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1" r:id="rId18"/>
    <p:sldId id="273" r:id="rId19"/>
    <p:sldId id="272" r:id="rId20"/>
    <p:sldId id="274" r:id="rId21"/>
    <p:sldId id="275" r:id="rId22"/>
    <p:sldId id="276" r:id="rId23"/>
    <p:sldId id="277" r:id="rId24"/>
    <p:sldId id="278" r:id="rId25"/>
    <p:sldId id="279"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25923EC-8B3E-43B6-923C-069FDC123B04}" type="datetimeFigureOut">
              <a:rPr lang="pt-BR" smtClean="0"/>
              <a:t>24/02/2022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123320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5923EC-8B3E-43B6-923C-069FDC123B04}" type="datetimeFigureOut">
              <a:rPr lang="pt-BR" smtClean="0"/>
              <a:t>24/02/2022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194829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5923EC-8B3E-43B6-923C-069FDC123B04}" type="datetimeFigureOut">
              <a:rPr lang="pt-BR" smtClean="0"/>
              <a:t>24/02/2022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425534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25923EC-8B3E-43B6-923C-069FDC123B04}" type="datetimeFigureOut">
              <a:rPr lang="pt-BR" smtClean="0"/>
              <a:t>24/02/2022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24434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25923EC-8B3E-43B6-923C-069FDC123B04}" type="datetimeFigureOut">
              <a:rPr lang="pt-BR" smtClean="0"/>
              <a:t>24/02/2022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202709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25923EC-8B3E-43B6-923C-069FDC123B04}" type="datetimeFigureOut">
              <a:rPr lang="pt-BR" smtClean="0"/>
              <a:t>24/02/2022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264370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25923EC-8B3E-43B6-923C-069FDC123B04}" type="datetimeFigureOut">
              <a:rPr lang="pt-BR" smtClean="0"/>
              <a:t>24/02/2022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391184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25923EC-8B3E-43B6-923C-069FDC123B04}" type="datetimeFigureOut">
              <a:rPr lang="pt-BR" smtClean="0"/>
              <a:t>24/02/2022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43287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25923EC-8B3E-43B6-923C-069FDC123B04}" type="datetimeFigureOut">
              <a:rPr lang="pt-BR" smtClean="0"/>
              <a:t>24/02/2022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11432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25923EC-8B3E-43B6-923C-069FDC123B04}" type="datetimeFigureOut">
              <a:rPr lang="pt-BR" smtClean="0"/>
              <a:t>24/02/2022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182590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25923EC-8B3E-43B6-923C-069FDC123B04}" type="datetimeFigureOut">
              <a:rPr lang="pt-BR" smtClean="0"/>
              <a:t>24/02/2022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A416D7-880E-42B9-A827-30D4552E917C}" type="slidenum">
              <a:rPr lang="pt-BR" smtClean="0"/>
              <a:t>‹nº›</a:t>
            </a:fld>
            <a:endParaRPr lang="pt-BR"/>
          </a:p>
        </p:txBody>
      </p:sp>
    </p:spTree>
    <p:extLst>
      <p:ext uri="{BB962C8B-B14F-4D97-AF65-F5344CB8AC3E}">
        <p14:creationId xmlns:p14="http://schemas.microsoft.com/office/powerpoint/2010/main" val="91347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923EC-8B3E-43B6-923C-069FDC123B04}" type="datetimeFigureOut">
              <a:rPr lang="pt-BR" smtClean="0"/>
              <a:t>24/02/2022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416D7-880E-42B9-A827-30D4552E917C}" type="slidenum">
              <a:rPr lang="pt-BR" smtClean="0"/>
              <a:t>‹nº›</a:t>
            </a:fld>
            <a:endParaRPr lang="pt-BR"/>
          </a:p>
        </p:txBody>
      </p:sp>
    </p:spTree>
    <p:extLst>
      <p:ext uri="{BB962C8B-B14F-4D97-AF65-F5344CB8AC3E}">
        <p14:creationId xmlns:p14="http://schemas.microsoft.com/office/powerpoint/2010/main" val="237183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me Workss: Seu computador está protegido? Conheça as principais pragas  virtuais (mal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15" y="2349062"/>
            <a:ext cx="4364895" cy="3894286"/>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2715139" y="239901"/>
            <a:ext cx="5752729"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smtClean="0">
                <a:ln/>
                <a:solidFill>
                  <a:schemeClr val="accent3"/>
                </a:solidFill>
              </a:rPr>
              <a:t>Pragas virtuais</a:t>
            </a:r>
            <a:endParaRPr lang="pt-BR" sz="7200" b="1" dirty="0">
              <a:ln/>
              <a:solidFill>
                <a:schemeClr val="accent3"/>
              </a:solidFill>
            </a:endParaRPr>
          </a:p>
        </p:txBody>
      </p:sp>
      <p:pic>
        <p:nvPicPr>
          <p:cNvPr id="1030" name="Picture 6" descr="Segurança da Informação. Vírus de Computador | by Melyssa Modesto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621" y="1660947"/>
            <a:ext cx="4823466" cy="322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55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328141" y="161073"/>
            <a:ext cx="3783536"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Backdoor</a:t>
            </a:r>
            <a:endParaRPr lang="pt-BR" sz="7200" b="1" cap="none" spc="0" dirty="0">
              <a:ln/>
              <a:solidFill>
                <a:schemeClr val="accent3"/>
              </a:solidFill>
              <a:effectLst/>
            </a:endParaRPr>
          </a:p>
        </p:txBody>
      </p:sp>
      <p:sp>
        <p:nvSpPr>
          <p:cNvPr id="13" name="Rectangle 6"/>
          <p:cNvSpPr>
            <a:spLocks noChangeArrowheads="1"/>
          </p:cNvSpPr>
          <p:nvPr/>
        </p:nvSpPr>
        <p:spPr bwMode="auto">
          <a:xfrm>
            <a:off x="565648" y="2169856"/>
            <a:ext cx="62765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400" dirty="0" smtClean="0"/>
              <a:t>É </a:t>
            </a:r>
            <a:r>
              <a:rPr lang="pt-BR" sz="2400" dirty="0"/>
              <a:t>um programa que abre uma porta de acesso para que o invasor retorne para o computador invadido. </a:t>
            </a:r>
            <a:endParaRPr lang="pt-BR" sz="2400" dirty="0" smtClean="0"/>
          </a:p>
          <a:p>
            <a:endParaRPr lang="pt-BR" sz="2400" dirty="0"/>
          </a:p>
          <a:p>
            <a:r>
              <a:rPr lang="pt-BR" sz="2400" dirty="0" smtClean="0"/>
              <a:t>Depois </a:t>
            </a:r>
            <a:r>
              <a:rPr lang="pt-BR" sz="2400" dirty="0"/>
              <a:t>de instalado ele pode continuar invadindo remotamente.</a:t>
            </a:r>
          </a:p>
          <a:p>
            <a:r>
              <a:rPr lang="pt-BR" sz="2400" dirty="0"/>
              <a:t> </a:t>
            </a:r>
          </a:p>
        </p:txBody>
      </p:sp>
      <p:pic>
        <p:nvPicPr>
          <p:cNvPr id="10242" name="Picture 2" descr="EUA afirma que pode provar que a Huawei tem acesso a backdoor presente nas redes de telefonia mó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291" y="513802"/>
            <a:ext cx="4480561" cy="279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140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162511" y="-94593"/>
            <a:ext cx="4434547"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Ransoware</a:t>
            </a:r>
            <a:endParaRPr lang="pt-BR" sz="7200" b="1" cap="none" spc="0" dirty="0">
              <a:ln/>
              <a:solidFill>
                <a:schemeClr val="accent3"/>
              </a:solidFill>
              <a:effectLst/>
            </a:endParaRPr>
          </a:p>
        </p:txBody>
      </p:sp>
      <p:sp>
        <p:nvSpPr>
          <p:cNvPr id="13" name="Rectangle 6"/>
          <p:cNvSpPr>
            <a:spLocks noChangeArrowheads="1"/>
          </p:cNvSpPr>
          <p:nvPr/>
        </p:nvSpPr>
        <p:spPr bwMode="auto">
          <a:xfrm>
            <a:off x="455289" y="1266701"/>
            <a:ext cx="113688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400" dirty="0" smtClean="0"/>
              <a:t>Ele </a:t>
            </a:r>
            <a:r>
              <a:rPr lang="pt-BR" sz="2400" dirty="0"/>
              <a:t>tem a intenção de bloquear o acesso do usuário a determinados arquivos ou todo o computador, para exigir pagamento para desbloquear este acesso. </a:t>
            </a:r>
            <a:endParaRPr lang="pt-BR" sz="2400" dirty="0" smtClean="0"/>
          </a:p>
          <a:p>
            <a:endParaRPr lang="pt-BR" sz="2400" dirty="0"/>
          </a:p>
          <a:p>
            <a:r>
              <a:rPr lang="pt-BR" sz="2400" dirty="0" smtClean="0"/>
              <a:t>Ele </a:t>
            </a:r>
            <a:r>
              <a:rPr lang="pt-BR" sz="2400" dirty="0"/>
              <a:t>criptografa o computador e assim que for pago pelo usuário ele envia uma chave de </a:t>
            </a:r>
            <a:r>
              <a:rPr lang="pt-BR" sz="2400" dirty="0" err="1"/>
              <a:t>descriptografia</a:t>
            </a:r>
            <a:r>
              <a:rPr lang="pt-BR" sz="2400" dirty="0"/>
              <a:t> para ele acessar novamente o computador.</a:t>
            </a:r>
          </a:p>
          <a:p>
            <a:r>
              <a:rPr lang="pt-BR" sz="2400" dirty="0"/>
              <a:t> </a:t>
            </a:r>
          </a:p>
        </p:txBody>
      </p:sp>
      <p:pic>
        <p:nvPicPr>
          <p:cNvPr id="11266" name="Picture 2" descr="แอตแลนตาถูก ransomware โจมตีบริการต่างๆในเมือง สร้างความระส่ำระสา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249" y="3575025"/>
            <a:ext cx="4460605" cy="296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9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884118" y="-94593"/>
            <a:ext cx="2991332"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Rootkit</a:t>
            </a:r>
            <a:endParaRPr lang="pt-BR" sz="7200" b="1" cap="none" spc="0" dirty="0">
              <a:ln/>
              <a:solidFill>
                <a:schemeClr val="accent3"/>
              </a:solidFill>
              <a:effectLst/>
            </a:endParaRPr>
          </a:p>
        </p:txBody>
      </p:sp>
      <p:sp>
        <p:nvSpPr>
          <p:cNvPr id="13" name="Rectangle 6"/>
          <p:cNvSpPr>
            <a:spLocks noChangeArrowheads="1"/>
          </p:cNvSpPr>
          <p:nvPr/>
        </p:nvSpPr>
        <p:spPr bwMode="auto">
          <a:xfrm>
            <a:off x="407993" y="1620269"/>
            <a:ext cx="1136884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400" dirty="0" smtClean="0"/>
              <a:t>São </a:t>
            </a:r>
            <a:r>
              <a:rPr lang="pt-BR" sz="2400" dirty="0"/>
              <a:t>vários programas com o objetivo de esconder um invasor ou código malicioso no computador invadido. Ele não é usado para invadir e sim para manter a invasão.</a:t>
            </a:r>
          </a:p>
          <a:p>
            <a:r>
              <a:rPr lang="pt-BR" sz="2400" dirty="0"/>
              <a:t> </a:t>
            </a:r>
          </a:p>
        </p:txBody>
      </p:sp>
      <p:pic>
        <p:nvPicPr>
          <p:cNvPr id="12290" name="Picture 2" descr="O que é um rootk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450" y="2657347"/>
            <a:ext cx="3562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19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401648" y="-94593"/>
            <a:ext cx="3956276"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Keylogger</a:t>
            </a:r>
            <a:endParaRPr lang="pt-BR" sz="7200" b="1" cap="none" spc="0" dirty="0">
              <a:ln/>
              <a:solidFill>
                <a:schemeClr val="accent3"/>
              </a:solidFill>
              <a:effectLst/>
            </a:endParaRPr>
          </a:p>
        </p:txBody>
      </p:sp>
      <p:sp>
        <p:nvSpPr>
          <p:cNvPr id="13" name="Rectangle 6"/>
          <p:cNvSpPr>
            <a:spLocks noChangeArrowheads="1"/>
          </p:cNvSpPr>
          <p:nvPr/>
        </p:nvSpPr>
        <p:spPr bwMode="auto">
          <a:xfrm>
            <a:off x="392227" y="1676719"/>
            <a:ext cx="550407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400" dirty="0" smtClean="0"/>
              <a:t>É </a:t>
            </a:r>
            <a:r>
              <a:rPr lang="pt-BR" sz="2400" dirty="0"/>
              <a:t>um programa que registra tudo que o usuário digita no teclado. </a:t>
            </a:r>
            <a:endParaRPr lang="pt-BR" sz="2400" dirty="0" smtClean="0"/>
          </a:p>
          <a:p>
            <a:endParaRPr lang="pt-BR" sz="2400" dirty="0"/>
          </a:p>
          <a:p>
            <a:r>
              <a:rPr lang="pt-BR" sz="2400" dirty="0" smtClean="0"/>
              <a:t>A </a:t>
            </a:r>
            <a:r>
              <a:rPr lang="pt-BR" sz="2400" dirty="0"/>
              <a:t>instalação pode ser feita por contaminação como qualquer </a:t>
            </a:r>
            <a:r>
              <a:rPr lang="pt-BR" sz="2400" dirty="0" err="1"/>
              <a:t>malware</a:t>
            </a:r>
            <a:r>
              <a:rPr lang="pt-BR" sz="2400" dirty="0"/>
              <a:t> para roubar senhas gerais, dados bancários ou mesmo ser instalado por uma pessoa direto na máquina, como por exemplos uma empresa para monitorar as atividades de seus funcionários ou pais que querem vigiar os filhos sem serem percebidos.</a:t>
            </a:r>
          </a:p>
          <a:p>
            <a:r>
              <a:rPr lang="pt-BR" sz="2400" dirty="0"/>
              <a:t> </a:t>
            </a:r>
          </a:p>
        </p:txBody>
      </p:sp>
      <p:pic>
        <p:nvPicPr>
          <p:cNvPr id="13314" name="Picture 2" descr="Entenda o que é keylogger e saiba como proteger suas informações - W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358" y="2396359"/>
            <a:ext cx="4749661" cy="248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611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809919" y="-94593"/>
            <a:ext cx="5139740"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Screenlogger</a:t>
            </a:r>
            <a:endParaRPr lang="pt-BR" sz="7200" b="1" cap="none" spc="0" dirty="0">
              <a:ln/>
              <a:solidFill>
                <a:schemeClr val="accent3"/>
              </a:solidFill>
              <a:effectLst/>
            </a:endParaRPr>
          </a:p>
        </p:txBody>
      </p:sp>
      <p:sp>
        <p:nvSpPr>
          <p:cNvPr id="13" name="Rectangle 6"/>
          <p:cNvSpPr>
            <a:spLocks noChangeArrowheads="1"/>
          </p:cNvSpPr>
          <p:nvPr/>
        </p:nvSpPr>
        <p:spPr bwMode="auto">
          <a:xfrm>
            <a:off x="392228" y="1392939"/>
            <a:ext cx="533065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400" dirty="0"/>
              <a:t>Tipo específico de </a:t>
            </a:r>
            <a:r>
              <a:rPr lang="pt-BR" sz="2400" dirty="0" err="1"/>
              <a:t>spyware</a:t>
            </a:r>
            <a:r>
              <a:rPr lang="pt-BR" sz="2400" dirty="0"/>
              <a:t>. Programa similar ao </a:t>
            </a:r>
            <a:r>
              <a:rPr lang="pt-BR" sz="2400" dirty="0" err="1"/>
              <a:t>keylogger</a:t>
            </a:r>
            <a:r>
              <a:rPr lang="pt-BR" sz="2400" dirty="0"/>
              <a:t>, capaz de armazenar a posição do cursor e a tela apresentada no monitor, nos momentos em que o mouse é clicado, ou a região que circunda a posição onde o mouse é clicado. </a:t>
            </a:r>
            <a:endParaRPr lang="pt-BR" sz="2400" dirty="0" smtClean="0"/>
          </a:p>
          <a:p>
            <a:endParaRPr lang="pt-BR" sz="2400" dirty="0"/>
          </a:p>
          <a:p>
            <a:r>
              <a:rPr lang="pt-BR" sz="2400" dirty="0" smtClean="0"/>
              <a:t>É </a:t>
            </a:r>
            <a:r>
              <a:rPr lang="pt-BR" sz="2400" dirty="0"/>
              <a:t>bastante utilizado por atacantes para capturar as teclas digitadas pelos usuários em teclados virtuais, disponíveis principalmente em sites de Internet Banking  </a:t>
            </a:r>
          </a:p>
        </p:txBody>
      </p:sp>
      <p:pic>
        <p:nvPicPr>
          <p:cNvPr id="14340" name="Picture 4" descr="Internet, pragas e seguranç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233" y="1856389"/>
            <a:ext cx="3976852" cy="397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074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930607" y="2303408"/>
            <a:ext cx="11261393" cy="2331654"/>
          </a:xfrm>
          <a:prstGeom prst="rect">
            <a:avLst/>
          </a:prstGeom>
        </p:spPr>
      </p:pic>
    </p:spTree>
    <p:extLst>
      <p:ext uri="{BB962C8B-B14F-4D97-AF65-F5344CB8AC3E}">
        <p14:creationId xmlns:p14="http://schemas.microsoft.com/office/powerpoint/2010/main" val="661277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600403" y="582996"/>
            <a:ext cx="10999855" cy="5124122"/>
          </a:xfrm>
          <a:prstGeom prst="rect">
            <a:avLst/>
          </a:prstGeom>
        </p:spPr>
      </p:pic>
    </p:spTree>
    <p:extLst>
      <p:ext uri="{BB962C8B-B14F-4D97-AF65-F5344CB8AC3E}">
        <p14:creationId xmlns:p14="http://schemas.microsoft.com/office/powerpoint/2010/main" val="168782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204130" y="154863"/>
            <a:ext cx="8315325" cy="1724025"/>
          </a:xfrm>
          <a:prstGeom prst="rect">
            <a:avLst/>
          </a:prstGeom>
        </p:spPr>
      </p:pic>
      <p:pic>
        <p:nvPicPr>
          <p:cNvPr id="4" name="Imagem 3"/>
          <p:cNvPicPr>
            <a:picLocks noChangeAspect="1"/>
          </p:cNvPicPr>
          <p:nvPr/>
        </p:nvPicPr>
        <p:blipFill>
          <a:blip r:embed="rId3"/>
          <a:stretch>
            <a:fillRect/>
          </a:stretch>
        </p:blipFill>
        <p:spPr>
          <a:xfrm>
            <a:off x="289854" y="2488324"/>
            <a:ext cx="10606253" cy="3928242"/>
          </a:xfrm>
          <a:prstGeom prst="rect">
            <a:avLst/>
          </a:prstGeom>
        </p:spPr>
      </p:pic>
    </p:spTree>
    <p:extLst>
      <p:ext uri="{BB962C8B-B14F-4D97-AF65-F5344CB8AC3E}">
        <p14:creationId xmlns:p14="http://schemas.microsoft.com/office/powerpoint/2010/main" val="2821359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313997" y="263415"/>
            <a:ext cx="9759354" cy="3299591"/>
          </a:xfrm>
          <a:prstGeom prst="rect">
            <a:avLst/>
          </a:prstGeom>
        </p:spPr>
      </p:pic>
      <p:pic>
        <p:nvPicPr>
          <p:cNvPr id="5" name="Imagem 4"/>
          <p:cNvPicPr>
            <a:picLocks noChangeAspect="1"/>
          </p:cNvPicPr>
          <p:nvPr/>
        </p:nvPicPr>
        <p:blipFill>
          <a:blip r:embed="rId3"/>
          <a:stretch>
            <a:fillRect/>
          </a:stretch>
        </p:blipFill>
        <p:spPr>
          <a:xfrm>
            <a:off x="313996" y="3933495"/>
            <a:ext cx="10682131" cy="2309650"/>
          </a:xfrm>
          <a:prstGeom prst="rect">
            <a:avLst/>
          </a:prstGeom>
        </p:spPr>
      </p:pic>
    </p:spTree>
    <p:extLst>
      <p:ext uri="{BB962C8B-B14F-4D97-AF65-F5344CB8AC3E}">
        <p14:creationId xmlns:p14="http://schemas.microsoft.com/office/powerpoint/2010/main" val="1597868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321551" y="190828"/>
            <a:ext cx="8553450" cy="1809750"/>
          </a:xfrm>
          <a:prstGeom prst="rect">
            <a:avLst/>
          </a:prstGeom>
        </p:spPr>
      </p:pic>
      <p:pic>
        <p:nvPicPr>
          <p:cNvPr id="7" name="Imagem 6"/>
          <p:cNvPicPr>
            <a:picLocks noChangeAspect="1"/>
          </p:cNvPicPr>
          <p:nvPr/>
        </p:nvPicPr>
        <p:blipFill>
          <a:blip r:embed="rId3"/>
          <a:stretch>
            <a:fillRect/>
          </a:stretch>
        </p:blipFill>
        <p:spPr>
          <a:xfrm>
            <a:off x="321551" y="2255947"/>
            <a:ext cx="6657975" cy="485775"/>
          </a:xfrm>
          <a:prstGeom prst="rect">
            <a:avLst/>
          </a:prstGeom>
        </p:spPr>
      </p:pic>
      <p:pic>
        <p:nvPicPr>
          <p:cNvPr id="8" name="Imagem 7"/>
          <p:cNvPicPr>
            <a:picLocks noChangeAspect="1"/>
          </p:cNvPicPr>
          <p:nvPr/>
        </p:nvPicPr>
        <p:blipFill>
          <a:blip r:embed="rId4"/>
          <a:stretch>
            <a:fillRect/>
          </a:stretch>
        </p:blipFill>
        <p:spPr>
          <a:xfrm>
            <a:off x="321551" y="2741722"/>
            <a:ext cx="8248650" cy="3971925"/>
          </a:xfrm>
          <a:prstGeom prst="rect">
            <a:avLst/>
          </a:prstGeom>
        </p:spPr>
      </p:pic>
    </p:spTree>
    <p:extLst>
      <p:ext uri="{BB962C8B-B14F-4D97-AF65-F5344CB8AC3E}">
        <p14:creationId xmlns:p14="http://schemas.microsoft.com/office/powerpoint/2010/main" val="712574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93683" y="2128344"/>
            <a:ext cx="5957029" cy="2632841"/>
          </a:xfrm>
        </p:spPr>
        <p:txBody>
          <a:bodyPr>
            <a:normAutofit lnSpcReduction="10000"/>
          </a:bodyPr>
          <a:lstStyle/>
          <a:p>
            <a:pPr algn="l"/>
            <a:r>
              <a:rPr lang="pt-BR" sz="3200" dirty="0"/>
              <a:t>O vírus é um programa ou parte de um programa que tem a capacidade de se multiplicar, ou seja, ele faz cópias de si mesmo infectando os arquivos do computador e outras máquinas</a:t>
            </a:r>
            <a:r>
              <a:rPr lang="pt-BR" dirty="0"/>
              <a:t>. </a:t>
            </a:r>
            <a:endParaRPr lang="pt-BR" dirty="0" smtClean="0"/>
          </a:p>
        </p:txBody>
      </p:sp>
      <p:sp>
        <p:nvSpPr>
          <p:cNvPr id="4" name="Retângulo 3"/>
          <p:cNvSpPr/>
          <p:nvPr/>
        </p:nvSpPr>
        <p:spPr>
          <a:xfrm>
            <a:off x="4500764" y="129542"/>
            <a:ext cx="2149948"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cap="none" spc="0" dirty="0">
                <a:ln/>
                <a:solidFill>
                  <a:schemeClr val="accent3"/>
                </a:solidFill>
                <a:effectLst/>
              </a:rPr>
              <a:t>Vírus</a:t>
            </a:r>
          </a:p>
        </p:txBody>
      </p:sp>
      <p:pic>
        <p:nvPicPr>
          <p:cNvPr id="2050" name="Picture 2" descr="Vírus de computador. Odiado por todos, o Vírus de Computador… | by Suelen  Bonafé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76" y="1329871"/>
            <a:ext cx="4395199" cy="384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418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641131" y="489552"/>
            <a:ext cx="10416572" cy="5485579"/>
          </a:xfrm>
          <a:prstGeom prst="rect">
            <a:avLst/>
          </a:prstGeom>
        </p:spPr>
      </p:pic>
    </p:spTree>
    <p:extLst>
      <p:ext uri="{BB962C8B-B14F-4D97-AF65-F5344CB8AC3E}">
        <p14:creationId xmlns:p14="http://schemas.microsoft.com/office/powerpoint/2010/main" val="396628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112658" y="0"/>
            <a:ext cx="10563910" cy="2800843"/>
          </a:xfrm>
          <a:prstGeom prst="rect">
            <a:avLst/>
          </a:prstGeom>
        </p:spPr>
      </p:pic>
      <p:pic>
        <p:nvPicPr>
          <p:cNvPr id="4" name="Imagem 3"/>
          <p:cNvPicPr>
            <a:picLocks noChangeAspect="1"/>
          </p:cNvPicPr>
          <p:nvPr/>
        </p:nvPicPr>
        <p:blipFill>
          <a:blip r:embed="rId3"/>
          <a:stretch>
            <a:fillRect/>
          </a:stretch>
        </p:blipFill>
        <p:spPr>
          <a:xfrm>
            <a:off x="254547" y="3141443"/>
            <a:ext cx="9999696" cy="3101702"/>
          </a:xfrm>
          <a:prstGeom prst="rect">
            <a:avLst/>
          </a:prstGeom>
        </p:spPr>
      </p:pic>
    </p:spTree>
    <p:extLst>
      <p:ext uri="{BB962C8B-B14F-4D97-AF65-F5344CB8AC3E}">
        <p14:creationId xmlns:p14="http://schemas.microsoft.com/office/powerpoint/2010/main" val="752515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543246" y="517145"/>
            <a:ext cx="11119003" cy="4906196"/>
          </a:xfrm>
          <a:prstGeom prst="rect">
            <a:avLst/>
          </a:prstGeom>
        </p:spPr>
      </p:pic>
    </p:spTree>
    <p:extLst>
      <p:ext uri="{BB962C8B-B14F-4D97-AF65-F5344CB8AC3E}">
        <p14:creationId xmlns:p14="http://schemas.microsoft.com/office/powerpoint/2010/main" val="2934482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575605" y="370577"/>
            <a:ext cx="11217924" cy="5413813"/>
          </a:xfrm>
          <a:prstGeom prst="rect">
            <a:avLst/>
          </a:prstGeom>
        </p:spPr>
      </p:pic>
    </p:spTree>
    <p:extLst>
      <p:ext uri="{BB962C8B-B14F-4D97-AF65-F5344CB8AC3E}">
        <p14:creationId xmlns:p14="http://schemas.microsoft.com/office/powerpoint/2010/main" val="3286270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282301" y="283614"/>
            <a:ext cx="11578080" cy="2554179"/>
          </a:xfrm>
          <a:prstGeom prst="rect">
            <a:avLst/>
          </a:prstGeom>
        </p:spPr>
      </p:pic>
      <p:pic>
        <p:nvPicPr>
          <p:cNvPr id="4" name="Imagem 3"/>
          <p:cNvPicPr>
            <a:picLocks noChangeAspect="1"/>
          </p:cNvPicPr>
          <p:nvPr/>
        </p:nvPicPr>
        <p:blipFill>
          <a:blip r:embed="rId3"/>
          <a:stretch>
            <a:fillRect/>
          </a:stretch>
        </p:blipFill>
        <p:spPr>
          <a:xfrm>
            <a:off x="478056" y="3244576"/>
            <a:ext cx="11191057" cy="2415245"/>
          </a:xfrm>
          <a:prstGeom prst="rect">
            <a:avLst/>
          </a:prstGeom>
        </p:spPr>
      </p:pic>
    </p:spTree>
    <p:extLst>
      <p:ext uri="{BB962C8B-B14F-4D97-AF65-F5344CB8AC3E}">
        <p14:creationId xmlns:p14="http://schemas.microsoft.com/office/powerpoint/2010/main" val="3370482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649999" y="668556"/>
            <a:ext cx="10788152" cy="4660188"/>
          </a:xfrm>
          <a:prstGeom prst="rect">
            <a:avLst/>
          </a:prstGeom>
        </p:spPr>
      </p:pic>
    </p:spTree>
    <p:extLst>
      <p:ext uri="{BB962C8B-B14F-4D97-AF65-F5344CB8AC3E}">
        <p14:creationId xmlns:p14="http://schemas.microsoft.com/office/powerpoint/2010/main" val="1709859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93683" y="1671145"/>
            <a:ext cx="7409793" cy="3586655"/>
          </a:xfrm>
        </p:spPr>
        <p:txBody>
          <a:bodyPr>
            <a:normAutofit/>
          </a:bodyPr>
          <a:lstStyle/>
          <a:p>
            <a:pPr algn="l"/>
            <a:r>
              <a:rPr lang="pt-BR" dirty="0" smtClean="0"/>
              <a:t>Eles </a:t>
            </a:r>
            <a:r>
              <a:rPr lang="pt-BR" dirty="0"/>
              <a:t>ficam ocultos no sistema até que seja acionado, ou seja, ele fica inativo no sistema até ser executado pelo usuário sem perceber e assim infectar o computador. </a:t>
            </a:r>
            <a:endParaRPr lang="pt-BR" dirty="0" smtClean="0"/>
          </a:p>
          <a:p>
            <a:pPr algn="l"/>
            <a:endParaRPr lang="pt-BR" dirty="0"/>
          </a:p>
          <a:p>
            <a:pPr algn="l"/>
            <a:r>
              <a:rPr lang="pt-BR" dirty="0" smtClean="0"/>
              <a:t>A </a:t>
            </a:r>
            <a:r>
              <a:rPr lang="pt-BR" dirty="0"/>
              <a:t>infecção pode ocorrer de várias maneiras como por exemplos, clicar em anexos vindo por e-mail, fazer download em sites não confiáveis, sistema operacional desatualizado ou mesmo conectar </a:t>
            </a:r>
            <a:r>
              <a:rPr lang="pt-BR" dirty="0" err="1"/>
              <a:t>pendrive</a:t>
            </a:r>
            <a:r>
              <a:rPr lang="pt-BR" dirty="0"/>
              <a:t> sem passar um antivírus antes.</a:t>
            </a:r>
          </a:p>
        </p:txBody>
      </p:sp>
      <p:sp>
        <p:nvSpPr>
          <p:cNvPr id="4" name="Retângulo 3"/>
          <p:cNvSpPr/>
          <p:nvPr/>
        </p:nvSpPr>
        <p:spPr>
          <a:xfrm>
            <a:off x="4500764" y="129542"/>
            <a:ext cx="2149948"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cap="none" spc="0" dirty="0">
                <a:ln/>
                <a:solidFill>
                  <a:schemeClr val="accent3"/>
                </a:solidFill>
                <a:effectLst/>
              </a:rPr>
              <a:t>Vírus</a:t>
            </a:r>
          </a:p>
        </p:txBody>
      </p:sp>
      <p:pic>
        <p:nvPicPr>
          <p:cNvPr id="5" name="Picture 2" descr="Vírus de computador. Odiado por todos, o Vírus de Computador… | by Suelen  Bonafé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868" y="1671145"/>
            <a:ext cx="3536711" cy="309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403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500764" y="129542"/>
            <a:ext cx="2149948"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cap="none" spc="0" dirty="0">
                <a:ln/>
                <a:solidFill>
                  <a:schemeClr val="accent3"/>
                </a:solidFill>
                <a:effectLst/>
              </a:rPr>
              <a:t>Vírus</a:t>
            </a:r>
          </a:p>
        </p:txBody>
      </p:sp>
      <p:pic>
        <p:nvPicPr>
          <p:cNvPr id="6" name="Imagem 5"/>
          <p:cNvPicPr>
            <a:picLocks noChangeAspect="1"/>
          </p:cNvPicPr>
          <p:nvPr/>
        </p:nvPicPr>
        <p:blipFill>
          <a:blip r:embed="rId2"/>
          <a:stretch>
            <a:fillRect/>
          </a:stretch>
        </p:blipFill>
        <p:spPr>
          <a:xfrm>
            <a:off x="1288174" y="1800388"/>
            <a:ext cx="10580518" cy="3622950"/>
          </a:xfrm>
          <a:prstGeom prst="rect">
            <a:avLst/>
          </a:prstGeom>
        </p:spPr>
      </p:pic>
    </p:spTree>
    <p:extLst>
      <p:ext uri="{BB962C8B-B14F-4D97-AF65-F5344CB8AC3E}">
        <p14:creationId xmlns:p14="http://schemas.microsoft.com/office/powerpoint/2010/main" val="1369299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77918" y="1899744"/>
            <a:ext cx="7409793" cy="3586655"/>
          </a:xfrm>
        </p:spPr>
        <p:txBody>
          <a:bodyPr>
            <a:normAutofit/>
          </a:bodyPr>
          <a:lstStyle/>
          <a:p>
            <a:pPr algn="l"/>
            <a:r>
              <a:rPr lang="pt-BR" dirty="0"/>
              <a:t>Ele é um </a:t>
            </a:r>
            <a:r>
              <a:rPr lang="pt-BR" dirty="0" err="1"/>
              <a:t>malware</a:t>
            </a:r>
            <a:r>
              <a:rPr lang="pt-BR" dirty="0"/>
              <a:t> muito parecido com os vírus, pois também se multiplica, mas é bem mais perigoso do que um vírus, pois ele é um programa autônomo, ou seja, não necessita de ser acionado pelo usuário para ser ativado e além disso ele é mais rápido e se espalha pela rede contaminando outras máquinas, por meio de internet, e-mail, </a:t>
            </a:r>
            <a:r>
              <a:rPr lang="pt-BR" dirty="0" err="1"/>
              <a:t>pendrive</a:t>
            </a:r>
            <a:r>
              <a:rPr lang="pt-BR" dirty="0"/>
              <a:t> e </a:t>
            </a:r>
            <a:r>
              <a:rPr lang="pt-BR" dirty="0" err="1"/>
              <a:t>etc</a:t>
            </a:r>
            <a:endParaRPr lang="pt-BR" dirty="0"/>
          </a:p>
        </p:txBody>
      </p:sp>
      <p:sp>
        <p:nvSpPr>
          <p:cNvPr id="4" name="Retângulo 3"/>
          <p:cNvSpPr/>
          <p:nvPr/>
        </p:nvSpPr>
        <p:spPr>
          <a:xfrm>
            <a:off x="4110048" y="129542"/>
            <a:ext cx="2931380"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Worms</a:t>
            </a:r>
            <a:endParaRPr lang="pt-BR" sz="7200" b="1" cap="none" spc="0" dirty="0">
              <a:ln/>
              <a:solidFill>
                <a:schemeClr val="accent3"/>
              </a:solidFill>
              <a:effectLst/>
            </a:endParaRPr>
          </a:p>
        </p:txBody>
      </p:sp>
      <p:pic>
        <p:nvPicPr>
          <p:cNvPr id="2" name="Imagem 1"/>
          <p:cNvPicPr>
            <a:picLocks noChangeAspect="1"/>
          </p:cNvPicPr>
          <p:nvPr/>
        </p:nvPicPr>
        <p:blipFill>
          <a:blip r:embed="rId2"/>
          <a:stretch>
            <a:fillRect/>
          </a:stretch>
        </p:blipFill>
        <p:spPr>
          <a:xfrm>
            <a:off x="8516828" y="1052676"/>
            <a:ext cx="3331626" cy="4433723"/>
          </a:xfrm>
          <a:prstGeom prst="rect">
            <a:avLst/>
          </a:prstGeom>
        </p:spPr>
      </p:pic>
    </p:spTree>
    <p:extLst>
      <p:ext uri="{BB962C8B-B14F-4D97-AF65-F5344CB8AC3E}">
        <p14:creationId xmlns:p14="http://schemas.microsoft.com/office/powerpoint/2010/main" val="1994077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77918" y="1899744"/>
            <a:ext cx="7409793" cy="3586655"/>
          </a:xfrm>
        </p:spPr>
        <p:txBody>
          <a:bodyPr>
            <a:normAutofit/>
          </a:bodyPr>
          <a:lstStyle/>
          <a:p>
            <a:pPr algn="l"/>
            <a:r>
              <a:rPr lang="pt-BR" dirty="0"/>
              <a:t>E</a:t>
            </a:r>
            <a:r>
              <a:rPr lang="pt-BR" dirty="0" smtClean="0"/>
              <a:t>ste </a:t>
            </a:r>
            <a:r>
              <a:rPr lang="pt-BR" dirty="0" err="1"/>
              <a:t>malware</a:t>
            </a:r>
            <a:r>
              <a:rPr lang="pt-BR" dirty="0"/>
              <a:t> finge ser um software legítimo para enganar o usuário e abrir as portas para que uma pessoa acesse seu computador ou colete seus dados sem seu consentimento</a:t>
            </a:r>
            <a:r>
              <a:rPr lang="pt-BR" dirty="0" smtClean="0"/>
              <a:t>.</a:t>
            </a:r>
          </a:p>
          <a:p>
            <a:pPr algn="l"/>
            <a:endParaRPr lang="pt-BR" dirty="0"/>
          </a:p>
          <a:p>
            <a:pPr algn="l"/>
            <a:r>
              <a:rPr lang="pt-BR" dirty="0"/>
              <a:t>Esta pessoa por ter acesso ao seu computador pode enviar spans, infectar outros computadores e atacar seu servidor</a:t>
            </a:r>
          </a:p>
        </p:txBody>
      </p:sp>
      <p:sp>
        <p:nvSpPr>
          <p:cNvPr id="4" name="Retângulo 3"/>
          <p:cNvSpPr/>
          <p:nvPr/>
        </p:nvSpPr>
        <p:spPr>
          <a:xfrm>
            <a:off x="795203" y="129542"/>
            <a:ext cx="9561080"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smtClean="0">
                <a:ln/>
                <a:solidFill>
                  <a:schemeClr val="accent3"/>
                </a:solidFill>
              </a:rPr>
              <a:t>Cavalo de Tróia (Trojans)</a:t>
            </a:r>
            <a:endParaRPr lang="pt-BR" sz="7200" b="1" cap="none" spc="0" dirty="0">
              <a:ln/>
              <a:solidFill>
                <a:schemeClr val="accent3"/>
              </a:solidFill>
              <a:effectLst/>
            </a:endParaRPr>
          </a:p>
        </p:txBody>
      </p:sp>
      <p:pic>
        <p:nvPicPr>
          <p:cNvPr id="6146" name="Picture 2" descr="What is a Computer Trojan and How it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55" y="2962658"/>
            <a:ext cx="3757310" cy="272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3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840654" y="129542"/>
            <a:ext cx="3470181"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Spyware</a:t>
            </a:r>
            <a:endParaRPr lang="pt-BR" sz="7200" b="1" cap="none" spc="0" dirty="0">
              <a:ln/>
              <a:solidFill>
                <a:schemeClr val="accent3"/>
              </a:solidFill>
              <a:effectLst/>
            </a:endParaRPr>
          </a:p>
        </p:txBody>
      </p:sp>
      <p:pic>
        <p:nvPicPr>
          <p:cNvPr id="6146" name="Picture 2" descr="What is a Computer Trojan and How it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55" y="2962658"/>
            <a:ext cx="3757310" cy="272869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p:cNvSpPr>
            <a:spLocks noChangeArrowheads="1"/>
          </p:cNvSpPr>
          <p:nvPr/>
        </p:nvSpPr>
        <p:spPr bwMode="auto">
          <a:xfrm>
            <a:off x="518351" y="1919920"/>
            <a:ext cx="779700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smtClean="0">
                <a:ln>
                  <a:noFill/>
                </a:ln>
                <a:solidFill>
                  <a:srgbClr val="000000"/>
                </a:solidFill>
                <a:effectLst/>
                <a:latin typeface="+mn-lt"/>
              </a:rPr>
              <a:t>São software espiões com o objetivo de coletar informações sobre suas atividades no computador e transmiti-las para outra pessoa ou entidade sem a sua autorização.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400"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smtClean="0">
                <a:ln>
                  <a:noFill/>
                </a:ln>
                <a:solidFill>
                  <a:srgbClr val="000000"/>
                </a:solidFill>
                <a:effectLst/>
                <a:latin typeface="+mn-lt"/>
              </a:rPr>
              <a:t>Os Hackers costumam roubar dados financeiros como senhas e informações bancárias.</a:t>
            </a:r>
            <a:endParaRPr kumimoji="0" lang="pt-BR" altLang="pt-BR"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400" b="0" i="0" u="none" strike="noStrike" cap="none" normalizeH="0" baseline="0" dirty="0" smtClean="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smtClean="0">
                <a:ln>
                  <a:noFill/>
                </a:ln>
                <a:solidFill>
                  <a:srgbClr val="000000"/>
                </a:solidFill>
                <a:effectLst/>
                <a:latin typeface="+mn-lt"/>
              </a:rPr>
              <a:t>Ele também são usados pelas empresas de publicidade, pois entendendo melhor o usuário ele mostrará uma publicidade mais qualificada. Mas as empresas sérias pedem autorização para o usuário antes de instalar na máquina.</a:t>
            </a:r>
            <a:endParaRPr kumimoji="0" lang="pt-BR" altLang="pt-BR"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974725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997972" y="129542"/>
            <a:ext cx="3155544"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Adware</a:t>
            </a:r>
            <a:endParaRPr lang="pt-BR" sz="7200" b="1" cap="none" spc="0" dirty="0">
              <a:ln/>
              <a:solidFill>
                <a:schemeClr val="accent3"/>
              </a:solidFill>
              <a:effectLst/>
            </a:endParaRPr>
          </a:p>
        </p:txBody>
      </p:sp>
      <p:sp>
        <p:nvSpPr>
          <p:cNvPr id="13" name="Rectangle 6"/>
          <p:cNvSpPr>
            <a:spLocks noChangeArrowheads="1"/>
          </p:cNvSpPr>
          <p:nvPr/>
        </p:nvSpPr>
        <p:spPr bwMode="auto">
          <a:xfrm>
            <a:off x="518351" y="2289253"/>
            <a:ext cx="77970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400" dirty="0"/>
              <a:t>São programas que exibe uma grande quantidade de anúncios sem o consentimento do usuário</a:t>
            </a:r>
            <a:r>
              <a:rPr lang="pt-BR" sz="2400" dirty="0" smtClean="0"/>
              <a:t>.</a:t>
            </a:r>
          </a:p>
          <a:p>
            <a:endParaRPr lang="pt-BR" sz="2400" dirty="0"/>
          </a:p>
          <a:p>
            <a:r>
              <a:rPr lang="pt-BR" sz="2400" dirty="0"/>
              <a:t>Ele exibe anúncios conforme o seu perfil de navegação. </a:t>
            </a:r>
            <a:endParaRPr lang="pt-BR" sz="2400" dirty="0" smtClean="0"/>
          </a:p>
          <a:p>
            <a:endParaRPr lang="pt-BR" sz="2400" dirty="0"/>
          </a:p>
          <a:p>
            <a:r>
              <a:rPr lang="pt-BR" sz="2400" dirty="0" smtClean="0"/>
              <a:t>Ele </a:t>
            </a:r>
            <a:r>
              <a:rPr lang="pt-BR" sz="2400" dirty="0"/>
              <a:t>também pode deixar seu computador vulnerável para a invasão de outros </a:t>
            </a:r>
            <a:r>
              <a:rPr lang="pt-BR" sz="2400" dirty="0" err="1"/>
              <a:t>malware</a:t>
            </a:r>
            <a:r>
              <a:rPr lang="pt-BR" sz="2400" dirty="0" smtClean="0"/>
              <a:t>.</a:t>
            </a:r>
          </a:p>
          <a:p>
            <a:endParaRPr lang="pt-BR" sz="2400" dirty="0"/>
          </a:p>
          <a:p>
            <a:r>
              <a:rPr lang="pt-BR" sz="2400" dirty="0"/>
              <a:t> </a:t>
            </a:r>
          </a:p>
        </p:txBody>
      </p:sp>
      <p:pic>
        <p:nvPicPr>
          <p:cNvPr id="8195" name="Picture 3" descr="Adware | o que é e como se proteger dessa ameaça"/>
          <p:cNvPicPr>
            <a:picLocks noChangeAspect="1" noChangeArrowheads="1"/>
          </p:cNvPicPr>
          <p:nvPr/>
        </p:nvPicPr>
        <p:blipFill rotWithShape="1">
          <a:blip r:embed="rId2">
            <a:extLst>
              <a:ext uri="{28A0092B-C50C-407E-A947-70E740481C1C}">
                <a14:useLocalDpi xmlns:a14="http://schemas.microsoft.com/office/drawing/2010/main" val="0"/>
              </a:ext>
            </a:extLst>
          </a:blip>
          <a:srcRect l="4042" t="12966" r="46849" b="17517"/>
          <a:stretch/>
        </p:blipFill>
        <p:spPr bwMode="auto">
          <a:xfrm>
            <a:off x="8500989" y="409904"/>
            <a:ext cx="3496567" cy="326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03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529848" y="161073"/>
            <a:ext cx="5380127"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pt-BR" sz="7200" b="1" dirty="0" err="1" smtClean="0">
                <a:ln/>
                <a:solidFill>
                  <a:schemeClr val="accent3"/>
                </a:solidFill>
              </a:rPr>
              <a:t>Botnet</a:t>
            </a:r>
            <a:r>
              <a:rPr lang="pt-BR" sz="7200" b="1" dirty="0" smtClean="0">
                <a:ln/>
                <a:solidFill>
                  <a:schemeClr val="accent3"/>
                </a:solidFill>
              </a:rPr>
              <a:t> e </a:t>
            </a:r>
            <a:r>
              <a:rPr lang="pt-BR" sz="7200" b="1" dirty="0" err="1" smtClean="0">
                <a:ln/>
                <a:solidFill>
                  <a:schemeClr val="accent3"/>
                </a:solidFill>
              </a:rPr>
              <a:t>Bots</a:t>
            </a:r>
            <a:endParaRPr lang="pt-BR" sz="7200" b="1" cap="none" spc="0" dirty="0">
              <a:ln/>
              <a:solidFill>
                <a:schemeClr val="accent3"/>
              </a:solidFill>
              <a:effectLst/>
            </a:endParaRPr>
          </a:p>
        </p:txBody>
      </p:sp>
      <p:sp>
        <p:nvSpPr>
          <p:cNvPr id="13" name="Rectangle 6"/>
          <p:cNvSpPr>
            <a:spLocks noChangeArrowheads="1"/>
          </p:cNvSpPr>
          <p:nvPr/>
        </p:nvSpPr>
        <p:spPr bwMode="auto">
          <a:xfrm>
            <a:off x="518351" y="1919921"/>
            <a:ext cx="627658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pt-BR" sz="2400" dirty="0"/>
              <a:t>“</a:t>
            </a:r>
            <a:r>
              <a:rPr lang="pt-BR" sz="2400" dirty="0" err="1"/>
              <a:t>Bot</a:t>
            </a:r>
            <a:r>
              <a:rPr lang="pt-BR" sz="2400" dirty="0"/>
              <a:t>” é um tipo de</a:t>
            </a:r>
            <a:r>
              <a:rPr lang="pt-BR" sz="2400" i="1" dirty="0"/>
              <a:t> </a:t>
            </a:r>
            <a:r>
              <a:rPr lang="pt-BR" sz="2400" i="1" dirty="0" err="1"/>
              <a:t>malware</a:t>
            </a:r>
            <a:r>
              <a:rPr lang="pt-BR" sz="2400" i="1" dirty="0"/>
              <a:t> </a:t>
            </a:r>
            <a:r>
              <a:rPr lang="pt-BR" sz="2400" dirty="0"/>
              <a:t>que permite ao hacker ou cracker obter controle completo através de uso remoto de um computador afetado. Ou seja, transforma um computador em um “zumbi” para realizar tarefas de forma automatizada na Internet, sem o conhecimento do usuário. </a:t>
            </a:r>
            <a:endParaRPr lang="pt-BR" sz="2400" dirty="0" smtClean="0"/>
          </a:p>
          <a:p>
            <a:endParaRPr lang="pt-BR" sz="2400" dirty="0"/>
          </a:p>
          <a:p>
            <a:r>
              <a:rPr lang="pt-BR" sz="2400" dirty="0" smtClean="0"/>
              <a:t>Uma</a:t>
            </a:r>
            <a:r>
              <a:rPr lang="pt-BR" sz="2400" dirty="0"/>
              <a:t> </a:t>
            </a:r>
            <a:r>
              <a:rPr lang="pt-BR" sz="2400" b="1" dirty="0" err="1"/>
              <a:t>botnet</a:t>
            </a:r>
            <a:r>
              <a:rPr lang="pt-BR" sz="2400" dirty="0"/>
              <a:t>, por sua vez, é uma rede de </a:t>
            </a:r>
            <a:r>
              <a:rPr lang="pt-BR" sz="2400" i="1" dirty="0"/>
              <a:t> </a:t>
            </a:r>
            <a:r>
              <a:rPr lang="pt-BR" sz="2400" i="1" dirty="0" err="1"/>
              <a:t>bots</a:t>
            </a:r>
            <a:r>
              <a:rPr lang="pt-BR" sz="2400" dirty="0"/>
              <a:t> que executam autonomamente</a:t>
            </a:r>
          </a:p>
          <a:p>
            <a:r>
              <a:rPr lang="pt-BR" sz="2400" dirty="0"/>
              <a:t> </a:t>
            </a:r>
          </a:p>
        </p:txBody>
      </p:sp>
      <p:pic>
        <p:nvPicPr>
          <p:cNvPr id="9220" name="Picture 4" descr="Como evitar os botnets e melhorar a comunicação em 2020 -"/>
          <p:cNvPicPr>
            <a:picLocks noChangeAspect="1" noChangeArrowheads="1"/>
          </p:cNvPicPr>
          <p:nvPr/>
        </p:nvPicPr>
        <p:blipFill rotWithShape="1">
          <a:blip r:embed="rId2">
            <a:extLst>
              <a:ext uri="{28A0092B-C50C-407E-A947-70E740481C1C}">
                <a14:useLocalDpi xmlns:a14="http://schemas.microsoft.com/office/drawing/2010/main" val="0"/>
              </a:ext>
            </a:extLst>
          </a:blip>
          <a:srcRect l="31525"/>
          <a:stretch/>
        </p:blipFill>
        <p:spPr bwMode="auto">
          <a:xfrm>
            <a:off x="7236372" y="1361402"/>
            <a:ext cx="4696044"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25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496D6D3544304FA0B2F76332D650BD" ma:contentTypeVersion="3" ma:contentTypeDescription="Create a new document." ma:contentTypeScope="" ma:versionID="92c17f1b9f5e1b307c4616c967aaf72d">
  <xsd:schema xmlns:xsd="http://www.w3.org/2001/XMLSchema" xmlns:xs="http://www.w3.org/2001/XMLSchema" xmlns:p="http://schemas.microsoft.com/office/2006/metadata/properties" xmlns:ns2="a8ed91b7-58d4-45b3-9f11-6db0e25d2ec9" targetNamespace="http://schemas.microsoft.com/office/2006/metadata/properties" ma:root="true" ma:fieldsID="02052a8a4938ef9d4db63375e884b4f0" ns2:_="">
    <xsd:import namespace="a8ed91b7-58d4-45b3-9f11-6db0e25d2ec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ed91b7-58d4-45b3-9f11-6db0e25d2ec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8ed91b7-58d4-45b3-9f11-6db0e25d2ec9" xsi:nil="true"/>
  </documentManagement>
</p:properties>
</file>

<file path=customXml/itemProps1.xml><?xml version="1.0" encoding="utf-8"?>
<ds:datastoreItem xmlns:ds="http://schemas.openxmlformats.org/officeDocument/2006/customXml" ds:itemID="{788C98AA-4CB3-4713-8E47-F073A6DA0D97}"/>
</file>

<file path=customXml/itemProps2.xml><?xml version="1.0" encoding="utf-8"?>
<ds:datastoreItem xmlns:ds="http://schemas.openxmlformats.org/officeDocument/2006/customXml" ds:itemID="{A00C0515-9948-4499-AD45-20349EBE5E2C}"/>
</file>

<file path=customXml/itemProps3.xml><?xml version="1.0" encoding="utf-8"?>
<ds:datastoreItem xmlns:ds="http://schemas.openxmlformats.org/officeDocument/2006/customXml" ds:itemID="{C2974A4D-6541-4AA2-95F8-0F1B18EA6509}"/>
</file>

<file path=docProps/app.xml><?xml version="1.0" encoding="utf-8"?>
<Properties xmlns="http://schemas.openxmlformats.org/officeDocument/2006/extended-properties" xmlns:vt="http://schemas.openxmlformats.org/officeDocument/2006/docPropsVTypes">
  <TotalTime>797</TotalTime>
  <Words>542</Words>
  <Application>Microsoft Office PowerPoint</Application>
  <PresentationFormat>Personalizar</PresentationFormat>
  <Paragraphs>55</Paragraphs>
  <Slides>25</Slides>
  <Notes>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Prof. Davidson</dc:creator>
  <cp:lastModifiedBy>Lenovo</cp:lastModifiedBy>
  <cp:revision>13</cp:revision>
  <dcterms:created xsi:type="dcterms:W3CDTF">2020-09-10T15:23:27Z</dcterms:created>
  <dcterms:modified xsi:type="dcterms:W3CDTF">2022-02-25T04:07:21Z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0x0101006F496D6D3544304FA0B2F76332D650BD</vt:lpwstr>
  </property>
</Properties>
</file>