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0" r:id="rId16"/>
    <p:sldId id="268" r:id="rId17"/>
    <p:sldId id="280" r:id="rId18"/>
    <p:sldId id="269" r:id="rId19"/>
    <p:sldId id="279" r:id="rId20"/>
    <p:sldId id="276" r:id="rId21"/>
    <p:sldId id="274" r:id="rId22"/>
    <p:sldId id="281" r:id="rId23"/>
    <p:sldId id="278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B0462-0327-490D-8FC0-59C36BDC16B1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9DE0-FCEA-46E1-81FC-58CCC4AE21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3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6DFC09D5-03A9-4F00-A832-845DECD95D6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8FCD-5CB1-47BF-8C50-E5584B9C267A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B90-7E56-49D0-9544-0A53B0387B2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5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7FEC-5518-4EDE-BBDD-D48811215D9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57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742-5EAC-4DF5-90EE-5F8DB0AD1CC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A911-FF0F-47D9-9A0D-B510F86F2BE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5ED-4133-49BD-83B5-F33CF358EF3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6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BAD-6E2E-4577-BAB0-E87734FDF8C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9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852F-3FDE-4DD6-96D4-4CB1866805E9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F681BBA2-EF74-47BA-9221-00C1C7A8C96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15C-BF50-4FC5-B208-534641799C6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559A-E50D-4BF6-AA73-E53580DA9E4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9EDD-E63C-4DC1-945C-34576847C67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6E33-A613-4318-8C4A-F0451C6DE34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E35-EB07-4CC2-8016-78946892A61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4D78-17AC-4239-9721-305DD2A08D8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153A-F391-449C-AB38-21C59F83CEA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F08E-1971-4E29-BAB0-17271337510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352E35-FBE9-7056-D394-E95AA1F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79" y="469501"/>
            <a:ext cx="7621064" cy="5715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824BDF3-5AD1-2161-1E67-0041EC2F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05" y="4084320"/>
            <a:ext cx="7115176" cy="1752600"/>
          </a:xfrm>
        </p:spPr>
        <p:txBody>
          <a:bodyPr>
            <a:normAutofit lnSpcReduction="10000"/>
          </a:bodyPr>
          <a:lstStyle/>
          <a:p>
            <a:pPr algn="ctr"/>
            <a:br>
              <a:rPr lang="es-E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pPr algn="ctr"/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r>
              <a:rPr lang="es-ES" dirty="0"/>
              <a:t>Alberto lázaro </a:t>
            </a:r>
            <a:r>
              <a:rPr lang="es-ES" dirty="0" err="1"/>
              <a:t>troncoso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3DEC8C-D912-1AF8-72B7-014353B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8CEDF-8371-12C0-F58A-60DB2AFA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1" y="101602"/>
            <a:ext cx="9895839" cy="1090357"/>
          </a:xfrm>
        </p:spPr>
        <p:txBody>
          <a:bodyPr/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Facturas de servicios extras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Completamos todas las facturas faltantes con 0. Tenemos en cuenta que aproximadamente la mitad de las personas a las que les falta alguna factura, están en modo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crionizado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, por lo que necesariamente tienen que tener en todas sus facturas un importe de 0.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63628-8F8B-2BF7-6DE5-0B766076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DA137D-E289-FD09-C1BB-F1F44405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1165031"/>
            <a:ext cx="8301316" cy="55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03782-283F-76B4-0D9B-D1D90CC2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3" y="121920"/>
            <a:ext cx="9069388" cy="843280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Aquí muestro, como es el número y la proporción de valores nulos con respecto al total(8693 filas):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B3E9E-3598-2176-5CEE-B529853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80634-97D9-85F4-680D-176B0769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4" y="1591274"/>
            <a:ext cx="5660147" cy="41605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8EB207-15B3-1C89-E3D0-08C2CCEB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49" y="1591274"/>
            <a:ext cx="2468673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E9E7-551B-16F5-3799-539A51D1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94" y="23137"/>
            <a:ext cx="4761547" cy="62100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generales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0071C-ABD8-3B59-E3B8-044085CE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127E8B-A29E-8411-272C-268DBCDB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" y="1118508"/>
            <a:ext cx="9538447" cy="4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8651-5FF7-F071-39E2-7BA7C086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4" y="181638"/>
            <a:ext cx="9099867" cy="56004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con target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C94165-7EFF-6DF8-CC92-FBBE5BCE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0FA0E-955D-2004-DD9F-FC1EC260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78" y="986142"/>
            <a:ext cx="5975103" cy="55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D028D-7069-B43E-F900-16BAC4B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06" y="172673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Decision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tree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C7AB58-AB44-AD93-E7D6-8A7AB8D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1606A9-750A-3F45-DF7C-4EE8F9CB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954760"/>
            <a:ext cx="8393289" cy="5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654" y="86351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Decision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tree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71BD-0CC3-441C-6309-E53B7572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61D46A-FD8F-B494-D9AE-589A54C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" y="1280154"/>
            <a:ext cx="5340107" cy="42976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689F215-CED0-21E5-0E19-D781EB224B5C}"/>
              </a:ext>
            </a:extLst>
          </p:cNvPr>
          <p:cNvSpPr txBox="1">
            <a:spLocks/>
          </p:cNvSpPr>
          <p:nvPr/>
        </p:nvSpPr>
        <p:spPr>
          <a:xfrm>
            <a:off x="1447800" y="5805204"/>
            <a:ext cx="350520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Accuracy train: 0.8410846343467543 Accuracy test: 0.8209355828220859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2CFE1D2-C02A-B1EF-1B5E-17CBD654FB78}"/>
              </a:ext>
            </a:extLst>
          </p:cNvPr>
          <p:cNvSpPr txBox="1">
            <a:spLocks/>
          </p:cNvSpPr>
          <p:nvPr/>
        </p:nvSpPr>
        <p:spPr>
          <a:xfrm>
            <a:off x="6646386" y="1971440"/>
            <a:ext cx="3396646" cy="291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=8,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=17,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entropy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min_samples_split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=65,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=4,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=0,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max_leaf_nodes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=50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78F79E7-8BF8-BE65-9F49-F149FEC6E0B6}"/>
              </a:ext>
            </a:extLst>
          </p:cNvPr>
          <p:cNvSpPr txBox="1">
            <a:spLocks/>
          </p:cNvSpPr>
          <p:nvPr/>
        </p:nvSpPr>
        <p:spPr>
          <a:xfrm>
            <a:off x="6106160" y="1109181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4A3419F-7028-CF85-383B-B3B6D015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4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Random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forest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4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8B2150-64BF-C67D-B418-BB3A5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804E1-FA82-9159-E241-BD6FCD4A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" y="1004380"/>
            <a:ext cx="8410448" cy="56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7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Random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forest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C48CCE-4107-CE74-AB70-A6CAB18F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D9698B-B893-26BC-9902-CCA0D907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5" y="1342264"/>
            <a:ext cx="5340107" cy="42976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C758263-0C94-21CA-AEF2-6B1619BD2CCB}"/>
              </a:ext>
            </a:extLst>
          </p:cNvPr>
          <p:cNvSpPr txBox="1">
            <a:spLocks/>
          </p:cNvSpPr>
          <p:nvPr/>
        </p:nvSpPr>
        <p:spPr>
          <a:xfrm>
            <a:off x="1614041" y="5811521"/>
            <a:ext cx="3185209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Training Score: 0.8210353327855382 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Test Score: 0.8098159509202454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394DE-1F9F-BA8B-DA83-A3FDE2DAC409}"/>
              </a:ext>
            </a:extLst>
          </p:cNvPr>
          <p:cNvSpPr txBox="1">
            <a:spLocks/>
          </p:cNvSpPr>
          <p:nvPr/>
        </p:nvSpPr>
        <p:spPr>
          <a:xfrm>
            <a:off x="6267525" y="1342264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3A34F17-4039-AD57-5008-3CCFB379A3B6}"/>
              </a:ext>
            </a:extLst>
          </p:cNvPr>
          <p:cNvSpPr txBox="1">
            <a:spLocks/>
          </p:cNvSpPr>
          <p:nvPr/>
        </p:nvSpPr>
        <p:spPr>
          <a:xfrm>
            <a:off x="6863286" y="2348895"/>
            <a:ext cx="2525152" cy="349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=100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=17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=7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max_features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=5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 True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n_jobs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=-1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72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B982811-8B61-DA8D-3A43-4461AA12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4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Gradient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boost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569DD4-548E-2825-3C4C-011D7D73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97949-5461-D356-28CA-4E2BCAAD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11" y="945112"/>
            <a:ext cx="8110377" cy="54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24" y="126921"/>
            <a:ext cx="3874043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Gradient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boost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17BC2-1073-14BF-EC9A-699E0743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61D46A-FD8F-B494-D9AE-589A54C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2" y="1280155"/>
            <a:ext cx="5340107" cy="42976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689F215-CED0-21E5-0E19-D781EB224B5C}"/>
              </a:ext>
            </a:extLst>
          </p:cNvPr>
          <p:cNvSpPr txBox="1">
            <a:spLocks/>
          </p:cNvSpPr>
          <p:nvPr/>
        </p:nvSpPr>
        <p:spPr>
          <a:xfrm>
            <a:off x="1521811" y="5831572"/>
            <a:ext cx="3472927" cy="739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Accuracy train: 0.8410846343467543 Accuracy test: 0.8209355828220859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1F62C5A-8F97-2CA1-57F2-F253599F9918}"/>
              </a:ext>
            </a:extLst>
          </p:cNvPr>
          <p:cNvSpPr txBox="1">
            <a:spLocks/>
          </p:cNvSpPr>
          <p:nvPr/>
        </p:nvSpPr>
        <p:spPr>
          <a:xfrm>
            <a:off x="6459966" y="2252200"/>
            <a:ext cx="2435110" cy="248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650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=0.1</a:t>
            </a: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B1CDCB-2933-3807-A59E-F6512D6DA1C2}"/>
              </a:ext>
            </a:extLst>
          </p:cNvPr>
          <p:cNvSpPr txBox="1">
            <a:spLocks/>
          </p:cNvSpPr>
          <p:nvPr/>
        </p:nvSpPr>
        <p:spPr>
          <a:xfrm>
            <a:off x="6148441" y="1280155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F2027-09C8-54ED-D76F-5F0BDA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54" y="394448"/>
            <a:ext cx="6160340" cy="5558162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Indice</a:t>
            </a:r>
            <a:br>
              <a:rPr lang="es-ES" b="1" dirty="0"/>
            </a:br>
            <a:r>
              <a:rPr lang="es-ES" sz="2000" dirty="0"/>
              <a:t>composición de los datos. Variables	3-09</a:t>
            </a:r>
            <a:br>
              <a:rPr lang="es-ES" sz="2000" dirty="0"/>
            </a:br>
            <a:r>
              <a:rPr lang="es-ES" sz="2000" dirty="0"/>
              <a:t>Porcentaje de facturas </a:t>
            </a:r>
            <a:r>
              <a:rPr lang="es-ES" sz="2000" dirty="0" err="1"/>
              <a:t>missing</a:t>
            </a:r>
            <a:r>
              <a:rPr lang="es-ES" sz="2000" dirty="0"/>
              <a:t>   		10</a:t>
            </a:r>
            <a:br>
              <a:rPr lang="es-ES" sz="2000" dirty="0"/>
            </a:br>
            <a:r>
              <a:rPr lang="es-ES" sz="2000" dirty="0"/>
              <a:t>correlaciones generales			11</a:t>
            </a:r>
            <a:br>
              <a:rPr lang="es-ES" sz="2000" dirty="0"/>
            </a:br>
            <a:r>
              <a:rPr lang="es-ES" sz="2000" dirty="0"/>
              <a:t>correlaciones con el target		12</a:t>
            </a:r>
            <a:br>
              <a:rPr lang="es-ES" sz="2000" dirty="0"/>
            </a:br>
            <a:r>
              <a:rPr lang="es-ES" sz="2000" dirty="0"/>
              <a:t>modelo decisión </a:t>
            </a:r>
            <a:r>
              <a:rPr lang="es-ES" sz="2000" dirty="0" err="1"/>
              <a:t>tree</a:t>
            </a:r>
            <a:r>
              <a:rPr lang="es-ES" sz="2000" dirty="0"/>
              <a:t>			13-14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random</a:t>
            </a:r>
            <a:r>
              <a:rPr lang="es-ES" sz="2000" dirty="0"/>
              <a:t> </a:t>
            </a:r>
            <a:r>
              <a:rPr lang="es-ES" sz="2000" dirty="0" err="1"/>
              <a:t>forest</a:t>
            </a:r>
            <a:r>
              <a:rPr lang="es-ES" sz="2000" dirty="0"/>
              <a:t>			15-16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</a:t>
            </a:r>
            <a:r>
              <a:rPr lang="es-ES" sz="2000" dirty="0"/>
              <a:t>			17-18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logistic</a:t>
            </a:r>
            <a:r>
              <a:rPr lang="es-ES" sz="2000" dirty="0"/>
              <a:t> </a:t>
            </a:r>
            <a:r>
              <a:rPr lang="es-ES" sz="2000" dirty="0" err="1"/>
              <a:t>regression</a:t>
            </a:r>
            <a:r>
              <a:rPr lang="es-ES" sz="2000" dirty="0"/>
              <a:t>		19</a:t>
            </a:r>
            <a:br>
              <a:rPr lang="es-ES" sz="2000" dirty="0"/>
            </a:br>
            <a:r>
              <a:rPr lang="es-ES" sz="2000" dirty="0"/>
              <a:t>modelo super vector machine		20</a:t>
            </a:r>
            <a:br>
              <a:rPr lang="es-ES" sz="2000" dirty="0"/>
            </a:br>
            <a:r>
              <a:rPr lang="es-ES" sz="2000" dirty="0"/>
              <a:t>modelo ensemble			21</a:t>
            </a:r>
            <a:br>
              <a:rPr lang="es-ES" sz="2000" dirty="0"/>
            </a:br>
            <a:r>
              <a:rPr lang="es-ES" sz="2000" dirty="0"/>
              <a:t>conclusiones finales			22</a:t>
            </a:r>
            <a:br>
              <a:rPr lang="es-ES" sz="2000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endParaRPr lang="es-ES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FB384-994B-F222-6BE9-A592F67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D5F98B-1E0F-86E8-224F-DCA91697803B}"/>
              </a:ext>
            </a:extLst>
          </p:cNvPr>
          <p:cNvSpPr txBox="1">
            <a:spLocks/>
          </p:cNvSpPr>
          <p:nvPr/>
        </p:nvSpPr>
        <p:spPr>
          <a:xfrm>
            <a:off x="6578852" y="2680148"/>
            <a:ext cx="2748925" cy="1820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= 83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solver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='newton-cg’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=42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multi_class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='auto’ 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C=1.5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194CE8-3B33-E784-6B12-4DAC9286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8" y="1771651"/>
            <a:ext cx="5562600" cy="44767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C31D98A-3138-D89C-C61A-00210F578D4F}"/>
              </a:ext>
            </a:extLst>
          </p:cNvPr>
          <p:cNvSpPr txBox="1">
            <a:spLocks/>
          </p:cNvSpPr>
          <p:nvPr/>
        </p:nvSpPr>
        <p:spPr>
          <a:xfrm>
            <a:off x="6112582" y="1720543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5E6559-2661-2CE6-8CD8-D0210382EAC1}"/>
              </a:ext>
            </a:extLst>
          </p:cNvPr>
          <p:cNvSpPr txBox="1">
            <a:spLocks/>
          </p:cNvSpPr>
          <p:nvPr/>
        </p:nvSpPr>
        <p:spPr>
          <a:xfrm>
            <a:off x="2585924" y="126921"/>
            <a:ext cx="3874043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Logistic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regression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B171B7-7B21-8ABA-0965-E0A2DEAC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1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Super vector machine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E41E18F-621E-7359-356F-399C4B7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51FBC0E-5E1C-282F-FD17-C87FC52A34E7}"/>
              </a:ext>
            </a:extLst>
          </p:cNvPr>
          <p:cNvSpPr txBox="1">
            <a:spLocks/>
          </p:cNvSpPr>
          <p:nvPr/>
        </p:nvSpPr>
        <p:spPr>
          <a:xfrm>
            <a:off x="1667434" y="5822305"/>
            <a:ext cx="3760695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MODELO SVC Training accuracy = 0.7715694330320461 Test accuracy = 0.7845092024539877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71C859-1CD7-8C0B-0512-979FC3DA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21" y="1280155"/>
            <a:ext cx="5172075" cy="43338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6378C39-FF97-5902-78EB-FA0DA1165E75}"/>
              </a:ext>
            </a:extLst>
          </p:cNvPr>
          <p:cNvSpPr txBox="1">
            <a:spLocks/>
          </p:cNvSpPr>
          <p:nvPr/>
        </p:nvSpPr>
        <p:spPr>
          <a:xfrm>
            <a:off x="6148441" y="1280155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539D2FA-2AAC-289A-67E2-493F90223143}"/>
              </a:ext>
            </a:extLst>
          </p:cNvPr>
          <p:cNvSpPr txBox="1">
            <a:spLocks/>
          </p:cNvSpPr>
          <p:nvPr/>
        </p:nvSpPr>
        <p:spPr>
          <a:xfrm>
            <a:off x="6578852" y="2680148"/>
            <a:ext cx="2748925" cy="18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C=.1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class_weight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='balanced’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rbf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ensemble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43EB1F-738D-9DF3-B16B-8EF5DD4F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51FBC0E-5E1C-282F-FD17-C87FC52A34E7}"/>
              </a:ext>
            </a:extLst>
          </p:cNvPr>
          <p:cNvSpPr txBox="1">
            <a:spLocks/>
          </p:cNvSpPr>
          <p:nvPr/>
        </p:nvSpPr>
        <p:spPr>
          <a:xfrm>
            <a:off x="2958353" y="3898139"/>
            <a:ext cx="3989294" cy="196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Logistic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Regression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0.7971625766871165 </a:t>
            </a: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Random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Forest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= 0.8052147239263804 </a:t>
            </a:r>
          </a:p>
          <a:p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SGD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0.7718558282208589 </a:t>
            </a:r>
          </a:p>
          <a:p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SVC = 0.7837423312883436</a:t>
            </a: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Voting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0.8059815950920245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6378C39-FF97-5902-78EB-FA0DA1165E75}"/>
              </a:ext>
            </a:extLst>
          </p:cNvPr>
          <p:cNvSpPr txBox="1">
            <a:spLocks/>
          </p:cNvSpPr>
          <p:nvPr/>
        </p:nvSpPr>
        <p:spPr>
          <a:xfrm>
            <a:off x="3064986" y="1115037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539D2FA-2AAC-289A-67E2-493F90223143}"/>
              </a:ext>
            </a:extLst>
          </p:cNvPr>
          <p:cNvSpPr txBox="1">
            <a:spLocks/>
          </p:cNvSpPr>
          <p:nvPr/>
        </p:nvSpPr>
        <p:spPr>
          <a:xfrm>
            <a:off x="600636" y="1690917"/>
            <a:ext cx="8937812" cy="338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LogisticRegression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 = 83,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solver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='newton-cg',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multi_class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='auto', C=1.5,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</a:t>
            </a:r>
          </a:p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RandomForestClassifier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=100,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 # Se usa en combinación con otro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endParaRPr lang="es-E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SVC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=(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kernel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rbf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C=.1, gamma="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scale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</a:t>
            </a:r>
          </a:p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SGDClassifier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hinge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learning_rate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constant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eta0=0.001,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alpha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alpha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=1000, tol=1e-3,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=42)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4F5001-A059-764F-D7BA-CB2651321F16}"/>
              </a:ext>
            </a:extLst>
          </p:cNvPr>
          <p:cNvSpPr txBox="1">
            <a:spLocks/>
          </p:cNvSpPr>
          <p:nvPr/>
        </p:nvSpPr>
        <p:spPr>
          <a:xfrm>
            <a:off x="2878522" y="129046"/>
            <a:ext cx="6031547" cy="80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DABA4B3-FFA7-31AD-5EDB-E263EAD286D0}"/>
              </a:ext>
            </a:extLst>
          </p:cNvPr>
          <p:cNvSpPr txBox="1">
            <a:spLocks/>
          </p:cNvSpPr>
          <p:nvPr/>
        </p:nvSpPr>
        <p:spPr>
          <a:xfrm>
            <a:off x="1326776" y="1170239"/>
            <a:ext cx="7404847" cy="4208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Intenté sumar las variables de facturas, sumarlas todas en una nueva variable y eliminar todas las anteriores para reducir el numero de columnas. Pero predice peor. </a:t>
            </a:r>
          </a:p>
          <a:p>
            <a:pPr marL="0" indent="0">
              <a:buNone/>
            </a:pPr>
            <a:r>
              <a:rPr lang="es-ES" dirty="0"/>
              <a:t>El resultado representado en esta presentación, es el que mejor resultados da. Con cada modelo, he probado todos los </a:t>
            </a:r>
            <a:r>
              <a:rPr lang="es-ES" dirty="0" err="1"/>
              <a:t>hiperpárametros</a:t>
            </a:r>
            <a:r>
              <a:rPr lang="es-ES" dirty="0"/>
              <a:t> posibles que nos muestra la documentación de </a:t>
            </a:r>
            <a:r>
              <a:rPr lang="es-ES" dirty="0" err="1"/>
              <a:t>sklearn</a:t>
            </a:r>
            <a:r>
              <a:rPr lang="es-ES" dirty="0"/>
              <a:t>. He dejado la combinación que mejor métrica da de todas. </a:t>
            </a:r>
          </a:p>
          <a:p>
            <a:pPr marL="0" indent="0">
              <a:buNone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es el modelo que mejor predice de todos. Y es con el que mejor ranking he obtenido en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DBE85-5893-3DAA-CDE1-098445E0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1F48D-089B-FCD9-98F8-A6133D25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EN ESTA COMPETICION, LA TAREA ES PREDECIR SI UN PASAJERO FUE TRANSPORTADO A UNA DIMENSIÓN ALTERNATIVA DURANTE LA COLISIÓN DE LA NAVE ESPACIAL TITANIC CON LA ANOMALÍA DEL ESPACIO-TIEMPO. PARA AYUDARNOS A HACER ESTAS PREDICCIONES, SE NOS PROPORCIONAN UN CONJUNTO DE REGISTROS PERSONALES RECUPERADOS DEL SISTEMA INFORMÁTICO DAÑADO DEL BARCO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04C7EB-6F41-613E-85C7-036DC9C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A00E8-1F80-5982-247C-58C897E4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48" y="448235"/>
            <a:ext cx="9346304" cy="640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El </a:t>
            </a:r>
            <a:r>
              <a:rPr lang="es-ES" sz="1800" dirty="0" err="1">
                <a:solidFill>
                  <a:schemeClr val="bg1"/>
                </a:solidFill>
              </a:rPr>
              <a:t>dataset</a:t>
            </a:r>
            <a:r>
              <a:rPr lang="es-ES" sz="1800" dirty="0">
                <a:solidFill>
                  <a:schemeClr val="bg1"/>
                </a:solidFill>
              </a:rPr>
              <a:t> se distribuye en 8693 entradas con 14 variables que son las que siguen a continuación: 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PassengerId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una identificación única para cada pasajero. Cada Id toma la forma XXXX_PP donde XXXX indica un grupo con el que viaja el pasajero y PP es su número dentro del grupo. Las personas en un grupo a menudo son miembros de la familia, pero no siempre.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HomePlanet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planeta del que partió el pasajero, normalmente su planeta de residencia permanente.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CryoSleep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 indica si el pasajero eligió ponerse en animación suspendida durante la duración del viaje. Los pasajeros en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criosueño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están confinados en sus cabinas.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número de cabina donde se hospeda el pasajero. Toma la forma cubierta/número/lado, donde lado puede ser P para babor o S para estribor.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Destination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planeta dónde desembarcará el pasajero.</a:t>
            </a:r>
          </a:p>
          <a:p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la edad del pasajero.</a:t>
            </a:r>
          </a:p>
          <a:p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VIP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si el pasajero ha pagado por un servicio VIP especial durante el viaje.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RoomService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FoodCourt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ShoppingMall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Spa,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VRDeck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indican el montante que el pasajero ha facturado en cada uno de los muchos servicios de lujo del viaje.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nombre y apellido del pasajero.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Transported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Es mi Target. Si el pasajero fue transportado a otra dimensión.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14325A-31A7-3F62-5E92-C31595CE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1B854-A689-1723-BCAC-72DD083C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2560"/>
            <a:ext cx="9865360" cy="645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</a:rPr>
              <a:t>Tratamiento de las variables del </a:t>
            </a:r>
            <a:r>
              <a:rPr lang="es-ES" sz="1400" dirty="0" err="1">
                <a:solidFill>
                  <a:schemeClr val="bg1"/>
                </a:solidFill>
              </a:rPr>
              <a:t>dataset</a:t>
            </a:r>
            <a:r>
              <a:rPr lang="es-ES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Destination</a:t>
            </a:r>
            <a:r>
              <a:rPr lang="es-ES" sz="1400" dirty="0">
                <a:solidFill>
                  <a:schemeClr val="bg1"/>
                </a:solidFill>
              </a:rPr>
              <a:t> y </a:t>
            </a:r>
            <a:r>
              <a:rPr lang="es-ES" sz="1400" dirty="0" err="1">
                <a:solidFill>
                  <a:schemeClr val="bg1"/>
                </a:solidFill>
              </a:rPr>
              <a:t>Name</a:t>
            </a:r>
            <a:r>
              <a:rPr lang="es-ES" sz="1400" dirty="0">
                <a:solidFill>
                  <a:schemeClr val="bg1"/>
                </a:solidFill>
              </a:rPr>
              <a:t> han sido eliminadas. No las necesito para predecir mi target. No me influye su eliminación.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Passenger_Id</a:t>
            </a:r>
            <a:r>
              <a:rPr lang="es-ES" sz="1400" dirty="0">
                <a:solidFill>
                  <a:schemeClr val="bg1"/>
                </a:solidFill>
              </a:rPr>
              <a:t> se deja tal cual. 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Homeplanet</a:t>
            </a:r>
            <a:r>
              <a:rPr lang="es-ES" sz="1400" dirty="0">
                <a:solidFill>
                  <a:schemeClr val="bg1"/>
                </a:solidFill>
              </a:rPr>
              <a:t>: esta formada por 3 valores: </a:t>
            </a:r>
            <a:r>
              <a:rPr lang="es-ES" sz="1400" dirty="0" err="1">
                <a:solidFill>
                  <a:schemeClr val="bg1"/>
                </a:solidFill>
              </a:rPr>
              <a:t>Earth</a:t>
            </a:r>
            <a:r>
              <a:rPr lang="es-ES" sz="1400" dirty="0">
                <a:solidFill>
                  <a:schemeClr val="bg1"/>
                </a:solidFill>
              </a:rPr>
              <a:t>, Europa y Mars. La distribución de ella se muestra a continuación: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C2A06B2-1CD7-A6DB-EFD9-D55F93A4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E9187-D08E-5987-2F6F-39D7D5E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42" y="1991360"/>
            <a:ext cx="4782317" cy="37084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3C0374-C489-CFAE-674E-F1026F94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91360"/>
            <a:ext cx="4866640" cy="37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91C82-4DAA-A8EF-1303-33C78696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2" y="203201"/>
            <a:ext cx="9831838" cy="19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CryoSleep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para estos valores perdidos nos centramos en dos opciones :   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Si un pasajero tiene un gasto distinto de cero en cualquier categoría de gasto, supondremos que este pasajero no esta confinado en su cabina, por tanto rellenamos con un False.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Si un pasajero tiene un gasto de cero en todas las categorías de gastos, este pasajero estará en animación suspendida en su cabina, por tanto rellenamos con un True.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FCAAD14-2372-88D0-0F6C-54A4B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AD2811-04BE-DB75-E6CB-1BA19AF4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73" y="2376580"/>
            <a:ext cx="5484551" cy="39250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59C01B-9C62-65DD-1422-C334B45C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5" y="2345239"/>
            <a:ext cx="3756392" cy="39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49CA-B2DA-C219-F087-82C2989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33" y="95568"/>
            <a:ext cx="9790748" cy="1550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en esta variable rellenamos los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missing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con la cabina más popular entre los pasajeros. Los datos de cabina vienen dados de la forma cubierta/número/lado, donde lado puede ser P para babor o S para estribor, en mi caso me quedo solo con la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informacion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de si el pasajero se encuentra en babor o estribor, eliminando así la información adicional. Crearemos así una nueva columna con P o S, eliminando la columna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. A continuación, el antes del procesado y el después: </a:t>
            </a:r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A769E0-DDA3-999B-93FC-6CF88E76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665DB-B856-89A8-9AD9-7199BC5B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3" y="1828669"/>
            <a:ext cx="1004758" cy="39956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44091F-541A-50AB-1573-16294728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89" y="2489069"/>
            <a:ext cx="851227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0FAD402-DE42-BCB0-D388-BC8FED14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88" y="71121"/>
            <a:ext cx="10420668" cy="572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para esta variable numérica rellenamos aquellos valores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missing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con la edad mediana de los pasajeros.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El calculo de la media y la mediana da los siguientes valores: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Edad Mediana: 27.00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Edad Mediana: 28.82793046746535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CA409D-519A-5022-0BAB-0A2ACBCE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0D9C0613-C859-78A1-ECD4-6BB5C98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87" y="2133946"/>
            <a:ext cx="5651003" cy="43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9EC2C-8F43-E664-F6C4-A0187764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74321"/>
            <a:ext cx="9997440" cy="551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VIP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la mayoría de los pasajeros no tienen contratados los servicios VIP, por lo que rellenamos estos datos perdidos con un False.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8E79BBF-665A-A930-C218-0A6CDA88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B46F55-96CC-94D2-F8B8-AA1DCFEE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03" y="1737356"/>
            <a:ext cx="5724155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3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1031</TotalTime>
  <Words>1209</Words>
  <Application>Microsoft Office PowerPoint</Application>
  <PresentationFormat>A4 (210 x 297 mm)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Tw Cen MT</vt:lpstr>
      <vt:lpstr>zeitung</vt:lpstr>
      <vt:lpstr>Circuito</vt:lpstr>
      <vt:lpstr>Presentación de PowerPoint</vt:lpstr>
      <vt:lpstr>Indice composición de los datos. Variables 3-09 Porcentaje de facturas missing     10 correlaciones generales   11 correlaciones con el target  12 modelo decisión tree   13-14 modelo random forest   15-16 modelo gradient boost   17-18 modelo logistic regression  19 modelo super vector machine  20 modelo ensemble   21 conclusiones finales   22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Aquí muestro, como es el número y la proporción de valores nulos con respecto al total(8693 filas):</vt:lpstr>
      <vt:lpstr>Correlaciones generales</vt:lpstr>
      <vt:lpstr>Correlaciones con target</vt:lpstr>
      <vt:lpstr>Decision tree feature importance</vt:lpstr>
      <vt:lpstr>Decision tree</vt:lpstr>
      <vt:lpstr>Random forest Feature importance</vt:lpstr>
      <vt:lpstr>Random forest</vt:lpstr>
      <vt:lpstr>Gradient boost feature importance</vt:lpstr>
      <vt:lpstr>Gradient boost</vt:lpstr>
      <vt:lpstr>Presentación de PowerPoint</vt:lpstr>
      <vt:lpstr>Super vector machine</vt:lpstr>
      <vt:lpstr>ensemble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Machine learning</dc:title>
  <dc:creator>Alberto Lázaro</dc:creator>
  <cp:lastModifiedBy>Alberto Lázaro</cp:lastModifiedBy>
  <cp:revision>103</cp:revision>
  <dcterms:created xsi:type="dcterms:W3CDTF">2023-01-08T17:03:14Z</dcterms:created>
  <dcterms:modified xsi:type="dcterms:W3CDTF">2023-01-11T14:41:43Z</dcterms:modified>
</cp:coreProperties>
</file>