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4" r:id="rId17"/>
    <p:sldId id="271" r:id="rId18"/>
    <p:sldId id="276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D352E35-FBE9-7056-D394-E95AA1F6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679" y="469501"/>
            <a:ext cx="7621064" cy="5715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824BDF3-5AD1-2161-1E67-0041EC2F3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505" y="4084320"/>
            <a:ext cx="7115176" cy="1752600"/>
          </a:xfrm>
        </p:spPr>
        <p:txBody>
          <a:bodyPr>
            <a:normAutofit lnSpcReduction="10000"/>
          </a:bodyPr>
          <a:lstStyle/>
          <a:p>
            <a:pPr algn="ctr"/>
            <a:br>
              <a:rPr lang="es-ES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s-ES" b="1" i="0" dirty="0">
              <a:solidFill>
                <a:srgbClr val="FFFFFF"/>
              </a:solidFill>
              <a:effectLst/>
              <a:latin typeface="zeitung"/>
            </a:endParaRPr>
          </a:p>
          <a:p>
            <a:pPr algn="ctr"/>
            <a:endParaRPr lang="es-ES" b="1" i="0" dirty="0">
              <a:solidFill>
                <a:srgbClr val="FFFFFF"/>
              </a:solidFill>
              <a:effectLst/>
              <a:latin typeface="zeitung"/>
            </a:endParaRPr>
          </a:p>
          <a:p>
            <a:r>
              <a:rPr lang="es-ES" dirty="0"/>
              <a:t>Alberto lázaro </a:t>
            </a:r>
            <a:r>
              <a:rPr lang="es-ES" dirty="0" err="1"/>
              <a:t>troncoso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85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5E9E7-551B-16F5-3799-539A51D1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093" y="23137"/>
            <a:ext cx="4761547" cy="621002"/>
          </a:xfrm>
        </p:spPr>
        <p:txBody>
          <a:bodyPr>
            <a:norm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Correlaciones generales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1B7CFE-987E-8412-2A1A-A61E0EF3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0" y="776220"/>
            <a:ext cx="6916426" cy="56006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859E1F-53C1-7FF9-1996-D24F27A0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45" y="776220"/>
            <a:ext cx="7111956" cy="53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8651-5FF7-F071-39E2-7BA7C086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73" y="181638"/>
            <a:ext cx="9099867" cy="560042"/>
          </a:xfrm>
        </p:spPr>
        <p:txBody>
          <a:bodyPr>
            <a:norm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Correlaciones con target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50FA0E-955D-2004-DD9F-FC1EC260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77" y="986142"/>
            <a:ext cx="5975103" cy="553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9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D028D-7069-B43E-F900-16BAC4B9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613" y="181638"/>
            <a:ext cx="6224587" cy="52956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Feature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importance</a:t>
            </a:r>
            <a:br>
              <a:rPr lang="es-ES" sz="2800" dirty="0">
                <a:solidFill>
                  <a:schemeClr val="bg1"/>
                </a:solidFill>
              </a:rPr>
            </a:br>
            <a:r>
              <a:rPr lang="es-ES" sz="2200" dirty="0" err="1">
                <a:solidFill>
                  <a:schemeClr val="accent2">
                    <a:lumMod val="50000"/>
                  </a:schemeClr>
                </a:solidFill>
              </a:rPr>
              <a:t>Decision</a:t>
            </a:r>
            <a:r>
              <a:rPr lang="es-ES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accent2">
                    <a:lumMod val="50000"/>
                  </a:schemeClr>
                </a:solidFill>
              </a:rPr>
              <a:t>tree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1387A8D-55E3-9FF5-27B8-34232A78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29" y="1065807"/>
            <a:ext cx="8371342" cy="54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8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4A3419F-7028-CF85-383B-B3B6D015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613" y="181638"/>
            <a:ext cx="6224587" cy="52956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Feature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importance</a:t>
            </a:r>
            <a:br>
              <a:rPr lang="es-ES" sz="2800" dirty="0">
                <a:solidFill>
                  <a:schemeClr val="bg1"/>
                </a:solidFill>
              </a:rPr>
            </a:br>
            <a:r>
              <a:rPr lang="es-ES" sz="2200" dirty="0" err="1">
                <a:solidFill>
                  <a:schemeClr val="accent2">
                    <a:lumMod val="50000"/>
                  </a:schemeClr>
                </a:solidFill>
              </a:rPr>
              <a:t>random</a:t>
            </a:r>
            <a:r>
              <a:rPr lang="es-ES" sz="2200" dirty="0">
                <a:solidFill>
                  <a:schemeClr val="accent2">
                    <a:lumMod val="50000"/>
                  </a:schemeClr>
                </a:solidFill>
              </a:rPr>
              <a:t> Forest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FB8D4F-755E-FB1C-6859-15DA21CE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93" y="1004675"/>
            <a:ext cx="8410013" cy="56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7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B982811-8B61-DA8D-3A43-4461AA12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613" y="181638"/>
            <a:ext cx="6224587" cy="52956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Feature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importance</a:t>
            </a:r>
            <a:br>
              <a:rPr lang="es-ES" sz="2800" dirty="0">
                <a:solidFill>
                  <a:schemeClr val="bg1"/>
                </a:solidFill>
              </a:rPr>
            </a:br>
            <a:r>
              <a:rPr lang="es-ES" sz="2200" dirty="0" err="1">
                <a:solidFill>
                  <a:schemeClr val="accent2">
                    <a:lumMod val="50000"/>
                  </a:schemeClr>
                </a:solidFill>
              </a:rPr>
              <a:t>Gradient</a:t>
            </a:r>
            <a:r>
              <a:rPr lang="es-ES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accent2">
                    <a:lumMod val="50000"/>
                  </a:schemeClr>
                </a:solidFill>
              </a:rPr>
              <a:t>Boost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D68981B-FF3D-498B-0C95-5197C827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07" y="1046772"/>
            <a:ext cx="8139186" cy="54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9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264701-38B7-6489-8536-CA488575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53" y="86351"/>
            <a:ext cx="6224587" cy="529562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Confusion</a:t>
            </a:r>
            <a:r>
              <a:rPr lang="es-ES" sz="2800" b="1" dirty="0">
                <a:solidFill>
                  <a:schemeClr val="bg1"/>
                </a:solidFill>
              </a:rPr>
              <a:t> Matrix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88E875-980D-64D9-E165-72005299E13B}"/>
              </a:ext>
            </a:extLst>
          </p:cNvPr>
          <p:cNvSpPr txBox="1">
            <a:spLocks/>
          </p:cNvSpPr>
          <p:nvPr/>
        </p:nvSpPr>
        <p:spPr>
          <a:xfrm>
            <a:off x="1324572" y="740435"/>
            <a:ext cx="305816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accent2">
                    <a:lumMod val="50000"/>
                  </a:schemeClr>
                </a:solidFill>
              </a:rPr>
              <a:t>Gradient</a:t>
            </a:r>
            <a:r>
              <a:rPr lang="es-E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2">
                    <a:lumMod val="50000"/>
                  </a:schemeClr>
                </a:solidFill>
              </a:rPr>
              <a:t>Boost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A152863-41EB-F748-F370-B301CA1BC376}"/>
              </a:ext>
            </a:extLst>
          </p:cNvPr>
          <p:cNvSpPr txBox="1">
            <a:spLocks/>
          </p:cNvSpPr>
          <p:nvPr/>
        </p:nvSpPr>
        <p:spPr>
          <a:xfrm>
            <a:off x="7629881" y="711200"/>
            <a:ext cx="3237547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accent2">
                    <a:lumMod val="50000"/>
                  </a:schemeClr>
                </a:solidFill>
              </a:rPr>
              <a:t>Logistic</a:t>
            </a:r>
            <a:r>
              <a:rPr lang="es-E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2">
                    <a:lumMod val="50000"/>
                  </a:schemeClr>
                </a:solidFill>
              </a:rPr>
              <a:t>Regression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9F44AA5-7AB7-5E9F-EB92-BACE3E17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092" y="1309386"/>
            <a:ext cx="5340107" cy="42976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561D46A-FD8F-B494-D9AE-589A54C6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8" y="1309387"/>
            <a:ext cx="5340107" cy="4297689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1689F215-CED0-21E5-0E19-D781EB224B5C}"/>
              </a:ext>
            </a:extLst>
          </p:cNvPr>
          <p:cNvSpPr txBox="1">
            <a:spLocks/>
          </p:cNvSpPr>
          <p:nvPr/>
        </p:nvSpPr>
        <p:spPr>
          <a:xfrm>
            <a:off x="1341120" y="5750560"/>
            <a:ext cx="3505200" cy="8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Metrica</a:t>
            </a:r>
            <a:endParaRPr lang="en-US" sz="1200" b="1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Accuracy train: 0.8410846343467543 Accuracy test: 0.8209355828220859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88FD377-E80B-6439-B6F4-E9EA9B9F02AB}"/>
              </a:ext>
            </a:extLst>
          </p:cNvPr>
          <p:cNvSpPr txBox="1">
            <a:spLocks/>
          </p:cNvSpPr>
          <p:nvPr/>
        </p:nvSpPr>
        <p:spPr>
          <a:xfrm>
            <a:off x="7836414" y="5750560"/>
            <a:ext cx="3187186" cy="782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Metrica</a:t>
            </a:r>
            <a:endParaRPr lang="en-US" sz="1200" b="1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ACCURACY TRAIN: 0.7983566146261298 </a:t>
            </a:r>
          </a:p>
          <a:p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ACCURACY TEST: 0.7787576687116564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4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264701-38B7-6489-8536-CA488575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773" y="105438"/>
            <a:ext cx="6224587" cy="529562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Confusion</a:t>
            </a:r>
            <a:r>
              <a:rPr lang="es-ES" sz="2800" b="1" dirty="0">
                <a:solidFill>
                  <a:schemeClr val="bg1"/>
                </a:solidFill>
              </a:rPr>
              <a:t> Matrix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88E875-980D-64D9-E165-72005299E13B}"/>
              </a:ext>
            </a:extLst>
          </p:cNvPr>
          <p:cNvSpPr txBox="1">
            <a:spLocks/>
          </p:cNvSpPr>
          <p:nvPr/>
        </p:nvSpPr>
        <p:spPr>
          <a:xfrm>
            <a:off x="1046480" y="790617"/>
            <a:ext cx="339344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accent2">
                    <a:lumMod val="50000"/>
                  </a:schemeClr>
                </a:solidFill>
              </a:rPr>
              <a:t>Random</a:t>
            </a:r>
            <a:r>
              <a:rPr lang="es-ES" sz="2000" b="1" dirty="0">
                <a:solidFill>
                  <a:schemeClr val="accent2">
                    <a:lumMod val="50000"/>
                  </a:schemeClr>
                </a:solidFill>
              </a:rPr>
              <a:t> Forest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A152863-41EB-F748-F370-B301CA1BC376}"/>
              </a:ext>
            </a:extLst>
          </p:cNvPr>
          <p:cNvSpPr txBox="1">
            <a:spLocks/>
          </p:cNvSpPr>
          <p:nvPr/>
        </p:nvSpPr>
        <p:spPr>
          <a:xfrm>
            <a:off x="7787799" y="873139"/>
            <a:ext cx="2963227" cy="447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accent2">
                    <a:lumMod val="50000"/>
                  </a:schemeClr>
                </a:solidFill>
              </a:rPr>
              <a:t>SvM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D9698B-B893-26BC-9902-CCA0D9073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7" y="1399596"/>
            <a:ext cx="5340107" cy="42976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B43444-A48A-70AF-3764-B5289493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548" y="1399596"/>
            <a:ext cx="5452759" cy="429768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C758263-0C94-21CA-AEF2-6B1619BD2CCB}"/>
              </a:ext>
            </a:extLst>
          </p:cNvPr>
          <p:cNvSpPr txBox="1">
            <a:spLocks/>
          </p:cNvSpPr>
          <p:nvPr/>
        </p:nvSpPr>
        <p:spPr>
          <a:xfrm>
            <a:off x="1341120" y="5750560"/>
            <a:ext cx="3830320" cy="8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Metrica</a:t>
            </a:r>
            <a:endParaRPr lang="en-US" sz="1200" b="1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Training Score: 0.8210353327855382 </a:t>
            </a:r>
          </a:p>
          <a:p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Test Score: 0.8098159509202454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51FBC0E-5E1C-282F-FD17-C87FC52A34E7}"/>
              </a:ext>
            </a:extLst>
          </p:cNvPr>
          <p:cNvSpPr txBox="1">
            <a:spLocks/>
          </p:cNvSpPr>
          <p:nvPr/>
        </p:nvSpPr>
        <p:spPr>
          <a:xfrm>
            <a:off x="7516812" y="5797522"/>
            <a:ext cx="3505200" cy="8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Metrica</a:t>
            </a:r>
            <a:endParaRPr lang="en-US" sz="1200" b="1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Training accuracy = 0.5405094494658997 </a:t>
            </a:r>
          </a:p>
          <a:p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Test accuracy = 0.5448619631901841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0CD61-155D-6A9E-D667-B1DCB548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46" y="374678"/>
            <a:ext cx="9496107" cy="590522"/>
          </a:xfrm>
        </p:spPr>
        <p:txBody>
          <a:bodyPr>
            <a:normAutofit/>
          </a:bodyPr>
          <a:lstStyle/>
          <a:p>
            <a:pPr algn="ctr"/>
            <a:r>
              <a:rPr lang="es-ES" b="1" dirty="0" err="1">
                <a:solidFill>
                  <a:schemeClr val="accent2">
                    <a:lumMod val="50000"/>
                  </a:schemeClr>
                </a:solidFill>
              </a:rPr>
              <a:t>Gradient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</a:rPr>
              <a:t>boost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5C3F6-BCC8-5F95-D61D-20F68122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002201"/>
            <a:ext cx="9658667" cy="6813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continuacion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detallo la combinación de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hiperparámetros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 mejor métrica me ha dado</a:t>
            </a:r>
            <a:endParaRPr lang="es-ES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DA799D8-9302-D71A-1A79-0FF71F63A11F}"/>
              </a:ext>
            </a:extLst>
          </p:cNvPr>
          <p:cNvSpPr txBox="1">
            <a:spLocks/>
          </p:cNvSpPr>
          <p:nvPr/>
        </p:nvSpPr>
        <p:spPr>
          <a:xfrm>
            <a:off x="1293813" y="1720543"/>
            <a:ext cx="9902508" cy="141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2</a:t>
            </a:r>
          </a:p>
          <a:p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650 </a:t>
            </a:r>
          </a:p>
          <a:p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=0.1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1535D0-2FF6-14E7-A924-391A59B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206" y="1879595"/>
            <a:ext cx="5751587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6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0CD61-155D-6A9E-D667-B1DCB548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46" y="374678"/>
            <a:ext cx="9496107" cy="590522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 err="1">
                <a:solidFill>
                  <a:schemeClr val="accent2">
                    <a:lumMod val="50000"/>
                  </a:schemeClr>
                </a:solidFill>
              </a:rPr>
              <a:t>Logistic</a:t>
            </a:r>
            <a:r>
              <a:rPr lang="es-ES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3600" b="1" dirty="0" err="1">
                <a:solidFill>
                  <a:schemeClr val="accent2">
                    <a:lumMod val="50000"/>
                  </a:schemeClr>
                </a:solidFill>
              </a:rPr>
              <a:t>Regression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5C3F6-BCC8-5F95-D61D-20F68122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002201"/>
            <a:ext cx="9658667" cy="6813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continuacion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detallo la combinación de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hiperparámetros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 mejor métrica me ha dado</a:t>
            </a:r>
            <a:endParaRPr lang="es-ES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DA799D8-9302-D71A-1A79-0FF71F63A11F}"/>
              </a:ext>
            </a:extLst>
          </p:cNvPr>
          <p:cNvSpPr txBox="1">
            <a:spLocks/>
          </p:cNvSpPr>
          <p:nvPr/>
        </p:nvSpPr>
        <p:spPr>
          <a:xfrm>
            <a:off x="1347946" y="3429000"/>
            <a:ext cx="4555014" cy="295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Cross </a:t>
            </a:r>
            <a:r>
              <a:rPr lang="es-ES" sz="14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s-ES" sz="14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scores:</a:t>
            </a:r>
          </a:p>
          <a:p>
            <a:pPr marL="0" indent="0">
              <a:buNone/>
            </a:pPr>
            <a:r>
              <a:rPr lang="es-ES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[0.79310345 0.7955665 0.79802956 0.79064039 0.7955665 0.77586207 0.81034483 0.77339901 0.78571429 0.80541872 0.78271605 0.77283951 0.81234568 0.83703704 0.79012346] </a:t>
            </a:r>
          </a:p>
          <a:p>
            <a:pPr marL="0" indent="0">
              <a:buNone/>
            </a:pPr>
            <a:r>
              <a:rPr lang="es-ES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Logistic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Regression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0.794580 (0.016384)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0D5F98B-1E0F-86E8-224F-DCA91697803B}"/>
              </a:ext>
            </a:extLst>
          </p:cNvPr>
          <p:cNvSpPr txBox="1">
            <a:spLocks/>
          </p:cNvSpPr>
          <p:nvPr/>
        </p:nvSpPr>
        <p:spPr>
          <a:xfrm>
            <a:off x="1347946" y="1591693"/>
            <a:ext cx="9357200" cy="1689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max_iter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83</a:t>
            </a:r>
          </a:p>
          <a:p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='newton-cg’</a:t>
            </a:r>
          </a:p>
          <a:p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=42</a:t>
            </a:r>
          </a:p>
          <a:p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multi_class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='auto', C=1.5)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7950EC-3F7A-5C22-B4D0-E0CBB5EC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2082791"/>
            <a:ext cx="5751587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1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0CD61-155D-6A9E-D667-B1DCB548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46" y="374678"/>
            <a:ext cx="9496107" cy="590522"/>
          </a:xfrm>
        </p:spPr>
        <p:txBody>
          <a:bodyPr>
            <a:normAutofit/>
          </a:bodyPr>
          <a:lstStyle/>
          <a:p>
            <a:pPr algn="ctr"/>
            <a:r>
              <a:rPr lang="es-ES" b="1" dirty="0" err="1">
                <a:solidFill>
                  <a:schemeClr val="accent1">
                    <a:lumMod val="50000"/>
                  </a:schemeClr>
                </a:solidFill>
              </a:rPr>
              <a:t>Random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50000"/>
                  </a:schemeClr>
                </a:solidFill>
              </a:rPr>
              <a:t>forest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5C3F6-BCC8-5F95-D61D-20F68122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002201"/>
            <a:ext cx="9658667" cy="6813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continuacion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detallo la combinación de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hiperparámetros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 mejor métrica me ha dado</a:t>
            </a:r>
            <a:endParaRPr lang="es-ES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DA799D8-9302-D71A-1A79-0FF71F63A11F}"/>
              </a:ext>
            </a:extLst>
          </p:cNvPr>
          <p:cNvSpPr txBox="1">
            <a:spLocks/>
          </p:cNvSpPr>
          <p:nvPr/>
        </p:nvSpPr>
        <p:spPr>
          <a:xfrm>
            <a:off x="1293813" y="1863406"/>
            <a:ext cx="9902508" cy="388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=100 </a:t>
            </a:r>
          </a:p>
          <a:p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=17</a:t>
            </a:r>
          </a:p>
          <a:p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=1 </a:t>
            </a:r>
          </a:p>
          <a:p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=7</a:t>
            </a:r>
          </a:p>
          <a:p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=5 </a:t>
            </a:r>
          </a:p>
          <a:p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 True </a:t>
            </a:r>
          </a:p>
          <a:p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=-1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6FED20-1B31-9C64-A14C-2C08BC17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726" y="1863406"/>
            <a:ext cx="5751587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9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A00E8-1F80-5982-247C-58C897E4C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20" y="213360"/>
            <a:ext cx="10373360" cy="6644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</a:rPr>
              <a:t>El </a:t>
            </a:r>
            <a:r>
              <a:rPr lang="es-ES" sz="1800" dirty="0" err="1">
                <a:solidFill>
                  <a:schemeClr val="bg1"/>
                </a:solidFill>
              </a:rPr>
              <a:t>dataset</a:t>
            </a:r>
            <a:r>
              <a:rPr lang="es-ES" sz="1800" dirty="0">
                <a:solidFill>
                  <a:schemeClr val="bg1"/>
                </a:solidFill>
              </a:rPr>
              <a:t> se distribuye en 8693 entradas con 14 variables que son las que siguen a continuación: </a:t>
            </a:r>
          </a:p>
          <a:p>
            <a:r>
              <a:rPr lang="es-ES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PassengerId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una identificación única para cada pasajero. Cada Id toma la forma XXXX_PP donde XXXX indica un grupo con el que viaja el pasajero y PP es su número dentro del grupo. Las personas en un grupo a menudo son miembros de la familia, pero no siempre.</a:t>
            </a:r>
          </a:p>
          <a:p>
            <a:r>
              <a:rPr lang="es-ES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HomePlanet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el planeta del que partió el pasajero, normalmente su planeta de residencia permanente.</a:t>
            </a:r>
          </a:p>
          <a:p>
            <a:r>
              <a:rPr lang="es-ES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CryoSleep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 indica si el pasajero eligió ponerse en animación suspendida durante la duración del viaje. Los pasajeros en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criosueño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están confinados en sus cabinas.</a:t>
            </a:r>
          </a:p>
          <a:p>
            <a:r>
              <a:rPr lang="es-ES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Cabin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el número de cabina donde se hospeda el pasajero. Toma la forma cubierta/número/lado, donde lado puede ser P para babor o S para estribor.</a:t>
            </a:r>
          </a:p>
          <a:p>
            <a:r>
              <a:rPr lang="es-ES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el planeta dónde desembarcará el pasajero.</a:t>
            </a:r>
          </a:p>
          <a:p>
            <a:r>
              <a:rPr lang="es-E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la edad del pasajero.</a:t>
            </a:r>
          </a:p>
          <a:p>
            <a:r>
              <a:rPr lang="es-E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VIP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si el pasajero ha pagado por un servicio VIP especial durante el viaje.</a:t>
            </a:r>
          </a:p>
          <a:p>
            <a:r>
              <a:rPr lang="es-ES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RoomService</a:t>
            </a:r>
            <a:r>
              <a:rPr lang="es-E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FoodCourt</a:t>
            </a:r>
            <a:r>
              <a:rPr lang="es-E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ShoppingMall</a:t>
            </a:r>
            <a:r>
              <a:rPr lang="es-E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Spa,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VRDeck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indican el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momtante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que el pasajero ha facturado en cada uno de los muchos servicios de lujo del viaje.</a:t>
            </a:r>
          </a:p>
          <a:p>
            <a:r>
              <a:rPr lang="es-ES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el nombre y apellido del pasajero.</a:t>
            </a:r>
          </a:p>
          <a:p>
            <a:r>
              <a:rPr lang="es-ES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Transported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Es mi Target. 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 el pasajero fue transportado a otra dimensión.</a:t>
            </a:r>
          </a:p>
          <a:p>
            <a:pPr marL="0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89832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0CD61-155D-6A9E-D667-B1DCB548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46" y="374678"/>
            <a:ext cx="9496107" cy="590522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 err="1">
                <a:solidFill>
                  <a:schemeClr val="accent2">
                    <a:lumMod val="50000"/>
                  </a:schemeClr>
                </a:solidFill>
              </a:rPr>
              <a:t>SvM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5C3F6-BCC8-5F95-D61D-20F68122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002201"/>
            <a:ext cx="9658667" cy="6813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continuacion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detallo la combinación de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hiperparámetros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 mejor métrica me ha dado</a:t>
            </a:r>
            <a:endParaRPr lang="es-ES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5D0E973-679E-E78E-7B74-04B5B6326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26" y="2072635"/>
            <a:ext cx="5751587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1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D106F-B427-1C53-F87D-496FC86C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226" y="181638"/>
            <a:ext cx="6031547" cy="803882"/>
          </a:xfrm>
        </p:spPr>
        <p:txBody>
          <a:bodyPr/>
          <a:lstStyle/>
          <a:p>
            <a:r>
              <a:rPr lang="es-ES" dirty="0" err="1"/>
              <a:t>Obstaculos</a:t>
            </a:r>
            <a:r>
              <a:rPr lang="es-ES" dirty="0"/>
              <a:t> encontrados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387A2-F0C7-D58A-E8D6-BD7A574B0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985520"/>
            <a:ext cx="9758681" cy="1828800"/>
          </a:xfrm>
        </p:spPr>
        <p:txBody>
          <a:bodyPr/>
          <a:lstStyle/>
          <a:p>
            <a:r>
              <a:rPr lang="es-ES" dirty="0"/>
              <a:t>Aspectos a mejorar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E4F5001-A059-764F-D7BA-CB2651321F16}"/>
              </a:ext>
            </a:extLst>
          </p:cNvPr>
          <p:cNvSpPr txBox="1">
            <a:spLocks/>
          </p:cNvSpPr>
          <p:nvPr/>
        </p:nvSpPr>
        <p:spPr>
          <a:xfrm>
            <a:off x="3080226" y="3239799"/>
            <a:ext cx="6031547" cy="803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Aspectos a mejorar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DABA4B3-FFA7-31AD-5EDB-E263EAD286D0}"/>
              </a:ext>
            </a:extLst>
          </p:cNvPr>
          <p:cNvSpPr txBox="1">
            <a:spLocks/>
          </p:cNvSpPr>
          <p:nvPr/>
        </p:nvSpPr>
        <p:spPr>
          <a:xfrm>
            <a:off x="1142999" y="4298922"/>
            <a:ext cx="975868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Aspectos a mejorar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327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1B854-A689-1723-BCAC-72DD083C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2560"/>
            <a:ext cx="9865360" cy="645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>
                <a:solidFill>
                  <a:schemeClr val="bg1"/>
                </a:solidFill>
              </a:rPr>
              <a:t>Tratamiento de las variables del </a:t>
            </a:r>
            <a:r>
              <a:rPr lang="es-ES" sz="1400" dirty="0" err="1">
                <a:solidFill>
                  <a:schemeClr val="bg1"/>
                </a:solidFill>
              </a:rPr>
              <a:t>dataset</a:t>
            </a:r>
            <a:r>
              <a:rPr lang="es-ES" sz="1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s-ES" sz="1400" dirty="0" err="1">
                <a:solidFill>
                  <a:schemeClr val="bg1"/>
                </a:solidFill>
              </a:rPr>
              <a:t>Destination</a:t>
            </a:r>
            <a:r>
              <a:rPr lang="es-ES" sz="1400" dirty="0">
                <a:solidFill>
                  <a:schemeClr val="bg1"/>
                </a:solidFill>
              </a:rPr>
              <a:t> y </a:t>
            </a:r>
            <a:r>
              <a:rPr lang="es-ES" sz="1400" dirty="0" err="1">
                <a:solidFill>
                  <a:schemeClr val="bg1"/>
                </a:solidFill>
              </a:rPr>
              <a:t>Name</a:t>
            </a:r>
            <a:r>
              <a:rPr lang="es-ES" sz="1400" dirty="0">
                <a:solidFill>
                  <a:schemeClr val="bg1"/>
                </a:solidFill>
              </a:rPr>
              <a:t> han sido eliminadas. No las necesito para predecir mi target. No me influye su eliminación.</a:t>
            </a:r>
          </a:p>
          <a:p>
            <a:pPr marL="0" indent="0">
              <a:buNone/>
            </a:pPr>
            <a:r>
              <a:rPr lang="es-ES" sz="1400" dirty="0" err="1">
                <a:solidFill>
                  <a:schemeClr val="bg1"/>
                </a:solidFill>
              </a:rPr>
              <a:t>Passenger_Id</a:t>
            </a:r>
            <a:r>
              <a:rPr lang="es-ES" sz="1400" dirty="0">
                <a:solidFill>
                  <a:schemeClr val="bg1"/>
                </a:solidFill>
              </a:rPr>
              <a:t> se deja tal cual. </a:t>
            </a:r>
          </a:p>
          <a:p>
            <a:pPr marL="0" indent="0">
              <a:buNone/>
            </a:pPr>
            <a:r>
              <a:rPr lang="es-ES" sz="1400" dirty="0" err="1">
                <a:solidFill>
                  <a:schemeClr val="bg1"/>
                </a:solidFill>
              </a:rPr>
              <a:t>Homeplanet</a:t>
            </a:r>
            <a:r>
              <a:rPr lang="es-ES" sz="1400" dirty="0">
                <a:solidFill>
                  <a:schemeClr val="bg1"/>
                </a:solidFill>
              </a:rPr>
              <a:t>: esta formada por 3 valores: </a:t>
            </a:r>
            <a:r>
              <a:rPr lang="es-ES" sz="1400" dirty="0" err="1">
                <a:solidFill>
                  <a:schemeClr val="bg1"/>
                </a:solidFill>
              </a:rPr>
              <a:t>Earth</a:t>
            </a:r>
            <a:r>
              <a:rPr lang="es-ES" sz="1400" dirty="0">
                <a:solidFill>
                  <a:schemeClr val="bg1"/>
                </a:solidFill>
              </a:rPr>
              <a:t>, Europa y Mars. La distribución de ella se muestra a continuación: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3E9187-D08E-5987-2F6F-39D7D5E3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041" y="1991360"/>
            <a:ext cx="4782317" cy="37084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3C0374-C489-CFAE-674E-F1026F94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91360"/>
            <a:ext cx="4866640" cy="37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91C82-4DAA-A8EF-1303-33C78696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682" y="203201"/>
            <a:ext cx="9831838" cy="192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CryoSleep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para estos valores perdidos nos centramos en dos opciones :   </a:t>
            </a:r>
          </a:p>
          <a:p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Si un pasajero tiene un gasto distinto de cero en cualquier categoría de gasto, supondremos que este pasajero no esta confinado en su cabina, por tanto rellenamos con un False.</a:t>
            </a:r>
          </a:p>
          <a:p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Si un pasajero tiene un gasto de cero en todas las categorías de gastos, este pasajero estará en animación suspendida en su cabina, por tanto rellenamos con un True.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AD2811-04BE-DB75-E6CB-1BA19AF4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922" y="2397761"/>
            <a:ext cx="5724155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2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749CA-B2DA-C219-F087-82C2989A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333" y="95567"/>
            <a:ext cx="9790748" cy="1550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Cabin</a:t>
            </a:r>
            <a:r>
              <a:rPr lang="es-E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en esta variable rellenamos los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missing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 la cabina más popular entre los pasajeros. Los datos de cabina vienen dados de la forma cubierta/número/lado, donde lado puede ser P para babor o S para estribor, en mi caso me quedo solo con la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informacion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 si el pasajero se encuentra en babor o estribor, eliminando así la información adicional. Crearemos así una nueva columna con P o S, eliminando la columna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Cabin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A continuación, el antes del procesado y el después: 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7665DB-B856-89A8-9AD9-7199BC5B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33" y="1828668"/>
            <a:ext cx="1004758" cy="39956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144091F-541A-50AB-1573-16294728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803" y="2489069"/>
            <a:ext cx="851227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0FAD402-DE42-BCB0-D388-BC8FED14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1120"/>
            <a:ext cx="10420668" cy="5720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para esta variable numérica rellenamos aquellos valores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missing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 la edad mediana de los pasajeros.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El calculo de la media y la mediana da los siguientes valores:</a:t>
            </a:r>
          </a:p>
          <a:p>
            <a:pPr marL="0" indent="0">
              <a:buNone/>
            </a:pPr>
            <a:r>
              <a:rPr lang="es-ES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Edad Mediana: 27.00 </a:t>
            </a:r>
          </a:p>
          <a:p>
            <a:pPr marL="0" indent="0">
              <a:buNone/>
            </a:pPr>
            <a:r>
              <a:rPr lang="es-ES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Edad Mediana: 28.82793046746535</a:t>
            </a:r>
            <a:endParaRPr lang="es-E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0D9C0613-C859-78A1-ECD4-6BB5C989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486" y="2133945"/>
            <a:ext cx="5651003" cy="43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6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9EC2C-8F43-E664-F6C4-A0187764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74320"/>
            <a:ext cx="9997440" cy="5516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VIP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la mayoría de los pasajeros no tienen contratados los servicios VIP, por lo que rellenamos estos datos perdidos con un False.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B46F55-96CC-94D2-F8B8-AA1DCFEE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02" y="1737355"/>
            <a:ext cx="5724155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4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8CEDF-8371-12C0-F58A-60DB2AFA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101601"/>
            <a:ext cx="9895839" cy="1090357"/>
          </a:xfrm>
        </p:spPr>
        <p:txBody>
          <a:bodyPr/>
          <a:lstStyle/>
          <a:p>
            <a:pPr marL="0" indent="0">
              <a:buNone/>
            </a:pP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Facturas de servicios extras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C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ompletamos todas las facturas faltantes con 0. Tenemos en cuenta que aproximadamente la mitad de las personas a las que les falta alguna factura, están en modo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crionizado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por lo que necesariamente tienen que tener en todas sus facturas un importe de 0.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4FCD64-A86D-D270-F024-01111300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81" y="1191958"/>
            <a:ext cx="5564639" cy="53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03782-283F-76B4-0D9B-D1D90CC2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33" y="121920"/>
            <a:ext cx="9069388" cy="843280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Aquí muestro, como es el número y la proporción de valores nulos con respecto al total(8693 filas):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980634-97D9-85F4-680D-176B0769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33" y="1591274"/>
            <a:ext cx="5660147" cy="41605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E01111C-0C39-93B0-3BE2-6964361D4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10" y="2006423"/>
            <a:ext cx="1295512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3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293</TotalTime>
  <Words>848</Words>
  <Application>Microsoft Office PowerPoint</Application>
  <PresentationFormat>Panorámica</PresentationFormat>
  <Paragraphs>80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Consolas</vt:lpstr>
      <vt:lpstr>Tw Cen MT</vt:lpstr>
      <vt:lpstr>zeitung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Aquí muestro, como es el número y la proporción de valores nulos con respecto al total(8693 filas):</vt:lpstr>
      <vt:lpstr>Correlaciones generales</vt:lpstr>
      <vt:lpstr>Correlaciones con target</vt:lpstr>
      <vt:lpstr>Feature importance Decision tree</vt:lpstr>
      <vt:lpstr>Feature importance random Forest</vt:lpstr>
      <vt:lpstr>Feature importance Gradient Boost</vt:lpstr>
      <vt:lpstr>Confusion Matrix</vt:lpstr>
      <vt:lpstr>Confusion Matrix</vt:lpstr>
      <vt:lpstr>Gradient boost</vt:lpstr>
      <vt:lpstr>Logistic Regression</vt:lpstr>
      <vt:lpstr>Random forest</vt:lpstr>
      <vt:lpstr>SvM</vt:lpstr>
      <vt:lpstr>Obstaculos encontrados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Machine learning</dc:title>
  <dc:creator>Alberto Lázaro</dc:creator>
  <cp:lastModifiedBy>Alberto Lázaro</cp:lastModifiedBy>
  <cp:revision>56</cp:revision>
  <dcterms:created xsi:type="dcterms:W3CDTF">2023-01-08T17:03:14Z</dcterms:created>
  <dcterms:modified xsi:type="dcterms:W3CDTF">2023-01-08T21:56:38Z</dcterms:modified>
</cp:coreProperties>
</file>