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24" Type="http://schemas.openxmlformats.org/officeDocument/2006/relationships/font" Target="fonts/MavenPro-bold.fntdata"/><Relationship Id="rId12" Type="http://schemas.openxmlformats.org/officeDocument/2006/relationships/slide" Target="slides/slide7.xml"/><Relationship Id="rId23"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2b8221ee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2b8221ee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PROPHOP!!!!!!!!</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6f441745b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6f441745b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our solution to the memory leak was to make a global scene and whenever a new level is loaded remove everything from </a:t>
            </a:r>
            <a:r>
              <a:rPr lang="en"/>
              <a:t>that</a:t>
            </a:r>
            <a:r>
              <a:rPr lang="en"/>
              <a:t> scene then start adding the new level’s content to the scene. Instead of creating a new instance of physijs.scene </a:t>
            </a:r>
            <a:r>
              <a:rPr lang="en"/>
              <a:t>every time</a:t>
            </a:r>
            <a:r>
              <a:rPr lang="en"/>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6f441745b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6f441745b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 story short, we fixed the memory leak be making one global scene that is accessed using this.scene instead of always making a local scene. So everywhere we had scene needed to be changed to this.scene, no big deal right?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then after that change suddenly our models weren’t showing up.</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6f441745b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6f441745b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in our loader we also switched from scene to this.scene, however, because this was inside the loader when it saw this.scene it thought that meant this GLTF_loader.scene which doesn’t exist, so we were getting this.scene is undefined in our console.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6f441745b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6f441745b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fixed this by making a local reference to this.scene and changing all the instances of this.scene back to just scene.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cleared the issue up and now we can load our objects again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ea0bd86e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ea0bd86e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Jenna: This week I was trying to research the performance of WebGL and going forward each time it renders. </a:t>
            </a:r>
            <a:endParaRPr/>
          </a:p>
          <a:p>
            <a:pPr indent="0" lvl="0" marL="0" rtl="0" algn="l">
              <a:spcBef>
                <a:spcPts val="0"/>
              </a:spcBef>
              <a:spcAft>
                <a:spcPts val="0"/>
              </a:spcAft>
              <a:buNone/>
            </a:pPr>
            <a:r>
              <a:rPr lang="en"/>
              <a:t>As we have mentioned in previous weeks, our game is very object heavy. </a:t>
            </a:r>
            <a:endParaRPr/>
          </a:p>
          <a:p>
            <a:pPr indent="0" lvl="0" marL="0" rtl="0" algn="l">
              <a:spcBef>
                <a:spcPts val="0"/>
              </a:spcBef>
              <a:spcAft>
                <a:spcPts val="0"/>
              </a:spcAft>
              <a:buNone/>
            </a:pPr>
            <a:r>
              <a:rPr lang="en"/>
              <a:t>Example by Chandler Prall</a:t>
            </a:r>
            <a:endParaRPr/>
          </a:p>
          <a:p>
            <a:pPr indent="0" lvl="0" marL="0" rtl="0" algn="l">
              <a:spcBef>
                <a:spcPts val="0"/>
              </a:spcBef>
              <a:spcAft>
                <a:spcPts val="0"/>
              </a:spcAft>
              <a:buNone/>
            </a:pPr>
            <a:r>
              <a:rPr lang="en"/>
              <a:t>We are trying to take a look at all options for implementing things moving forward because we don’t want to run into problems later.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Because of game is a puzzle game, there will be certain ways that we need to check to see if an object is at a certain location, and we were considering the best way to do that.</a:t>
            </a:r>
            <a:endParaRPr/>
          </a:p>
          <a:p>
            <a:pPr indent="0" lvl="0" marL="0" rtl="0" algn="l">
              <a:spcBef>
                <a:spcPts val="0"/>
              </a:spcBef>
              <a:spcAft>
                <a:spcPts val="0"/>
              </a:spcAft>
              <a:buNone/>
            </a:pPr>
            <a:r>
              <a:rPr lang="en"/>
              <a:t>This week I spent a lot of time experimenting with Event Handlers to detect objects and how they interact.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6fde8fa96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fde8fa96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was researching the best ways to check our scene for certain objects to be in certain locations.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do a raycaster which is a type of event handler, to point towards a location and to see if an object is there or not. </a:t>
            </a:r>
            <a:endParaRPr/>
          </a:p>
          <a:p>
            <a:pPr indent="0" lvl="0" marL="0" rtl="0" algn="l">
              <a:spcBef>
                <a:spcPts val="0"/>
              </a:spcBef>
              <a:spcAft>
                <a:spcPts val="0"/>
              </a:spcAft>
              <a:buNone/>
            </a:pPr>
            <a:r>
              <a:rPr lang="en"/>
              <a:t>The problem is, every time that we render the scene, the raycasting has to do 3 calculations every time that we render. Currently, we are using a raycaster that changes its position every render (Wallace will talk about that later), but we also don’t want to make a bunch of raycasters everywhere to check for objects all of the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other event handler is to implement a collision detection when you create the object that you are watching for. I thought this would be a better use of performance space because it seems like the EventListener would have been a better choice because you don’t really need to deal with it after you create the 3D object. Additionally, you can determine how it will respond once it detects a collision, or you can also </a:t>
            </a:r>
            <a:r>
              <a:rPr lang="en"/>
              <a:t>specify</a:t>
            </a:r>
            <a:r>
              <a:rPr lang="en"/>
              <a:t> what to do with certain objects as well.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thought the second option, the collision detection would be particularly useful for a puzzle, such as matching certain objects and only triggering a successful completion when the object matching is correct.</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7ea0bd86e9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7ea0bd86e9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I was talking about this with my group and with the way we have this set up, we likely don’t need to use either of these event handlers.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way we have this coded, the player is whatever object they click on. The camera and physics are constantly calculating where you, the object is. Because it is always calculating our coordinates, it would be redundant to always be checking if we are hitting objects or reaching certain destinations, since we are already updating that information.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6f441745b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6f441745b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 were having a time implementing jumping. Our first </a:t>
            </a:r>
            <a:r>
              <a:rPr lang="en"/>
              <a:t>attempts</a:t>
            </a:r>
            <a:r>
              <a:rPr lang="en"/>
              <a:t> were based on the collision detection of physijs, however this allowed you to jump when you were touching anything, including the walls or ceiling.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we tried making sure the object you were colliding with was beneath you, however that approach allowed you to climb walls if you were able to jump up the the halfway point, so you were still </a:t>
            </a:r>
            <a:r>
              <a:rPr lang="en"/>
              <a:t>technically above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tried some complex math to figure out the height you needed to be at based on the rotation of the object, but then it we suddenly realized we were stupid, and we switched over to using a raycaster to determine if you were on top of something.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6f441745b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6f441745b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created a raycaster called jumpCaster that points straight down, and set it’s far distance to be half of the height of the object plus a small amount, that the dr you see there.</a:t>
            </a:r>
            <a:br>
              <a:rPr lang="en"/>
            </a:br>
            <a:endParaRPr/>
          </a:p>
          <a:p>
            <a:pPr indent="0" lvl="0" marL="0" rtl="0" algn="l">
              <a:spcBef>
                <a:spcPts val="0"/>
              </a:spcBef>
              <a:spcAft>
                <a:spcPts val="0"/>
              </a:spcAft>
              <a:buNone/>
            </a:pPr>
            <a:r>
              <a:rPr lang="en"/>
              <a:t>The reason it’s a little more than half the height is so that we can place it at the center of the object and have it </a:t>
            </a:r>
            <a:r>
              <a:rPr lang="en"/>
              <a:t>intersect</a:t>
            </a:r>
            <a:r>
              <a:rPr lang="en"/>
              <a:t> things just below the object.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this approach there is no need to check if there is a </a:t>
            </a:r>
            <a:r>
              <a:rPr lang="en"/>
              <a:t>collision</a:t>
            </a:r>
            <a:r>
              <a:rPr lang="en"/>
              <a:t> as the raycaster can handle all the detection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6f441745b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6f441745b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created a Levels class that allows us to easily access to all of our levels, </a:t>
            </a:r>
            <a:r>
              <a:rPr lang="en"/>
              <a:t>how many</a:t>
            </a:r>
            <a:r>
              <a:rPr lang="en"/>
              <a:t> objects need to </a:t>
            </a:r>
            <a:r>
              <a:rPr lang="en"/>
              <a:t>be loaded</a:t>
            </a:r>
            <a:r>
              <a:rPr lang="en"/>
              <a:t> for that level, and some other basic info about the level.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6f441745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6f441745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line was in an unfortunate spot that caused us to have a memory leak.</a:t>
            </a:r>
            <a:endParaRPr/>
          </a:p>
          <a:p>
            <a:pPr indent="0" lvl="0" marL="0" rtl="0" algn="l">
              <a:spcBef>
                <a:spcPts val="0"/>
              </a:spcBef>
              <a:spcAft>
                <a:spcPts val="0"/>
              </a:spcAft>
              <a:buNone/>
            </a:pPr>
            <a:r>
              <a:rPr lang="en"/>
              <a:t>Our level select caused this leak </a:t>
            </a:r>
            <a:r>
              <a:rPr lang="en"/>
              <a:t>because</a:t>
            </a:r>
            <a:r>
              <a:rPr lang="en"/>
              <a:t> whenever we started to build a new level this line would execute.</a:t>
            </a:r>
            <a:endParaRPr/>
          </a:p>
          <a:p>
            <a:pPr indent="0" lvl="0" marL="0" rtl="0" algn="l">
              <a:spcBef>
                <a:spcPts val="0"/>
              </a:spcBef>
              <a:spcAft>
                <a:spcPts val="0"/>
              </a:spcAft>
              <a:buNone/>
            </a:pPr>
            <a:r>
              <a:rPr lang="en"/>
              <a:t>The original logic was, “okay we’re </a:t>
            </a:r>
            <a:r>
              <a:rPr lang="en"/>
              <a:t>throwing</a:t>
            </a:r>
            <a:r>
              <a:rPr lang="en"/>
              <a:t> out the reference to the old Physijs scene so the garbage collector should take care of it,” but no.</a:t>
            </a:r>
            <a:endParaRPr/>
          </a:p>
          <a:p>
            <a:pPr indent="0" lvl="0" marL="0" rtl="0" algn="l">
              <a:spcBef>
                <a:spcPts val="0"/>
              </a:spcBef>
              <a:spcAft>
                <a:spcPts val="0"/>
              </a:spcAft>
              <a:buNone/>
            </a:pPr>
            <a:r>
              <a:rPr lang="en"/>
              <a:t>It took a good little while to figure out exactly where the problem was.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6f441745b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6f441745b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way we finally figured out exactly where the memory leak was, was by going to the memory tab of the developer tools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we noticed that every time the level was changed another phyisijs_worker.js appeared in this list, so we were able to figure out that the leak was from creating a new physijs scene everytime we changed levels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chandlerprall.github.io/Physijs/examples/shape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713275" y="828703"/>
            <a:ext cx="4255500" cy="232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Senior Seminar</a:t>
            </a:r>
            <a:endParaRPr/>
          </a:p>
          <a:p>
            <a:pPr indent="0" lvl="0" marL="0" rtl="0" algn="l">
              <a:spcBef>
                <a:spcPts val="0"/>
              </a:spcBef>
              <a:spcAft>
                <a:spcPts val="0"/>
              </a:spcAft>
              <a:buNone/>
            </a:pPr>
            <a:r>
              <a:rPr lang="en"/>
              <a:t>CS 4900 Group 2</a:t>
            </a:r>
            <a:endParaRPr/>
          </a:p>
          <a:p>
            <a:pPr indent="0" lvl="0" marL="0" rtl="0" algn="l">
              <a:spcBef>
                <a:spcPts val="0"/>
              </a:spcBef>
              <a:spcAft>
                <a:spcPts val="0"/>
              </a:spcAft>
              <a:buNone/>
            </a:pPr>
            <a:r>
              <a:rPr lang="en"/>
              <a:t>Prop Hop</a:t>
            </a:r>
            <a:endParaRPr/>
          </a:p>
          <a:p>
            <a:pPr indent="0" lvl="0" marL="0" rtl="0" algn="l">
              <a:spcBef>
                <a:spcPts val="0"/>
              </a:spcBef>
              <a:spcAft>
                <a:spcPts val="0"/>
              </a:spcAft>
              <a:buNone/>
            </a:pPr>
            <a:r>
              <a:rPr lang="en"/>
              <a:t>Week 5</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Wallace Coleman</a:t>
            </a:r>
            <a:endParaRPr/>
          </a:p>
          <a:p>
            <a:pPr indent="0" lvl="0" marL="0" rtl="0" algn="l">
              <a:spcBef>
                <a:spcPts val="0"/>
              </a:spcBef>
              <a:spcAft>
                <a:spcPts val="0"/>
              </a:spcAft>
              <a:buNone/>
            </a:pPr>
            <a:r>
              <a:rPr lang="en"/>
              <a:t>Allen Kubinski</a:t>
            </a:r>
            <a:br>
              <a:rPr lang="en"/>
            </a:br>
            <a:r>
              <a:rPr lang="en"/>
              <a:t>Jenna Schott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to Memory Leak (Two Steps Forward)</a:t>
            </a:r>
            <a:endParaRPr/>
          </a:p>
        </p:txBody>
      </p:sp>
      <p:sp>
        <p:nvSpPr>
          <p:cNvPr id="334" name="Google Shape;334;p22"/>
          <p:cNvSpPr txBox="1"/>
          <p:nvPr>
            <p:ph idx="1" type="body"/>
          </p:nvPr>
        </p:nvSpPr>
        <p:spPr>
          <a:xfrm>
            <a:off x="251700" y="1990050"/>
            <a:ext cx="8640600" cy="1779600"/>
          </a:xfrm>
          <a:prstGeom prst="rect">
            <a:avLst/>
          </a:prstGeom>
          <a:solidFill>
            <a:srgbClr val="1E1E1E"/>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solidFill>
                  <a:srgbClr val="C586C0"/>
                </a:solidFill>
                <a:highlight>
                  <a:srgbClr val="1E1E1E"/>
                </a:highlight>
                <a:latin typeface="Courier New"/>
                <a:ea typeface="Courier New"/>
                <a:cs typeface="Courier New"/>
                <a:sym typeface="Courier New"/>
              </a:rPr>
              <a:t>while</a:t>
            </a:r>
            <a:r>
              <a:rPr lang="en" sz="2400">
                <a:solidFill>
                  <a:srgbClr val="D4D4D4"/>
                </a:solidFill>
                <a:highlight>
                  <a:srgbClr val="1E1E1E"/>
                </a:highlight>
                <a:latin typeface="Courier New"/>
                <a:ea typeface="Courier New"/>
                <a:cs typeface="Courier New"/>
                <a:sym typeface="Courier New"/>
              </a:rPr>
              <a:t>(</a:t>
            </a:r>
            <a:r>
              <a:rPr lang="en" sz="2400">
                <a:solidFill>
                  <a:srgbClr val="569CD6"/>
                </a:solidFill>
                <a:highlight>
                  <a:srgbClr val="1E1E1E"/>
                </a:highlight>
                <a:latin typeface="Courier New"/>
                <a:ea typeface="Courier New"/>
                <a:cs typeface="Courier New"/>
                <a:sym typeface="Courier New"/>
              </a:rPr>
              <a:t>this</a:t>
            </a:r>
            <a:r>
              <a:rPr lang="en" sz="2400">
                <a:solidFill>
                  <a:srgbClr val="D4D4D4"/>
                </a:solidFill>
                <a:highlight>
                  <a:srgbClr val="1E1E1E"/>
                </a:highlight>
                <a:latin typeface="Courier New"/>
                <a:ea typeface="Courier New"/>
                <a:cs typeface="Courier New"/>
                <a:sym typeface="Courier New"/>
              </a:rPr>
              <a:t>.</a:t>
            </a:r>
            <a:r>
              <a:rPr lang="en" sz="2400">
                <a:solidFill>
                  <a:srgbClr val="9CDCFE"/>
                </a:solidFill>
                <a:highlight>
                  <a:srgbClr val="1E1E1E"/>
                </a:highlight>
                <a:latin typeface="Courier New"/>
                <a:ea typeface="Courier New"/>
                <a:cs typeface="Courier New"/>
                <a:sym typeface="Courier New"/>
              </a:rPr>
              <a:t>scene</a:t>
            </a:r>
            <a:r>
              <a:rPr lang="en" sz="2400">
                <a:solidFill>
                  <a:srgbClr val="D4D4D4"/>
                </a:solidFill>
                <a:highlight>
                  <a:srgbClr val="1E1E1E"/>
                </a:highlight>
                <a:latin typeface="Courier New"/>
                <a:ea typeface="Courier New"/>
                <a:cs typeface="Courier New"/>
                <a:sym typeface="Courier New"/>
              </a:rPr>
              <a:t>.</a:t>
            </a:r>
            <a:r>
              <a:rPr lang="en" sz="2400">
                <a:solidFill>
                  <a:srgbClr val="9CDCFE"/>
                </a:solidFill>
                <a:highlight>
                  <a:srgbClr val="1E1E1E"/>
                </a:highlight>
                <a:latin typeface="Courier New"/>
                <a:ea typeface="Courier New"/>
                <a:cs typeface="Courier New"/>
                <a:sym typeface="Courier New"/>
              </a:rPr>
              <a:t>children</a:t>
            </a:r>
            <a:r>
              <a:rPr lang="en" sz="2400">
                <a:solidFill>
                  <a:srgbClr val="D4D4D4"/>
                </a:solidFill>
                <a:highlight>
                  <a:srgbClr val="1E1E1E"/>
                </a:highlight>
                <a:latin typeface="Courier New"/>
                <a:ea typeface="Courier New"/>
                <a:cs typeface="Courier New"/>
                <a:sym typeface="Courier New"/>
              </a:rPr>
              <a:t>.</a:t>
            </a:r>
            <a:r>
              <a:rPr lang="en" sz="2400">
                <a:solidFill>
                  <a:srgbClr val="9CDCFE"/>
                </a:solidFill>
                <a:highlight>
                  <a:srgbClr val="1E1E1E"/>
                </a:highlight>
                <a:latin typeface="Courier New"/>
                <a:ea typeface="Courier New"/>
                <a:cs typeface="Courier New"/>
                <a:sym typeface="Courier New"/>
              </a:rPr>
              <a:t>length</a:t>
            </a:r>
            <a:r>
              <a:rPr lang="en" sz="2400">
                <a:solidFill>
                  <a:srgbClr val="D4D4D4"/>
                </a:solidFill>
                <a:highlight>
                  <a:srgbClr val="1E1E1E"/>
                </a:highlight>
                <a:latin typeface="Courier New"/>
                <a:ea typeface="Courier New"/>
                <a:cs typeface="Courier New"/>
                <a:sym typeface="Courier New"/>
              </a:rPr>
              <a:t> &gt; </a:t>
            </a:r>
            <a:r>
              <a:rPr lang="en" sz="2400">
                <a:solidFill>
                  <a:srgbClr val="B5CEA8"/>
                </a:solidFill>
                <a:highlight>
                  <a:srgbClr val="1E1E1E"/>
                </a:highlight>
                <a:latin typeface="Courier New"/>
                <a:ea typeface="Courier New"/>
                <a:cs typeface="Courier New"/>
                <a:sym typeface="Courier New"/>
              </a:rPr>
              <a:t>0</a:t>
            </a:r>
            <a:r>
              <a:rPr lang="en" sz="2400">
                <a:solidFill>
                  <a:srgbClr val="D4D4D4"/>
                </a:solidFill>
                <a:highlight>
                  <a:srgbClr val="1E1E1E"/>
                </a:highlight>
                <a:latin typeface="Courier New"/>
                <a:ea typeface="Courier New"/>
                <a:cs typeface="Courier New"/>
                <a:sym typeface="Courier New"/>
              </a:rPr>
              <a:t>){ </a:t>
            </a:r>
            <a:endParaRPr sz="2400">
              <a:solidFill>
                <a:srgbClr val="D4D4D4"/>
              </a:solidFill>
              <a:highlight>
                <a:srgbClr val="1E1E1E"/>
              </a:highlight>
              <a:latin typeface="Courier New"/>
              <a:ea typeface="Courier New"/>
              <a:cs typeface="Courier New"/>
              <a:sym typeface="Courier New"/>
            </a:endParaRPr>
          </a:p>
          <a:p>
            <a:pPr indent="457200" lvl="0" marL="0" rtl="0" algn="l">
              <a:lnSpc>
                <a:spcPct val="100000"/>
              </a:lnSpc>
              <a:spcBef>
                <a:spcPts val="0"/>
              </a:spcBef>
              <a:spcAft>
                <a:spcPts val="0"/>
              </a:spcAft>
              <a:buNone/>
            </a:pPr>
            <a:r>
              <a:rPr lang="en" sz="2400">
                <a:solidFill>
                  <a:srgbClr val="569CD6"/>
                </a:solidFill>
                <a:highlight>
                  <a:srgbClr val="1E1E1E"/>
                </a:highlight>
                <a:latin typeface="Courier New"/>
                <a:ea typeface="Courier New"/>
                <a:cs typeface="Courier New"/>
                <a:sym typeface="Courier New"/>
              </a:rPr>
              <a:t>this</a:t>
            </a:r>
            <a:r>
              <a:rPr lang="en" sz="2400">
                <a:solidFill>
                  <a:srgbClr val="D4D4D4"/>
                </a:solidFill>
                <a:highlight>
                  <a:srgbClr val="1E1E1E"/>
                </a:highlight>
                <a:latin typeface="Courier New"/>
                <a:ea typeface="Courier New"/>
                <a:cs typeface="Courier New"/>
                <a:sym typeface="Courier New"/>
              </a:rPr>
              <a:t>.</a:t>
            </a:r>
            <a:r>
              <a:rPr lang="en" sz="2400">
                <a:solidFill>
                  <a:srgbClr val="9CDCFE"/>
                </a:solidFill>
                <a:highlight>
                  <a:srgbClr val="1E1E1E"/>
                </a:highlight>
                <a:latin typeface="Courier New"/>
                <a:ea typeface="Courier New"/>
                <a:cs typeface="Courier New"/>
                <a:sym typeface="Courier New"/>
              </a:rPr>
              <a:t>scene</a:t>
            </a:r>
            <a:r>
              <a:rPr lang="en" sz="2400">
                <a:solidFill>
                  <a:srgbClr val="D4D4D4"/>
                </a:solidFill>
                <a:highlight>
                  <a:srgbClr val="1E1E1E"/>
                </a:highlight>
                <a:latin typeface="Courier New"/>
                <a:ea typeface="Courier New"/>
                <a:cs typeface="Courier New"/>
                <a:sym typeface="Courier New"/>
              </a:rPr>
              <a:t>.</a:t>
            </a:r>
            <a:r>
              <a:rPr lang="en" sz="2400">
                <a:solidFill>
                  <a:srgbClr val="DCDCAA"/>
                </a:solidFill>
                <a:highlight>
                  <a:srgbClr val="1E1E1E"/>
                </a:highlight>
                <a:latin typeface="Courier New"/>
                <a:ea typeface="Courier New"/>
                <a:cs typeface="Courier New"/>
                <a:sym typeface="Courier New"/>
              </a:rPr>
              <a:t>remove</a:t>
            </a:r>
            <a:r>
              <a:rPr lang="en" sz="2400">
                <a:solidFill>
                  <a:srgbClr val="D4D4D4"/>
                </a:solidFill>
                <a:highlight>
                  <a:srgbClr val="1E1E1E"/>
                </a:highlight>
                <a:latin typeface="Courier New"/>
                <a:ea typeface="Courier New"/>
                <a:cs typeface="Courier New"/>
                <a:sym typeface="Courier New"/>
              </a:rPr>
              <a:t>(</a:t>
            </a:r>
            <a:r>
              <a:rPr lang="en" sz="2400">
                <a:solidFill>
                  <a:srgbClr val="569CD6"/>
                </a:solidFill>
                <a:highlight>
                  <a:srgbClr val="1E1E1E"/>
                </a:highlight>
                <a:latin typeface="Courier New"/>
                <a:ea typeface="Courier New"/>
                <a:cs typeface="Courier New"/>
                <a:sym typeface="Courier New"/>
              </a:rPr>
              <a:t>this</a:t>
            </a:r>
            <a:r>
              <a:rPr lang="en" sz="2400">
                <a:solidFill>
                  <a:srgbClr val="D4D4D4"/>
                </a:solidFill>
                <a:highlight>
                  <a:srgbClr val="1E1E1E"/>
                </a:highlight>
                <a:latin typeface="Courier New"/>
                <a:ea typeface="Courier New"/>
                <a:cs typeface="Courier New"/>
                <a:sym typeface="Courier New"/>
              </a:rPr>
              <a:t>.</a:t>
            </a:r>
            <a:r>
              <a:rPr lang="en" sz="2400">
                <a:solidFill>
                  <a:srgbClr val="9CDCFE"/>
                </a:solidFill>
                <a:highlight>
                  <a:srgbClr val="1E1E1E"/>
                </a:highlight>
                <a:latin typeface="Courier New"/>
                <a:ea typeface="Courier New"/>
                <a:cs typeface="Courier New"/>
                <a:sym typeface="Courier New"/>
              </a:rPr>
              <a:t>scene</a:t>
            </a:r>
            <a:r>
              <a:rPr lang="en" sz="2400">
                <a:solidFill>
                  <a:srgbClr val="D4D4D4"/>
                </a:solidFill>
                <a:highlight>
                  <a:srgbClr val="1E1E1E"/>
                </a:highlight>
                <a:latin typeface="Courier New"/>
                <a:ea typeface="Courier New"/>
                <a:cs typeface="Courier New"/>
                <a:sym typeface="Courier New"/>
              </a:rPr>
              <a:t>.</a:t>
            </a:r>
            <a:r>
              <a:rPr lang="en" sz="2400">
                <a:solidFill>
                  <a:srgbClr val="9CDCFE"/>
                </a:solidFill>
                <a:highlight>
                  <a:srgbClr val="1E1E1E"/>
                </a:highlight>
                <a:latin typeface="Courier New"/>
                <a:ea typeface="Courier New"/>
                <a:cs typeface="Courier New"/>
                <a:sym typeface="Courier New"/>
              </a:rPr>
              <a:t>children</a:t>
            </a:r>
            <a:r>
              <a:rPr lang="en" sz="2400">
                <a:solidFill>
                  <a:srgbClr val="D4D4D4"/>
                </a:solidFill>
                <a:highlight>
                  <a:srgbClr val="1E1E1E"/>
                </a:highlight>
                <a:latin typeface="Courier New"/>
                <a:ea typeface="Courier New"/>
                <a:cs typeface="Courier New"/>
                <a:sym typeface="Courier New"/>
              </a:rPr>
              <a:t>[</a:t>
            </a:r>
            <a:r>
              <a:rPr lang="en" sz="2400">
                <a:solidFill>
                  <a:srgbClr val="B5CEA8"/>
                </a:solidFill>
                <a:highlight>
                  <a:srgbClr val="1E1E1E"/>
                </a:highlight>
                <a:latin typeface="Courier New"/>
                <a:ea typeface="Courier New"/>
                <a:cs typeface="Courier New"/>
                <a:sym typeface="Courier New"/>
              </a:rPr>
              <a:t>0</a:t>
            </a:r>
            <a:r>
              <a:rPr lang="en" sz="2400">
                <a:solidFill>
                  <a:srgbClr val="D4D4D4"/>
                </a:solidFill>
                <a:highlight>
                  <a:srgbClr val="1E1E1E"/>
                </a:highlight>
                <a:latin typeface="Courier New"/>
                <a:ea typeface="Courier New"/>
                <a:cs typeface="Courier New"/>
                <a:sym typeface="Courier New"/>
              </a:rPr>
              <a:t>]); </a:t>
            </a:r>
            <a:endParaRPr sz="24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2400">
                <a:solidFill>
                  <a:srgbClr val="D4D4D4"/>
                </a:solidFill>
                <a:highlight>
                  <a:srgbClr val="1E1E1E"/>
                </a:highlight>
                <a:latin typeface="Courier New"/>
                <a:ea typeface="Courier New"/>
                <a:cs typeface="Courier New"/>
                <a:sym typeface="Courier New"/>
              </a:rPr>
              <a:t>}</a:t>
            </a:r>
            <a:endParaRPr sz="24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Loading (One Step Back)</a:t>
            </a:r>
            <a:endParaRPr/>
          </a:p>
        </p:txBody>
      </p:sp>
      <p:sp>
        <p:nvSpPr>
          <p:cNvPr id="340" name="Google Shape;340;p2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Our models stop loading after we fixed the memory leak</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24"/>
          <p:cNvSpPr txBox="1"/>
          <p:nvPr>
            <p:ph idx="1" type="body"/>
          </p:nvPr>
        </p:nvSpPr>
        <p:spPr>
          <a:xfrm>
            <a:off x="0" y="0"/>
            <a:ext cx="9144000" cy="5143500"/>
          </a:xfrm>
          <a:prstGeom prst="rect">
            <a:avLst/>
          </a:prstGeom>
          <a:solidFill>
            <a:srgbClr val="1E1E1E"/>
          </a:solidFill>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rgbClr val="9CDCFE"/>
                </a:solidFill>
                <a:highlight>
                  <a:srgbClr val="1E1E1E"/>
                </a:highlight>
                <a:latin typeface="Courier New"/>
                <a:ea typeface="Courier New"/>
                <a:cs typeface="Courier New"/>
                <a:sym typeface="Courier New"/>
              </a:rPr>
              <a:t>GLTF_loader</a:t>
            </a:r>
            <a:r>
              <a:rPr lang="en" sz="2400">
                <a:solidFill>
                  <a:srgbClr val="D4D4D4"/>
                </a:solidFill>
                <a:highlight>
                  <a:srgbClr val="1E1E1E"/>
                </a:highlight>
                <a:latin typeface="Courier New"/>
                <a:ea typeface="Courier New"/>
                <a:cs typeface="Courier New"/>
                <a:sym typeface="Courier New"/>
              </a:rPr>
              <a:t>.</a:t>
            </a:r>
            <a:r>
              <a:rPr lang="en" sz="2400">
                <a:solidFill>
                  <a:srgbClr val="DCDCAA"/>
                </a:solidFill>
                <a:highlight>
                  <a:srgbClr val="1E1E1E"/>
                </a:highlight>
                <a:latin typeface="Courier New"/>
                <a:ea typeface="Courier New"/>
                <a:cs typeface="Courier New"/>
                <a:sym typeface="Courier New"/>
              </a:rPr>
              <a:t>load</a:t>
            </a:r>
            <a:r>
              <a:rPr lang="en" sz="2400">
                <a:solidFill>
                  <a:srgbClr val="D4D4D4"/>
                </a:solidFill>
                <a:highlight>
                  <a:srgbClr val="1E1E1E"/>
                </a:highlight>
                <a:latin typeface="Courier New"/>
                <a:ea typeface="Courier New"/>
                <a:cs typeface="Courier New"/>
                <a:sym typeface="Courier New"/>
              </a:rPr>
              <a:t>(</a:t>
            </a:r>
            <a:r>
              <a:rPr lang="en" sz="2400">
                <a:solidFill>
                  <a:srgbClr val="CE9178"/>
                </a:solidFill>
                <a:highlight>
                  <a:srgbClr val="1E1E1E"/>
                </a:highlight>
                <a:latin typeface="Courier New"/>
                <a:ea typeface="Courier New"/>
                <a:cs typeface="Courier New"/>
                <a:sym typeface="Courier New"/>
              </a:rPr>
              <a:t>'../../Models/Static_Models/Goal.glb'</a:t>
            </a:r>
            <a:r>
              <a:rPr lang="en" sz="2400">
                <a:solidFill>
                  <a:srgbClr val="D4D4D4"/>
                </a:solidFill>
                <a:highlight>
                  <a:srgbClr val="1E1E1E"/>
                </a:highlight>
                <a:latin typeface="Courier New"/>
                <a:ea typeface="Courier New"/>
                <a:cs typeface="Courier New"/>
                <a:sym typeface="Courier New"/>
              </a:rPr>
              <a:t>,</a:t>
            </a:r>
            <a:endParaRPr sz="240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2400">
                <a:solidFill>
                  <a:srgbClr val="D4D4D4"/>
                </a:solidFill>
                <a:highlight>
                  <a:srgbClr val="1E1E1E"/>
                </a:highlight>
                <a:latin typeface="Courier New"/>
                <a:ea typeface="Courier New"/>
                <a:cs typeface="Courier New"/>
                <a:sym typeface="Courier New"/>
              </a:rPr>
              <a:t>        </a:t>
            </a:r>
            <a:r>
              <a:rPr lang="en" sz="2400">
                <a:solidFill>
                  <a:srgbClr val="569CD6"/>
                </a:solidFill>
                <a:highlight>
                  <a:srgbClr val="1E1E1E"/>
                </a:highlight>
                <a:latin typeface="Courier New"/>
                <a:ea typeface="Courier New"/>
                <a:cs typeface="Courier New"/>
                <a:sym typeface="Courier New"/>
              </a:rPr>
              <a:t>function</a:t>
            </a:r>
            <a:r>
              <a:rPr lang="en" sz="2400">
                <a:solidFill>
                  <a:srgbClr val="D4D4D4"/>
                </a:solidFill>
                <a:highlight>
                  <a:srgbClr val="1E1E1E"/>
                </a:highlight>
                <a:latin typeface="Courier New"/>
                <a:ea typeface="Courier New"/>
                <a:cs typeface="Courier New"/>
                <a:sym typeface="Courier New"/>
              </a:rPr>
              <a:t> ( </a:t>
            </a:r>
            <a:r>
              <a:rPr lang="en" sz="2400">
                <a:solidFill>
                  <a:srgbClr val="9CDCFE"/>
                </a:solidFill>
                <a:highlight>
                  <a:srgbClr val="1E1E1E"/>
                </a:highlight>
                <a:latin typeface="Courier New"/>
                <a:ea typeface="Courier New"/>
                <a:cs typeface="Courier New"/>
                <a:sym typeface="Courier New"/>
              </a:rPr>
              <a:t>gltf</a:t>
            </a:r>
            <a:r>
              <a:rPr lang="en" sz="2400">
                <a:solidFill>
                  <a:srgbClr val="D4D4D4"/>
                </a:solidFill>
                <a:highlight>
                  <a:srgbClr val="1E1E1E"/>
                </a:highlight>
                <a:latin typeface="Courier New"/>
                <a:ea typeface="Courier New"/>
                <a:cs typeface="Courier New"/>
                <a:sym typeface="Courier New"/>
              </a:rPr>
              <a:t> ) {</a:t>
            </a:r>
            <a:endParaRPr sz="24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2400">
                <a:solidFill>
                  <a:srgbClr val="D4D4D4"/>
                </a:solidFill>
                <a:highlight>
                  <a:srgbClr val="1E1E1E"/>
                </a:highlight>
                <a:latin typeface="Courier New"/>
                <a:ea typeface="Courier New"/>
                <a:cs typeface="Courier New"/>
                <a:sym typeface="Courier New"/>
              </a:rPr>
              <a:t>            </a:t>
            </a:r>
            <a:r>
              <a:rPr lang="en" sz="2400">
                <a:solidFill>
                  <a:srgbClr val="569CD6"/>
                </a:solidFill>
                <a:highlight>
                  <a:srgbClr val="1E1E1E"/>
                </a:highlight>
                <a:latin typeface="Courier New"/>
                <a:ea typeface="Courier New"/>
                <a:cs typeface="Courier New"/>
                <a:sym typeface="Courier New"/>
              </a:rPr>
              <a:t>let</a:t>
            </a:r>
            <a:r>
              <a:rPr lang="en" sz="2400">
                <a:solidFill>
                  <a:srgbClr val="D4D4D4"/>
                </a:solidFill>
                <a:highlight>
                  <a:srgbClr val="1E1E1E"/>
                </a:highlight>
                <a:latin typeface="Courier New"/>
                <a:ea typeface="Courier New"/>
                <a:cs typeface="Courier New"/>
                <a:sym typeface="Courier New"/>
              </a:rPr>
              <a:t> </a:t>
            </a:r>
            <a:r>
              <a:rPr lang="en" sz="2400">
                <a:solidFill>
                  <a:srgbClr val="9CDCFE"/>
                </a:solidFill>
                <a:highlight>
                  <a:srgbClr val="1E1E1E"/>
                </a:highlight>
                <a:latin typeface="Courier New"/>
                <a:ea typeface="Courier New"/>
                <a:cs typeface="Courier New"/>
                <a:sym typeface="Courier New"/>
              </a:rPr>
              <a:t>goal</a:t>
            </a:r>
            <a:r>
              <a:rPr lang="en" sz="2400">
                <a:solidFill>
                  <a:srgbClr val="D4D4D4"/>
                </a:solidFill>
                <a:highlight>
                  <a:srgbClr val="1E1E1E"/>
                </a:highlight>
                <a:latin typeface="Courier New"/>
                <a:ea typeface="Courier New"/>
                <a:cs typeface="Courier New"/>
                <a:sym typeface="Courier New"/>
              </a:rPr>
              <a:t> = </a:t>
            </a:r>
            <a:r>
              <a:rPr lang="en" sz="2400">
                <a:solidFill>
                  <a:srgbClr val="9CDCFE"/>
                </a:solidFill>
                <a:highlight>
                  <a:srgbClr val="1E1E1E"/>
                </a:highlight>
                <a:latin typeface="Courier New"/>
                <a:ea typeface="Courier New"/>
                <a:cs typeface="Courier New"/>
                <a:sym typeface="Courier New"/>
              </a:rPr>
              <a:t>gltf</a:t>
            </a:r>
            <a:r>
              <a:rPr lang="en" sz="2400">
                <a:solidFill>
                  <a:srgbClr val="D4D4D4"/>
                </a:solidFill>
                <a:highlight>
                  <a:srgbClr val="1E1E1E"/>
                </a:highlight>
                <a:latin typeface="Courier New"/>
                <a:ea typeface="Courier New"/>
                <a:cs typeface="Courier New"/>
                <a:sym typeface="Courier New"/>
              </a:rPr>
              <a:t>.</a:t>
            </a:r>
            <a:r>
              <a:rPr lang="en" sz="2400">
                <a:solidFill>
                  <a:srgbClr val="9CDCFE"/>
                </a:solidFill>
                <a:highlight>
                  <a:srgbClr val="1E1E1E"/>
                </a:highlight>
                <a:latin typeface="Courier New"/>
                <a:ea typeface="Courier New"/>
                <a:cs typeface="Courier New"/>
                <a:sym typeface="Courier New"/>
              </a:rPr>
              <a:t>scene</a:t>
            </a:r>
            <a:r>
              <a:rPr lang="en" sz="2400">
                <a:solidFill>
                  <a:srgbClr val="D4D4D4"/>
                </a:solidFill>
                <a:highlight>
                  <a:srgbClr val="1E1E1E"/>
                </a:highlight>
                <a:latin typeface="Courier New"/>
                <a:ea typeface="Courier New"/>
                <a:cs typeface="Courier New"/>
                <a:sym typeface="Courier New"/>
              </a:rPr>
              <a:t>;</a:t>
            </a:r>
            <a:endParaRPr sz="24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2400">
                <a:solidFill>
                  <a:srgbClr val="D4D4D4"/>
                </a:solidFill>
                <a:highlight>
                  <a:srgbClr val="1E1E1E"/>
                </a:highlight>
                <a:latin typeface="Courier New"/>
                <a:ea typeface="Courier New"/>
                <a:cs typeface="Courier New"/>
                <a:sym typeface="Courier New"/>
              </a:rPr>
              <a:t>            </a:t>
            </a:r>
            <a:r>
              <a:rPr lang="en" sz="2400">
                <a:solidFill>
                  <a:srgbClr val="569CD6"/>
                </a:solidFill>
                <a:highlight>
                  <a:schemeClr val="accent5"/>
                </a:highlight>
                <a:latin typeface="Courier New"/>
                <a:ea typeface="Courier New"/>
                <a:cs typeface="Courier New"/>
                <a:sym typeface="Courier New"/>
              </a:rPr>
              <a:t>this</a:t>
            </a:r>
            <a:r>
              <a:rPr lang="en" sz="2400">
                <a:solidFill>
                  <a:srgbClr val="D4D4D4"/>
                </a:solidFill>
                <a:highlight>
                  <a:schemeClr val="accent5"/>
                </a:highlight>
                <a:latin typeface="Courier New"/>
                <a:ea typeface="Courier New"/>
                <a:cs typeface="Courier New"/>
                <a:sym typeface="Courier New"/>
              </a:rPr>
              <a:t>.</a:t>
            </a:r>
            <a:r>
              <a:rPr lang="en" sz="2400">
                <a:solidFill>
                  <a:srgbClr val="9CDCFE"/>
                </a:solidFill>
                <a:highlight>
                  <a:schemeClr val="accent5"/>
                </a:highlight>
                <a:latin typeface="Courier New"/>
                <a:ea typeface="Courier New"/>
                <a:cs typeface="Courier New"/>
                <a:sym typeface="Courier New"/>
              </a:rPr>
              <a:t>scene</a:t>
            </a:r>
            <a:r>
              <a:rPr lang="en" sz="2400">
                <a:solidFill>
                  <a:srgbClr val="D4D4D4"/>
                </a:solidFill>
                <a:highlight>
                  <a:schemeClr val="accent5"/>
                </a:highlight>
                <a:latin typeface="Courier New"/>
                <a:ea typeface="Courier New"/>
                <a:cs typeface="Courier New"/>
                <a:sym typeface="Courier New"/>
              </a:rPr>
              <a:t>.</a:t>
            </a:r>
            <a:r>
              <a:rPr lang="en" sz="2400">
                <a:solidFill>
                  <a:srgbClr val="DCDCAA"/>
                </a:solidFill>
                <a:highlight>
                  <a:schemeClr val="accent5"/>
                </a:highlight>
                <a:latin typeface="Courier New"/>
                <a:ea typeface="Courier New"/>
                <a:cs typeface="Courier New"/>
                <a:sym typeface="Courier New"/>
              </a:rPr>
              <a:t>add</a:t>
            </a:r>
            <a:r>
              <a:rPr lang="en" sz="2400">
                <a:solidFill>
                  <a:srgbClr val="D4D4D4"/>
                </a:solidFill>
                <a:highlight>
                  <a:schemeClr val="accent5"/>
                </a:highlight>
                <a:latin typeface="Courier New"/>
                <a:ea typeface="Courier New"/>
                <a:cs typeface="Courier New"/>
                <a:sym typeface="Courier New"/>
              </a:rPr>
              <a:t>(</a:t>
            </a:r>
            <a:r>
              <a:rPr lang="en" sz="2400">
                <a:solidFill>
                  <a:srgbClr val="9CDCFE"/>
                </a:solidFill>
                <a:highlight>
                  <a:schemeClr val="accent5"/>
                </a:highlight>
                <a:latin typeface="Courier New"/>
                <a:ea typeface="Courier New"/>
                <a:cs typeface="Courier New"/>
                <a:sym typeface="Courier New"/>
              </a:rPr>
              <a:t>goal</a:t>
            </a:r>
            <a:r>
              <a:rPr lang="en" sz="2400">
                <a:solidFill>
                  <a:srgbClr val="D4D4D4"/>
                </a:solidFill>
                <a:highlight>
                  <a:schemeClr val="accent5"/>
                </a:highlight>
                <a:latin typeface="Courier New"/>
                <a:ea typeface="Courier New"/>
                <a:cs typeface="Courier New"/>
                <a:sym typeface="Courier New"/>
              </a:rPr>
              <a:t>);</a:t>
            </a:r>
            <a:endParaRPr sz="2400">
              <a:solidFill>
                <a:srgbClr val="D4D4D4"/>
              </a:solidFill>
              <a:highlight>
                <a:schemeClr val="accent5"/>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2400">
                <a:solidFill>
                  <a:srgbClr val="D4D4D4"/>
                </a:solidFill>
                <a:highlight>
                  <a:srgbClr val="1E1E1E"/>
                </a:highlight>
                <a:latin typeface="Courier New"/>
                <a:ea typeface="Courier New"/>
                <a:cs typeface="Courier New"/>
                <a:sym typeface="Courier New"/>
              </a:rPr>
              <a:t>            </a:t>
            </a:r>
            <a:r>
              <a:rPr lang="en" sz="2400">
                <a:solidFill>
                  <a:srgbClr val="9CDCFE"/>
                </a:solidFill>
                <a:highlight>
                  <a:srgbClr val="1E1E1E"/>
                </a:highlight>
                <a:latin typeface="Courier New"/>
                <a:ea typeface="Courier New"/>
                <a:cs typeface="Courier New"/>
                <a:sym typeface="Courier New"/>
              </a:rPr>
              <a:t>goal</a:t>
            </a:r>
            <a:r>
              <a:rPr lang="en" sz="2400">
                <a:solidFill>
                  <a:srgbClr val="D4D4D4"/>
                </a:solidFill>
                <a:highlight>
                  <a:srgbClr val="1E1E1E"/>
                </a:highlight>
                <a:latin typeface="Courier New"/>
                <a:ea typeface="Courier New"/>
                <a:cs typeface="Courier New"/>
                <a:sym typeface="Courier New"/>
              </a:rPr>
              <a:t>.</a:t>
            </a:r>
            <a:r>
              <a:rPr lang="en" sz="2400">
                <a:solidFill>
                  <a:srgbClr val="9CDCFE"/>
                </a:solidFill>
                <a:highlight>
                  <a:srgbClr val="1E1E1E"/>
                </a:highlight>
                <a:latin typeface="Courier New"/>
                <a:ea typeface="Courier New"/>
                <a:cs typeface="Courier New"/>
                <a:sym typeface="Courier New"/>
              </a:rPr>
              <a:t>position</a:t>
            </a:r>
            <a:r>
              <a:rPr lang="en" sz="2400">
                <a:solidFill>
                  <a:srgbClr val="D4D4D4"/>
                </a:solidFill>
                <a:highlight>
                  <a:srgbClr val="1E1E1E"/>
                </a:highlight>
                <a:latin typeface="Courier New"/>
                <a:ea typeface="Courier New"/>
                <a:cs typeface="Courier New"/>
                <a:sym typeface="Courier New"/>
              </a:rPr>
              <a:t>.</a:t>
            </a:r>
            <a:r>
              <a:rPr lang="en" sz="2400">
                <a:solidFill>
                  <a:srgbClr val="9CDCFE"/>
                </a:solidFill>
                <a:highlight>
                  <a:srgbClr val="1E1E1E"/>
                </a:highlight>
                <a:latin typeface="Courier New"/>
                <a:ea typeface="Courier New"/>
                <a:cs typeface="Courier New"/>
                <a:sym typeface="Courier New"/>
              </a:rPr>
              <a:t>x</a:t>
            </a:r>
            <a:r>
              <a:rPr lang="en" sz="2400">
                <a:solidFill>
                  <a:srgbClr val="D4D4D4"/>
                </a:solidFill>
                <a:highlight>
                  <a:srgbClr val="1E1E1E"/>
                </a:highlight>
                <a:latin typeface="Courier New"/>
                <a:ea typeface="Courier New"/>
                <a:cs typeface="Courier New"/>
                <a:sym typeface="Courier New"/>
              </a:rPr>
              <a:t> = </a:t>
            </a:r>
            <a:r>
              <a:rPr lang="en" sz="2400">
                <a:solidFill>
                  <a:srgbClr val="B5CEA8"/>
                </a:solidFill>
                <a:highlight>
                  <a:srgbClr val="1E1E1E"/>
                </a:highlight>
                <a:latin typeface="Courier New"/>
                <a:ea typeface="Courier New"/>
                <a:cs typeface="Courier New"/>
                <a:sym typeface="Courier New"/>
              </a:rPr>
              <a:t>100</a:t>
            </a:r>
            <a:r>
              <a:rPr lang="en" sz="2400">
                <a:solidFill>
                  <a:srgbClr val="D4D4D4"/>
                </a:solidFill>
                <a:highlight>
                  <a:srgbClr val="1E1E1E"/>
                </a:highlight>
                <a:latin typeface="Courier New"/>
                <a:ea typeface="Courier New"/>
                <a:cs typeface="Courier New"/>
                <a:sym typeface="Courier New"/>
              </a:rPr>
              <a:t>;</a:t>
            </a:r>
            <a:endParaRPr sz="24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2400">
                <a:solidFill>
                  <a:srgbClr val="D4D4D4"/>
                </a:solidFill>
                <a:highlight>
                  <a:srgbClr val="1E1E1E"/>
                </a:highlight>
                <a:latin typeface="Courier New"/>
                <a:ea typeface="Courier New"/>
                <a:cs typeface="Courier New"/>
                <a:sym typeface="Courier New"/>
              </a:rPr>
              <a:t>            </a:t>
            </a:r>
            <a:r>
              <a:rPr lang="en" sz="2400">
                <a:solidFill>
                  <a:srgbClr val="9CDCFE"/>
                </a:solidFill>
                <a:highlight>
                  <a:srgbClr val="1E1E1E"/>
                </a:highlight>
                <a:latin typeface="Courier New"/>
                <a:ea typeface="Courier New"/>
                <a:cs typeface="Courier New"/>
                <a:sym typeface="Courier New"/>
              </a:rPr>
              <a:t>goal</a:t>
            </a:r>
            <a:r>
              <a:rPr lang="en" sz="2400">
                <a:solidFill>
                  <a:srgbClr val="D4D4D4"/>
                </a:solidFill>
                <a:highlight>
                  <a:srgbClr val="1E1E1E"/>
                </a:highlight>
                <a:latin typeface="Courier New"/>
                <a:ea typeface="Courier New"/>
                <a:cs typeface="Courier New"/>
                <a:sym typeface="Courier New"/>
              </a:rPr>
              <a:t>.</a:t>
            </a:r>
            <a:r>
              <a:rPr lang="en" sz="2400">
                <a:solidFill>
                  <a:srgbClr val="9CDCFE"/>
                </a:solidFill>
                <a:highlight>
                  <a:srgbClr val="1E1E1E"/>
                </a:highlight>
                <a:latin typeface="Courier New"/>
                <a:ea typeface="Courier New"/>
                <a:cs typeface="Courier New"/>
                <a:sym typeface="Courier New"/>
              </a:rPr>
              <a:t>position</a:t>
            </a:r>
            <a:r>
              <a:rPr lang="en" sz="2400">
                <a:solidFill>
                  <a:srgbClr val="D4D4D4"/>
                </a:solidFill>
                <a:highlight>
                  <a:srgbClr val="1E1E1E"/>
                </a:highlight>
                <a:latin typeface="Courier New"/>
                <a:ea typeface="Courier New"/>
                <a:cs typeface="Courier New"/>
                <a:sym typeface="Courier New"/>
              </a:rPr>
              <a:t>.</a:t>
            </a:r>
            <a:r>
              <a:rPr lang="en" sz="2400">
                <a:solidFill>
                  <a:srgbClr val="9CDCFE"/>
                </a:solidFill>
                <a:highlight>
                  <a:srgbClr val="1E1E1E"/>
                </a:highlight>
                <a:latin typeface="Courier New"/>
                <a:ea typeface="Courier New"/>
                <a:cs typeface="Courier New"/>
                <a:sym typeface="Courier New"/>
              </a:rPr>
              <a:t>y</a:t>
            </a:r>
            <a:r>
              <a:rPr lang="en" sz="2400">
                <a:solidFill>
                  <a:srgbClr val="D4D4D4"/>
                </a:solidFill>
                <a:highlight>
                  <a:srgbClr val="1E1E1E"/>
                </a:highlight>
                <a:latin typeface="Courier New"/>
                <a:ea typeface="Courier New"/>
                <a:cs typeface="Courier New"/>
                <a:sym typeface="Courier New"/>
              </a:rPr>
              <a:t> = </a:t>
            </a:r>
            <a:r>
              <a:rPr lang="en" sz="2400">
                <a:solidFill>
                  <a:srgbClr val="B5CEA8"/>
                </a:solidFill>
                <a:highlight>
                  <a:srgbClr val="1E1E1E"/>
                </a:highlight>
                <a:latin typeface="Courier New"/>
                <a:ea typeface="Courier New"/>
                <a:cs typeface="Courier New"/>
                <a:sym typeface="Courier New"/>
              </a:rPr>
              <a:t>10</a:t>
            </a:r>
            <a:r>
              <a:rPr lang="en" sz="2400">
                <a:solidFill>
                  <a:srgbClr val="D4D4D4"/>
                </a:solidFill>
                <a:highlight>
                  <a:srgbClr val="1E1E1E"/>
                </a:highlight>
                <a:latin typeface="Courier New"/>
                <a:ea typeface="Courier New"/>
                <a:cs typeface="Courier New"/>
                <a:sym typeface="Courier New"/>
              </a:rPr>
              <a:t>;</a:t>
            </a:r>
            <a:endParaRPr sz="24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2400">
                <a:solidFill>
                  <a:srgbClr val="D4D4D4"/>
                </a:solidFill>
                <a:highlight>
                  <a:srgbClr val="1E1E1E"/>
                </a:highlight>
                <a:latin typeface="Courier New"/>
                <a:ea typeface="Courier New"/>
                <a:cs typeface="Courier New"/>
                <a:sym typeface="Courier New"/>
              </a:rPr>
              <a:t>            </a:t>
            </a:r>
            <a:r>
              <a:rPr lang="en" sz="2400">
                <a:solidFill>
                  <a:srgbClr val="9CDCFE"/>
                </a:solidFill>
                <a:highlight>
                  <a:srgbClr val="1E1E1E"/>
                </a:highlight>
                <a:latin typeface="Courier New"/>
                <a:ea typeface="Courier New"/>
                <a:cs typeface="Courier New"/>
                <a:sym typeface="Courier New"/>
              </a:rPr>
              <a:t>goal</a:t>
            </a:r>
            <a:r>
              <a:rPr lang="en" sz="2400">
                <a:solidFill>
                  <a:srgbClr val="D4D4D4"/>
                </a:solidFill>
                <a:highlight>
                  <a:srgbClr val="1E1E1E"/>
                </a:highlight>
                <a:latin typeface="Courier New"/>
                <a:ea typeface="Courier New"/>
                <a:cs typeface="Courier New"/>
                <a:sym typeface="Courier New"/>
              </a:rPr>
              <a:t>.</a:t>
            </a:r>
            <a:r>
              <a:rPr lang="en" sz="2400">
                <a:solidFill>
                  <a:srgbClr val="9CDCFE"/>
                </a:solidFill>
                <a:highlight>
                  <a:srgbClr val="1E1E1E"/>
                </a:highlight>
                <a:latin typeface="Courier New"/>
                <a:ea typeface="Courier New"/>
                <a:cs typeface="Courier New"/>
                <a:sym typeface="Courier New"/>
              </a:rPr>
              <a:t>rotation</a:t>
            </a:r>
            <a:r>
              <a:rPr lang="en" sz="2400">
                <a:solidFill>
                  <a:srgbClr val="D4D4D4"/>
                </a:solidFill>
                <a:highlight>
                  <a:srgbClr val="1E1E1E"/>
                </a:highlight>
                <a:latin typeface="Courier New"/>
                <a:ea typeface="Courier New"/>
                <a:cs typeface="Courier New"/>
                <a:sym typeface="Courier New"/>
              </a:rPr>
              <a:t>.</a:t>
            </a:r>
            <a:r>
              <a:rPr lang="en" sz="2400">
                <a:solidFill>
                  <a:srgbClr val="9CDCFE"/>
                </a:solidFill>
                <a:highlight>
                  <a:srgbClr val="1E1E1E"/>
                </a:highlight>
                <a:latin typeface="Courier New"/>
                <a:ea typeface="Courier New"/>
                <a:cs typeface="Courier New"/>
                <a:sym typeface="Courier New"/>
              </a:rPr>
              <a:t>y</a:t>
            </a:r>
            <a:r>
              <a:rPr lang="en" sz="2400">
                <a:solidFill>
                  <a:srgbClr val="D4D4D4"/>
                </a:solidFill>
                <a:highlight>
                  <a:srgbClr val="1E1E1E"/>
                </a:highlight>
                <a:latin typeface="Courier New"/>
                <a:ea typeface="Courier New"/>
                <a:cs typeface="Courier New"/>
                <a:sym typeface="Courier New"/>
              </a:rPr>
              <a:t> = </a:t>
            </a:r>
            <a:r>
              <a:rPr lang="en" sz="2400">
                <a:solidFill>
                  <a:srgbClr val="B5CEA8"/>
                </a:solidFill>
                <a:highlight>
                  <a:srgbClr val="1E1E1E"/>
                </a:highlight>
                <a:latin typeface="Courier New"/>
                <a:ea typeface="Courier New"/>
                <a:cs typeface="Courier New"/>
                <a:sym typeface="Courier New"/>
              </a:rPr>
              <a:t>.5</a:t>
            </a:r>
            <a:r>
              <a:rPr lang="en" sz="2400">
                <a:solidFill>
                  <a:srgbClr val="D4D4D4"/>
                </a:solidFill>
                <a:highlight>
                  <a:srgbClr val="1E1E1E"/>
                </a:highlight>
                <a:latin typeface="Courier New"/>
                <a:ea typeface="Courier New"/>
                <a:cs typeface="Courier New"/>
                <a:sym typeface="Courier New"/>
              </a:rPr>
              <a:t>*</a:t>
            </a:r>
            <a:r>
              <a:rPr lang="en" sz="2400">
                <a:solidFill>
                  <a:srgbClr val="4EC9B0"/>
                </a:solidFill>
                <a:highlight>
                  <a:srgbClr val="1E1E1E"/>
                </a:highlight>
                <a:latin typeface="Courier New"/>
                <a:ea typeface="Courier New"/>
                <a:cs typeface="Courier New"/>
                <a:sym typeface="Courier New"/>
              </a:rPr>
              <a:t>Math</a:t>
            </a:r>
            <a:r>
              <a:rPr lang="en" sz="2400">
                <a:solidFill>
                  <a:srgbClr val="D4D4D4"/>
                </a:solidFill>
                <a:highlight>
                  <a:srgbClr val="1E1E1E"/>
                </a:highlight>
                <a:latin typeface="Courier New"/>
                <a:ea typeface="Courier New"/>
                <a:cs typeface="Courier New"/>
                <a:sym typeface="Courier New"/>
              </a:rPr>
              <a:t>.PI;</a:t>
            </a:r>
            <a:endParaRPr sz="24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2400">
                <a:solidFill>
                  <a:srgbClr val="D4D4D4"/>
                </a:solidFill>
                <a:highlight>
                  <a:srgbClr val="1E1E1E"/>
                </a:highlight>
                <a:latin typeface="Courier New"/>
                <a:ea typeface="Courier New"/>
                <a:cs typeface="Courier New"/>
                <a:sym typeface="Courier New"/>
              </a:rPr>
              <a:t>            </a:t>
            </a:r>
            <a:r>
              <a:rPr lang="en" sz="2400">
                <a:solidFill>
                  <a:srgbClr val="9CDCFE"/>
                </a:solidFill>
                <a:highlight>
                  <a:srgbClr val="1E1E1E"/>
                </a:highlight>
                <a:latin typeface="Courier New"/>
                <a:ea typeface="Courier New"/>
                <a:cs typeface="Courier New"/>
                <a:sym typeface="Courier New"/>
              </a:rPr>
              <a:t>goal</a:t>
            </a:r>
            <a:r>
              <a:rPr lang="en" sz="2400">
                <a:solidFill>
                  <a:srgbClr val="D4D4D4"/>
                </a:solidFill>
                <a:highlight>
                  <a:srgbClr val="1E1E1E"/>
                </a:highlight>
                <a:latin typeface="Courier New"/>
                <a:ea typeface="Courier New"/>
                <a:cs typeface="Courier New"/>
                <a:sym typeface="Courier New"/>
              </a:rPr>
              <a:t>.</a:t>
            </a:r>
            <a:r>
              <a:rPr lang="en" sz="2400">
                <a:solidFill>
                  <a:srgbClr val="9CDCFE"/>
                </a:solidFill>
                <a:highlight>
                  <a:srgbClr val="1E1E1E"/>
                </a:highlight>
                <a:latin typeface="Courier New"/>
                <a:ea typeface="Courier New"/>
                <a:cs typeface="Courier New"/>
                <a:sym typeface="Courier New"/>
              </a:rPr>
              <a:t>scale</a:t>
            </a:r>
            <a:r>
              <a:rPr lang="en" sz="2400">
                <a:solidFill>
                  <a:srgbClr val="D4D4D4"/>
                </a:solidFill>
                <a:highlight>
                  <a:srgbClr val="1E1E1E"/>
                </a:highlight>
                <a:latin typeface="Courier New"/>
                <a:ea typeface="Courier New"/>
                <a:cs typeface="Courier New"/>
                <a:sym typeface="Courier New"/>
              </a:rPr>
              <a:t>.</a:t>
            </a:r>
            <a:r>
              <a:rPr lang="en" sz="2400">
                <a:solidFill>
                  <a:srgbClr val="DCDCAA"/>
                </a:solidFill>
                <a:highlight>
                  <a:srgbClr val="1E1E1E"/>
                </a:highlight>
                <a:latin typeface="Courier New"/>
                <a:ea typeface="Courier New"/>
                <a:cs typeface="Courier New"/>
                <a:sym typeface="Courier New"/>
              </a:rPr>
              <a:t>set</a:t>
            </a:r>
            <a:r>
              <a:rPr lang="en" sz="2400">
                <a:solidFill>
                  <a:srgbClr val="D4D4D4"/>
                </a:solidFill>
                <a:highlight>
                  <a:srgbClr val="1E1E1E"/>
                </a:highlight>
                <a:latin typeface="Courier New"/>
                <a:ea typeface="Courier New"/>
                <a:cs typeface="Courier New"/>
                <a:sym typeface="Courier New"/>
              </a:rPr>
              <a:t>(</a:t>
            </a:r>
            <a:r>
              <a:rPr lang="en" sz="2400">
                <a:solidFill>
                  <a:srgbClr val="B5CEA8"/>
                </a:solidFill>
                <a:highlight>
                  <a:srgbClr val="1E1E1E"/>
                </a:highlight>
                <a:latin typeface="Courier New"/>
                <a:ea typeface="Courier New"/>
                <a:cs typeface="Courier New"/>
                <a:sym typeface="Courier New"/>
              </a:rPr>
              <a:t>10</a:t>
            </a:r>
            <a:r>
              <a:rPr lang="en" sz="2400">
                <a:solidFill>
                  <a:srgbClr val="D4D4D4"/>
                </a:solidFill>
                <a:highlight>
                  <a:srgbClr val="1E1E1E"/>
                </a:highlight>
                <a:latin typeface="Courier New"/>
                <a:ea typeface="Courier New"/>
                <a:cs typeface="Courier New"/>
                <a:sym typeface="Courier New"/>
              </a:rPr>
              <a:t>,</a:t>
            </a:r>
            <a:r>
              <a:rPr lang="en" sz="2400">
                <a:solidFill>
                  <a:srgbClr val="B5CEA8"/>
                </a:solidFill>
                <a:highlight>
                  <a:srgbClr val="1E1E1E"/>
                </a:highlight>
                <a:latin typeface="Courier New"/>
                <a:ea typeface="Courier New"/>
                <a:cs typeface="Courier New"/>
                <a:sym typeface="Courier New"/>
              </a:rPr>
              <a:t>10</a:t>
            </a:r>
            <a:r>
              <a:rPr lang="en" sz="2400">
                <a:solidFill>
                  <a:srgbClr val="D4D4D4"/>
                </a:solidFill>
                <a:highlight>
                  <a:srgbClr val="1E1E1E"/>
                </a:highlight>
                <a:latin typeface="Courier New"/>
                <a:ea typeface="Courier New"/>
                <a:cs typeface="Courier New"/>
                <a:sym typeface="Courier New"/>
              </a:rPr>
              <a:t>,</a:t>
            </a:r>
            <a:r>
              <a:rPr lang="en" sz="2400">
                <a:solidFill>
                  <a:srgbClr val="B5CEA8"/>
                </a:solidFill>
                <a:highlight>
                  <a:srgbClr val="1E1E1E"/>
                </a:highlight>
                <a:latin typeface="Courier New"/>
                <a:ea typeface="Courier New"/>
                <a:cs typeface="Courier New"/>
                <a:sym typeface="Courier New"/>
              </a:rPr>
              <a:t>10</a:t>
            </a:r>
            <a:r>
              <a:rPr lang="en" sz="2400">
                <a:solidFill>
                  <a:srgbClr val="D4D4D4"/>
                </a:solidFill>
                <a:highlight>
                  <a:srgbClr val="1E1E1E"/>
                </a:highlight>
                <a:latin typeface="Courier New"/>
                <a:ea typeface="Courier New"/>
                <a:cs typeface="Courier New"/>
                <a:sym typeface="Courier New"/>
              </a:rPr>
              <a:t>);</a:t>
            </a:r>
            <a:endParaRPr sz="24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2400">
                <a:solidFill>
                  <a:srgbClr val="D4D4D4"/>
                </a:solidFill>
                <a:highlight>
                  <a:srgbClr val="1E1E1E"/>
                </a:highlight>
                <a:latin typeface="Courier New"/>
                <a:ea typeface="Courier New"/>
                <a:cs typeface="Courier New"/>
                <a:sym typeface="Courier New"/>
              </a:rPr>
              <a:t>        }</a:t>
            </a:r>
            <a:endParaRPr sz="24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2400">
                <a:solidFill>
                  <a:srgbClr val="D4D4D4"/>
                </a:solidFill>
                <a:highlight>
                  <a:srgbClr val="1E1E1E"/>
                </a:highlight>
                <a:latin typeface="Courier New"/>
                <a:ea typeface="Courier New"/>
                <a:cs typeface="Courier New"/>
                <a:sym typeface="Courier New"/>
              </a:rPr>
              <a:t>    );</a:t>
            </a:r>
            <a:endParaRPr sz="2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2400">
              <a:solidFill>
                <a:srgbClr val="9CDCFE"/>
              </a:solidFill>
              <a:highlight>
                <a:srgbClr val="1E1E1E"/>
              </a:highlight>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25"/>
          <p:cNvSpPr txBox="1"/>
          <p:nvPr/>
        </p:nvSpPr>
        <p:spPr>
          <a:xfrm>
            <a:off x="0" y="0"/>
            <a:ext cx="9144000" cy="51435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rgbClr val="C586C0"/>
                </a:solidFill>
                <a:highlight>
                  <a:srgbClr val="1E1E1E"/>
                </a:highlight>
                <a:latin typeface="Courier New"/>
                <a:ea typeface="Courier New"/>
                <a:cs typeface="Courier New"/>
                <a:sym typeface="Courier New"/>
              </a:rPr>
              <a:t>while</a:t>
            </a:r>
            <a:r>
              <a:rPr lang="en" sz="2400">
                <a:solidFill>
                  <a:srgbClr val="D4D4D4"/>
                </a:solidFill>
                <a:highlight>
                  <a:srgbClr val="1E1E1E"/>
                </a:highlight>
                <a:latin typeface="Courier New"/>
                <a:ea typeface="Courier New"/>
                <a:cs typeface="Courier New"/>
                <a:sym typeface="Courier New"/>
              </a:rPr>
              <a:t>(</a:t>
            </a:r>
            <a:r>
              <a:rPr lang="en" sz="2400">
                <a:solidFill>
                  <a:srgbClr val="569CD6"/>
                </a:solidFill>
                <a:highlight>
                  <a:srgbClr val="1E1E1E"/>
                </a:highlight>
                <a:latin typeface="Courier New"/>
                <a:ea typeface="Courier New"/>
                <a:cs typeface="Courier New"/>
                <a:sym typeface="Courier New"/>
              </a:rPr>
              <a:t>this</a:t>
            </a:r>
            <a:r>
              <a:rPr lang="en" sz="2400">
                <a:solidFill>
                  <a:srgbClr val="D4D4D4"/>
                </a:solidFill>
                <a:highlight>
                  <a:srgbClr val="1E1E1E"/>
                </a:highlight>
                <a:latin typeface="Courier New"/>
                <a:ea typeface="Courier New"/>
                <a:cs typeface="Courier New"/>
                <a:sym typeface="Courier New"/>
              </a:rPr>
              <a:t>.</a:t>
            </a:r>
            <a:r>
              <a:rPr lang="en" sz="2400">
                <a:solidFill>
                  <a:srgbClr val="9CDCFE"/>
                </a:solidFill>
                <a:highlight>
                  <a:srgbClr val="1E1E1E"/>
                </a:highlight>
                <a:latin typeface="Courier New"/>
                <a:ea typeface="Courier New"/>
                <a:cs typeface="Courier New"/>
                <a:sym typeface="Courier New"/>
              </a:rPr>
              <a:t>scene</a:t>
            </a:r>
            <a:r>
              <a:rPr lang="en" sz="2400">
                <a:solidFill>
                  <a:srgbClr val="D4D4D4"/>
                </a:solidFill>
                <a:highlight>
                  <a:srgbClr val="1E1E1E"/>
                </a:highlight>
                <a:latin typeface="Courier New"/>
                <a:ea typeface="Courier New"/>
                <a:cs typeface="Courier New"/>
                <a:sym typeface="Courier New"/>
              </a:rPr>
              <a:t>.</a:t>
            </a:r>
            <a:r>
              <a:rPr lang="en" sz="2400">
                <a:solidFill>
                  <a:srgbClr val="9CDCFE"/>
                </a:solidFill>
                <a:highlight>
                  <a:srgbClr val="1E1E1E"/>
                </a:highlight>
                <a:latin typeface="Courier New"/>
                <a:ea typeface="Courier New"/>
                <a:cs typeface="Courier New"/>
                <a:sym typeface="Courier New"/>
              </a:rPr>
              <a:t>children</a:t>
            </a:r>
            <a:r>
              <a:rPr lang="en" sz="2400">
                <a:solidFill>
                  <a:srgbClr val="D4D4D4"/>
                </a:solidFill>
                <a:highlight>
                  <a:srgbClr val="1E1E1E"/>
                </a:highlight>
                <a:latin typeface="Courier New"/>
                <a:ea typeface="Courier New"/>
                <a:cs typeface="Courier New"/>
                <a:sym typeface="Courier New"/>
              </a:rPr>
              <a:t>.</a:t>
            </a:r>
            <a:r>
              <a:rPr lang="en" sz="2400">
                <a:solidFill>
                  <a:srgbClr val="9CDCFE"/>
                </a:solidFill>
                <a:highlight>
                  <a:srgbClr val="1E1E1E"/>
                </a:highlight>
                <a:latin typeface="Courier New"/>
                <a:ea typeface="Courier New"/>
                <a:cs typeface="Courier New"/>
                <a:sym typeface="Courier New"/>
              </a:rPr>
              <a:t>length</a:t>
            </a:r>
            <a:r>
              <a:rPr lang="en" sz="2400">
                <a:solidFill>
                  <a:srgbClr val="D4D4D4"/>
                </a:solidFill>
                <a:highlight>
                  <a:srgbClr val="1E1E1E"/>
                </a:highlight>
                <a:latin typeface="Courier New"/>
                <a:ea typeface="Courier New"/>
                <a:cs typeface="Courier New"/>
                <a:sym typeface="Courier New"/>
              </a:rPr>
              <a:t> &gt; </a:t>
            </a:r>
            <a:r>
              <a:rPr lang="en" sz="2400">
                <a:solidFill>
                  <a:srgbClr val="B5CEA8"/>
                </a:solidFill>
                <a:highlight>
                  <a:srgbClr val="1E1E1E"/>
                </a:highlight>
                <a:latin typeface="Courier New"/>
                <a:ea typeface="Courier New"/>
                <a:cs typeface="Courier New"/>
                <a:sym typeface="Courier New"/>
              </a:rPr>
              <a:t>0</a:t>
            </a:r>
            <a:r>
              <a:rPr lang="en" sz="2400">
                <a:solidFill>
                  <a:srgbClr val="D4D4D4"/>
                </a:solidFill>
                <a:highlight>
                  <a:srgbClr val="1E1E1E"/>
                </a:highlight>
                <a:latin typeface="Courier New"/>
                <a:ea typeface="Courier New"/>
                <a:cs typeface="Courier New"/>
                <a:sym typeface="Courier New"/>
              </a:rPr>
              <a:t>){ </a:t>
            </a:r>
            <a:endParaRPr sz="2400">
              <a:solidFill>
                <a:srgbClr val="D4D4D4"/>
              </a:solidFill>
              <a:highlight>
                <a:srgbClr val="1E1E1E"/>
              </a:highlight>
              <a:latin typeface="Courier New"/>
              <a:ea typeface="Courier New"/>
              <a:cs typeface="Courier New"/>
              <a:sym typeface="Courier New"/>
            </a:endParaRPr>
          </a:p>
          <a:p>
            <a:pPr indent="457200" lvl="0" marL="0" rtl="0" algn="l">
              <a:lnSpc>
                <a:spcPct val="115000"/>
              </a:lnSpc>
              <a:spcBef>
                <a:spcPts val="0"/>
              </a:spcBef>
              <a:spcAft>
                <a:spcPts val="0"/>
              </a:spcAft>
              <a:buNone/>
            </a:pPr>
            <a:r>
              <a:rPr lang="en" sz="2400">
                <a:solidFill>
                  <a:srgbClr val="569CD6"/>
                </a:solidFill>
                <a:highlight>
                  <a:srgbClr val="1E1E1E"/>
                </a:highlight>
                <a:latin typeface="Courier New"/>
                <a:ea typeface="Courier New"/>
                <a:cs typeface="Courier New"/>
                <a:sym typeface="Courier New"/>
              </a:rPr>
              <a:t>this</a:t>
            </a:r>
            <a:r>
              <a:rPr lang="en" sz="2400">
                <a:solidFill>
                  <a:srgbClr val="D4D4D4"/>
                </a:solidFill>
                <a:highlight>
                  <a:srgbClr val="1E1E1E"/>
                </a:highlight>
                <a:latin typeface="Courier New"/>
                <a:ea typeface="Courier New"/>
                <a:cs typeface="Courier New"/>
                <a:sym typeface="Courier New"/>
              </a:rPr>
              <a:t>.</a:t>
            </a:r>
            <a:r>
              <a:rPr lang="en" sz="2400">
                <a:solidFill>
                  <a:srgbClr val="9CDCFE"/>
                </a:solidFill>
                <a:highlight>
                  <a:srgbClr val="1E1E1E"/>
                </a:highlight>
                <a:latin typeface="Courier New"/>
                <a:ea typeface="Courier New"/>
                <a:cs typeface="Courier New"/>
                <a:sym typeface="Courier New"/>
              </a:rPr>
              <a:t>scene</a:t>
            </a:r>
            <a:r>
              <a:rPr lang="en" sz="2400">
                <a:solidFill>
                  <a:srgbClr val="D4D4D4"/>
                </a:solidFill>
                <a:highlight>
                  <a:srgbClr val="1E1E1E"/>
                </a:highlight>
                <a:latin typeface="Courier New"/>
                <a:ea typeface="Courier New"/>
                <a:cs typeface="Courier New"/>
                <a:sym typeface="Courier New"/>
              </a:rPr>
              <a:t>.</a:t>
            </a:r>
            <a:r>
              <a:rPr lang="en" sz="2400">
                <a:solidFill>
                  <a:srgbClr val="DCDCAA"/>
                </a:solidFill>
                <a:highlight>
                  <a:srgbClr val="1E1E1E"/>
                </a:highlight>
                <a:latin typeface="Courier New"/>
                <a:ea typeface="Courier New"/>
                <a:cs typeface="Courier New"/>
                <a:sym typeface="Courier New"/>
              </a:rPr>
              <a:t>remove</a:t>
            </a:r>
            <a:r>
              <a:rPr lang="en" sz="2400">
                <a:solidFill>
                  <a:srgbClr val="D4D4D4"/>
                </a:solidFill>
                <a:highlight>
                  <a:srgbClr val="1E1E1E"/>
                </a:highlight>
                <a:latin typeface="Courier New"/>
                <a:ea typeface="Courier New"/>
                <a:cs typeface="Courier New"/>
                <a:sym typeface="Courier New"/>
              </a:rPr>
              <a:t>(</a:t>
            </a:r>
            <a:r>
              <a:rPr lang="en" sz="2400">
                <a:solidFill>
                  <a:srgbClr val="569CD6"/>
                </a:solidFill>
                <a:highlight>
                  <a:srgbClr val="1E1E1E"/>
                </a:highlight>
                <a:latin typeface="Courier New"/>
                <a:ea typeface="Courier New"/>
                <a:cs typeface="Courier New"/>
                <a:sym typeface="Courier New"/>
              </a:rPr>
              <a:t>this</a:t>
            </a:r>
            <a:r>
              <a:rPr lang="en" sz="2400">
                <a:solidFill>
                  <a:srgbClr val="D4D4D4"/>
                </a:solidFill>
                <a:highlight>
                  <a:srgbClr val="1E1E1E"/>
                </a:highlight>
                <a:latin typeface="Courier New"/>
                <a:ea typeface="Courier New"/>
                <a:cs typeface="Courier New"/>
                <a:sym typeface="Courier New"/>
              </a:rPr>
              <a:t>.</a:t>
            </a:r>
            <a:r>
              <a:rPr lang="en" sz="2400">
                <a:solidFill>
                  <a:srgbClr val="9CDCFE"/>
                </a:solidFill>
                <a:highlight>
                  <a:srgbClr val="1E1E1E"/>
                </a:highlight>
                <a:latin typeface="Courier New"/>
                <a:ea typeface="Courier New"/>
                <a:cs typeface="Courier New"/>
                <a:sym typeface="Courier New"/>
              </a:rPr>
              <a:t>scene</a:t>
            </a:r>
            <a:r>
              <a:rPr lang="en" sz="2400">
                <a:solidFill>
                  <a:srgbClr val="D4D4D4"/>
                </a:solidFill>
                <a:highlight>
                  <a:srgbClr val="1E1E1E"/>
                </a:highlight>
                <a:latin typeface="Courier New"/>
                <a:ea typeface="Courier New"/>
                <a:cs typeface="Courier New"/>
                <a:sym typeface="Courier New"/>
              </a:rPr>
              <a:t>.</a:t>
            </a:r>
            <a:r>
              <a:rPr lang="en" sz="2400">
                <a:solidFill>
                  <a:srgbClr val="9CDCFE"/>
                </a:solidFill>
                <a:highlight>
                  <a:srgbClr val="1E1E1E"/>
                </a:highlight>
                <a:latin typeface="Courier New"/>
                <a:ea typeface="Courier New"/>
                <a:cs typeface="Courier New"/>
                <a:sym typeface="Courier New"/>
              </a:rPr>
              <a:t>children</a:t>
            </a:r>
            <a:r>
              <a:rPr lang="en" sz="2400">
                <a:solidFill>
                  <a:srgbClr val="D4D4D4"/>
                </a:solidFill>
                <a:highlight>
                  <a:srgbClr val="1E1E1E"/>
                </a:highlight>
                <a:latin typeface="Courier New"/>
                <a:ea typeface="Courier New"/>
                <a:cs typeface="Courier New"/>
                <a:sym typeface="Courier New"/>
              </a:rPr>
              <a:t>[</a:t>
            </a:r>
            <a:r>
              <a:rPr lang="en" sz="2400">
                <a:solidFill>
                  <a:srgbClr val="B5CEA8"/>
                </a:solidFill>
                <a:highlight>
                  <a:srgbClr val="1E1E1E"/>
                </a:highlight>
                <a:latin typeface="Courier New"/>
                <a:ea typeface="Courier New"/>
                <a:cs typeface="Courier New"/>
                <a:sym typeface="Courier New"/>
              </a:rPr>
              <a:t>0</a:t>
            </a:r>
            <a:r>
              <a:rPr lang="en" sz="2400">
                <a:solidFill>
                  <a:srgbClr val="D4D4D4"/>
                </a:solidFill>
                <a:highlight>
                  <a:srgbClr val="1E1E1E"/>
                </a:highlight>
                <a:latin typeface="Courier New"/>
                <a:ea typeface="Courier New"/>
                <a:cs typeface="Courier New"/>
                <a:sym typeface="Courier New"/>
              </a:rPr>
              <a:t>]); </a:t>
            </a:r>
            <a:endParaRPr sz="24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2400">
                <a:solidFill>
                  <a:srgbClr val="D4D4D4"/>
                </a:solidFill>
                <a:highlight>
                  <a:srgbClr val="1E1E1E"/>
                </a:highlight>
                <a:latin typeface="Courier New"/>
                <a:ea typeface="Courier New"/>
                <a:cs typeface="Courier New"/>
                <a:sym typeface="Courier New"/>
              </a:rPr>
              <a:t>}</a:t>
            </a:r>
            <a:endParaRPr sz="24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2400">
                <a:solidFill>
                  <a:srgbClr val="9CDCFE"/>
                </a:solidFill>
                <a:highlight>
                  <a:schemeClr val="accent5"/>
                </a:highlight>
                <a:latin typeface="Courier New"/>
                <a:ea typeface="Courier New"/>
                <a:cs typeface="Courier New"/>
                <a:sym typeface="Courier New"/>
              </a:rPr>
              <a:t>let scene = this.scene;</a:t>
            </a:r>
            <a:endParaRPr sz="2400">
              <a:solidFill>
                <a:srgbClr val="D4D4D4"/>
              </a:solidFill>
              <a:highlight>
                <a:schemeClr val="accent1"/>
              </a:highlight>
              <a:latin typeface="Courier New"/>
              <a:ea typeface="Courier New"/>
              <a:cs typeface="Courier New"/>
              <a:sym typeface="Courier New"/>
            </a:endParaRPr>
          </a:p>
          <a:p>
            <a:pPr indent="457200" lvl="0" marL="0" rtl="0" algn="l">
              <a:lnSpc>
                <a:spcPct val="50000"/>
              </a:lnSpc>
              <a:spcBef>
                <a:spcPts val="0"/>
              </a:spcBef>
              <a:spcAft>
                <a:spcPts val="0"/>
              </a:spcAft>
              <a:buNone/>
            </a:pPr>
            <a:r>
              <a:rPr lang="en" sz="2400">
                <a:solidFill>
                  <a:srgbClr val="D4D4D4"/>
                </a:solidFill>
                <a:highlight>
                  <a:srgbClr val="1E1E1E"/>
                </a:highlight>
                <a:latin typeface="Courier New"/>
                <a:ea typeface="Courier New"/>
                <a:cs typeface="Courier New"/>
                <a:sym typeface="Courier New"/>
              </a:rPr>
              <a:t>.</a:t>
            </a:r>
            <a:endParaRPr sz="2400">
              <a:solidFill>
                <a:srgbClr val="D4D4D4"/>
              </a:solidFill>
              <a:highlight>
                <a:srgbClr val="1E1E1E"/>
              </a:highlight>
              <a:latin typeface="Courier New"/>
              <a:ea typeface="Courier New"/>
              <a:cs typeface="Courier New"/>
              <a:sym typeface="Courier New"/>
            </a:endParaRPr>
          </a:p>
          <a:p>
            <a:pPr indent="457200" lvl="0" marL="0" rtl="0" algn="l">
              <a:lnSpc>
                <a:spcPct val="50000"/>
              </a:lnSpc>
              <a:spcBef>
                <a:spcPts val="0"/>
              </a:spcBef>
              <a:spcAft>
                <a:spcPts val="0"/>
              </a:spcAft>
              <a:buNone/>
            </a:pPr>
            <a:r>
              <a:rPr lang="en" sz="2400">
                <a:solidFill>
                  <a:srgbClr val="D4D4D4"/>
                </a:solidFill>
                <a:highlight>
                  <a:srgbClr val="1E1E1E"/>
                </a:highlight>
                <a:latin typeface="Courier New"/>
                <a:ea typeface="Courier New"/>
                <a:cs typeface="Courier New"/>
                <a:sym typeface="Courier New"/>
              </a:rPr>
              <a:t>.</a:t>
            </a:r>
            <a:endParaRPr sz="2400">
              <a:solidFill>
                <a:srgbClr val="D4D4D4"/>
              </a:solidFill>
              <a:highlight>
                <a:srgbClr val="1E1E1E"/>
              </a:highlight>
              <a:latin typeface="Courier New"/>
              <a:ea typeface="Courier New"/>
              <a:cs typeface="Courier New"/>
              <a:sym typeface="Courier New"/>
            </a:endParaRPr>
          </a:p>
          <a:p>
            <a:pPr indent="457200" lvl="0" marL="0" rtl="0" algn="l">
              <a:lnSpc>
                <a:spcPct val="50000"/>
              </a:lnSpc>
              <a:spcBef>
                <a:spcPts val="0"/>
              </a:spcBef>
              <a:spcAft>
                <a:spcPts val="0"/>
              </a:spcAft>
              <a:buNone/>
            </a:pPr>
            <a:r>
              <a:rPr lang="en" sz="2400">
                <a:solidFill>
                  <a:srgbClr val="D4D4D4"/>
                </a:solidFill>
                <a:highlight>
                  <a:srgbClr val="1E1E1E"/>
                </a:highlight>
                <a:latin typeface="Courier New"/>
                <a:ea typeface="Courier New"/>
                <a:cs typeface="Courier New"/>
                <a:sym typeface="Courier New"/>
              </a:rPr>
              <a:t>.</a:t>
            </a:r>
            <a:endParaRPr sz="24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2400">
                <a:solidFill>
                  <a:srgbClr val="9CDCFE"/>
                </a:solidFill>
                <a:highlight>
                  <a:srgbClr val="1E1E1E"/>
                </a:highlight>
                <a:latin typeface="Courier New"/>
                <a:ea typeface="Courier New"/>
                <a:cs typeface="Courier New"/>
                <a:sym typeface="Courier New"/>
              </a:rPr>
              <a:t>GLTF_loader</a:t>
            </a:r>
            <a:r>
              <a:rPr lang="en" sz="2400">
                <a:solidFill>
                  <a:srgbClr val="D4D4D4"/>
                </a:solidFill>
                <a:highlight>
                  <a:srgbClr val="1E1E1E"/>
                </a:highlight>
                <a:latin typeface="Courier New"/>
                <a:ea typeface="Courier New"/>
                <a:cs typeface="Courier New"/>
                <a:sym typeface="Courier New"/>
              </a:rPr>
              <a:t>.</a:t>
            </a:r>
            <a:r>
              <a:rPr lang="en" sz="2400">
                <a:solidFill>
                  <a:srgbClr val="DCDCAA"/>
                </a:solidFill>
                <a:highlight>
                  <a:srgbClr val="1E1E1E"/>
                </a:highlight>
                <a:latin typeface="Courier New"/>
                <a:ea typeface="Courier New"/>
                <a:cs typeface="Courier New"/>
                <a:sym typeface="Courier New"/>
              </a:rPr>
              <a:t>load</a:t>
            </a:r>
            <a:r>
              <a:rPr lang="en" sz="2400">
                <a:solidFill>
                  <a:srgbClr val="D4D4D4"/>
                </a:solidFill>
                <a:highlight>
                  <a:srgbClr val="1E1E1E"/>
                </a:highlight>
                <a:latin typeface="Courier New"/>
                <a:ea typeface="Courier New"/>
                <a:cs typeface="Courier New"/>
                <a:sym typeface="Courier New"/>
              </a:rPr>
              <a:t>(</a:t>
            </a:r>
            <a:r>
              <a:rPr lang="en" sz="2400">
                <a:solidFill>
                  <a:srgbClr val="CE9178"/>
                </a:solidFill>
                <a:highlight>
                  <a:srgbClr val="1E1E1E"/>
                </a:highlight>
                <a:latin typeface="Courier New"/>
                <a:ea typeface="Courier New"/>
                <a:cs typeface="Courier New"/>
                <a:sym typeface="Courier New"/>
              </a:rPr>
              <a:t>'../../Models/Static_Models/Goal.glb'</a:t>
            </a:r>
            <a:r>
              <a:rPr lang="en" sz="2400">
                <a:solidFill>
                  <a:srgbClr val="D4D4D4"/>
                </a:solidFill>
                <a:highlight>
                  <a:srgbClr val="1E1E1E"/>
                </a:highlight>
                <a:latin typeface="Courier New"/>
                <a:ea typeface="Courier New"/>
                <a:cs typeface="Courier New"/>
                <a:sym typeface="Courier New"/>
              </a:rPr>
              <a:t>,</a:t>
            </a:r>
            <a:endParaRPr sz="240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sz="2400">
                <a:solidFill>
                  <a:srgbClr val="D4D4D4"/>
                </a:solidFill>
                <a:highlight>
                  <a:srgbClr val="1E1E1E"/>
                </a:highlight>
                <a:latin typeface="Courier New"/>
                <a:ea typeface="Courier New"/>
                <a:cs typeface="Courier New"/>
                <a:sym typeface="Courier New"/>
              </a:rPr>
              <a:t>        </a:t>
            </a:r>
            <a:r>
              <a:rPr lang="en" sz="2400">
                <a:solidFill>
                  <a:srgbClr val="569CD6"/>
                </a:solidFill>
                <a:highlight>
                  <a:srgbClr val="1E1E1E"/>
                </a:highlight>
                <a:latin typeface="Courier New"/>
                <a:ea typeface="Courier New"/>
                <a:cs typeface="Courier New"/>
                <a:sym typeface="Courier New"/>
              </a:rPr>
              <a:t>function</a:t>
            </a:r>
            <a:r>
              <a:rPr lang="en" sz="2400">
                <a:solidFill>
                  <a:srgbClr val="D4D4D4"/>
                </a:solidFill>
                <a:highlight>
                  <a:srgbClr val="1E1E1E"/>
                </a:highlight>
                <a:latin typeface="Courier New"/>
                <a:ea typeface="Courier New"/>
                <a:cs typeface="Courier New"/>
                <a:sym typeface="Courier New"/>
              </a:rPr>
              <a:t> ( </a:t>
            </a:r>
            <a:r>
              <a:rPr lang="en" sz="2400">
                <a:solidFill>
                  <a:srgbClr val="9CDCFE"/>
                </a:solidFill>
                <a:highlight>
                  <a:srgbClr val="1E1E1E"/>
                </a:highlight>
                <a:latin typeface="Courier New"/>
                <a:ea typeface="Courier New"/>
                <a:cs typeface="Courier New"/>
                <a:sym typeface="Courier New"/>
              </a:rPr>
              <a:t>gltf</a:t>
            </a:r>
            <a:r>
              <a:rPr lang="en" sz="2400">
                <a:solidFill>
                  <a:srgbClr val="D4D4D4"/>
                </a:solidFill>
                <a:highlight>
                  <a:srgbClr val="1E1E1E"/>
                </a:highlight>
                <a:latin typeface="Courier New"/>
                <a:ea typeface="Courier New"/>
                <a:cs typeface="Courier New"/>
                <a:sym typeface="Courier New"/>
              </a:rPr>
              <a:t> ) {</a:t>
            </a:r>
            <a:endParaRPr sz="24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sz="2400">
                <a:solidFill>
                  <a:srgbClr val="D4D4D4"/>
                </a:solidFill>
                <a:highlight>
                  <a:srgbClr val="1E1E1E"/>
                </a:highlight>
                <a:latin typeface="Courier New"/>
                <a:ea typeface="Courier New"/>
                <a:cs typeface="Courier New"/>
                <a:sym typeface="Courier New"/>
              </a:rPr>
              <a:t>            </a:t>
            </a:r>
            <a:r>
              <a:rPr lang="en" sz="2400">
                <a:solidFill>
                  <a:srgbClr val="569CD6"/>
                </a:solidFill>
                <a:highlight>
                  <a:srgbClr val="1E1E1E"/>
                </a:highlight>
                <a:latin typeface="Courier New"/>
                <a:ea typeface="Courier New"/>
                <a:cs typeface="Courier New"/>
                <a:sym typeface="Courier New"/>
              </a:rPr>
              <a:t>let</a:t>
            </a:r>
            <a:r>
              <a:rPr lang="en" sz="2400">
                <a:solidFill>
                  <a:srgbClr val="D4D4D4"/>
                </a:solidFill>
                <a:highlight>
                  <a:srgbClr val="1E1E1E"/>
                </a:highlight>
                <a:latin typeface="Courier New"/>
                <a:ea typeface="Courier New"/>
                <a:cs typeface="Courier New"/>
                <a:sym typeface="Courier New"/>
              </a:rPr>
              <a:t> </a:t>
            </a:r>
            <a:r>
              <a:rPr lang="en" sz="2400">
                <a:solidFill>
                  <a:srgbClr val="9CDCFE"/>
                </a:solidFill>
                <a:highlight>
                  <a:srgbClr val="1E1E1E"/>
                </a:highlight>
                <a:latin typeface="Courier New"/>
                <a:ea typeface="Courier New"/>
                <a:cs typeface="Courier New"/>
                <a:sym typeface="Courier New"/>
              </a:rPr>
              <a:t>goal</a:t>
            </a:r>
            <a:r>
              <a:rPr lang="en" sz="2400">
                <a:solidFill>
                  <a:srgbClr val="D4D4D4"/>
                </a:solidFill>
                <a:highlight>
                  <a:srgbClr val="1E1E1E"/>
                </a:highlight>
                <a:latin typeface="Courier New"/>
                <a:ea typeface="Courier New"/>
                <a:cs typeface="Courier New"/>
                <a:sym typeface="Courier New"/>
              </a:rPr>
              <a:t> = </a:t>
            </a:r>
            <a:r>
              <a:rPr lang="en" sz="2400">
                <a:solidFill>
                  <a:srgbClr val="9CDCFE"/>
                </a:solidFill>
                <a:highlight>
                  <a:srgbClr val="1E1E1E"/>
                </a:highlight>
                <a:latin typeface="Courier New"/>
                <a:ea typeface="Courier New"/>
                <a:cs typeface="Courier New"/>
                <a:sym typeface="Courier New"/>
              </a:rPr>
              <a:t>gltf</a:t>
            </a:r>
            <a:r>
              <a:rPr lang="en" sz="2400">
                <a:solidFill>
                  <a:srgbClr val="D4D4D4"/>
                </a:solidFill>
                <a:highlight>
                  <a:srgbClr val="1E1E1E"/>
                </a:highlight>
                <a:latin typeface="Courier New"/>
                <a:ea typeface="Courier New"/>
                <a:cs typeface="Courier New"/>
                <a:sym typeface="Courier New"/>
              </a:rPr>
              <a:t>.</a:t>
            </a:r>
            <a:r>
              <a:rPr lang="en" sz="2400">
                <a:solidFill>
                  <a:srgbClr val="9CDCFE"/>
                </a:solidFill>
                <a:highlight>
                  <a:srgbClr val="1E1E1E"/>
                </a:highlight>
                <a:latin typeface="Courier New"/>
                <a:ea typeface="Courier New"/>
                <a:cs typeface="Courier New"/>
                <a:sym typeface="Courier New"/>
              </a:rPr>
              <a:t>scene</a:t>
            </a:r>
            <a:r>
              <a:rPr lang="en" sz="2400">
                <a:solidFill>
                  <a:srgbClr val="D4D4D4"/>
                </a:solidFill>
                <a:highlight>
                  <a:srgbClr val="1E1E1E"/>
                </a:highlight>
                <a:latin typeface="Courier New"/>
                <a:ea typeface="Courier New"/>
                <a:cs typeface="Courier New"/>
                <a:sym typeface="Courier New"/>
              </a:rPr>
              <a:t>;</a:t>
            </a:r>
            <a:endParaRPr sz="24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sz="2400">
                <a:solidFill>
                  <a:srgbClr val="D4D4D4"/>
                </a:solidFill>
                <a:highlight>
                  <a:srgbClr val="1E1E1E"/>
                </a:highlight>
                <a:latin typeface="Courier New"/>
                <a:ea typeface="Courier New"/>
                <a:cs typeface="Courier New"/>
                <a:sym typeface="Courier New"/>
              </a:rPr>
              <a:t>            </a:t>
            </a:r>
            <a:r>
              <a:rPr lang="en" sz="2400">
                <a:solidFill>
                  <a:srgbClr val="9CDCFE"/>
                </a:solidFill>
                <a:highlight>
                  <a:schemeClr val="accent5"/>
                </a:highlight>
                <a:latin typeface="Courier New"/>
                <a:ea typeface="Courier New"/>
                <a:cs typeface="Courier New"/>
                <a:sym typeface="Courier New"/>
              </a:rPr>
              <a:t>scene</a:t>
            </a:r>
            <a:r>
              <a:rPr lang="en" sz="2400">
                <a:solidFill>
                  <a:srgbClr val="D4D4D4"/>
                </a:solidFill>
                <a:highlight>
                  <a:schemeClr val="accent5"/>
                </a:highlight>
                <a:latin typeface="Courier New"/>
                <a:ea typeface="Courier New"/>
                <a:cs typeface="Courier New"/>
                <a:sym typeface="Courier New"/>
              </a:rPr>
              <a:t>.</a:t>
            </a:r>
            <a:r>
              <a:rPr lang="en" sz="2400">
                <a:solidFill>
                  <a:srgbClr val="DCDCAA"/>
                </a:solidFill>
                <a:highlight>
                  <a:schemeClr val="accent5"/>
                </a:highlight>
                <a:latin typeface="Courier New"/>
                <a:ea typeface="Courier New"/>
                <a:cs typeface="Courier New"/>
                <a:sym typeface="Courier New"/>
              </a:rPr>
              <a:t>add</a:t>
            </a:r>
            <a:r>
              <a:rPr lang="en" sz="2400">
                <a:solidFill>
                  <a:srgbClr val="D4D4D4"/>
                </a:solidFill>
                <a:highlight>
                  <a:schemeClr val="accent5"/>
                </a:highlight>
                <a:latin typeface="Courier New"/>
                <a:ea typeface="Courier New"/>
                <a:cs typeface="Courier New"/>
                <a:sym typeface="Courier New"/>
              </a:rPr>
              <a:t>(</a:t>
            </a:r>
            <a:r>
              <a:rPr lang="en" sz="2400">
                <a:solidFill>
                  <a:srgbClr val="9CDCFE"/>
                </a:solidFill>
                <a:highlight>
                  <a:schemeClr val="accent5"/>
                </a:highlight>
                <a:latin typeface="Courier New"/>
                <a:ea typeface="Courier New"/>
                <a:cs typeface="Courier New"/>
                <a:sym typeface="Courier New"/>
              </a:rPr>
              <a:t>goal</a:t>
            </a:r>
            <a:r>
              <a:rPr lang="en" sz="2400">
                <a:solidFill>
                  <a:srgbClr val="D4D4D4"/>
                </a:solidFill>
                <a:highlight>
                  <a:schemeClr val="accent5"/>
                </a:highlight>
                <a:latin typeface="Courier New"/>
                <a:ea typeface="Courier New"/>
                <a:cs typeface="Courier New"/>
                <a:sym typeface="Courier New"/>
              </a:rPr>
              <a:t>);</a:t>
            </a:r>
            <a:endParaRPr sz="240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u="sng">
                <a:solidFill>
                  <a:schemeClr val="hlink"/>
                </a:solidFill>
                <a:latin typeface="Arial"/>
                <a:ea typeface="Arial"/>
                <a:cs typeface="Arial"/>
                <a:sym typeface="Arial"/>
                <a:hlinkClick r:id="rId3"/>
              </a:rPr>
              <a:t>http://chandlerprall.github.io/Physijs/examples/shapes.html</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98975" y="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WebGL</a:t>
            </a:r>
            <a:endParaRPr/>
          </a:p>
        </p:txBody>
      </p:sp>
      <p:sp>
        <p:nvSpPr>
          <p:cNvPr id="290" name="Google Shape;290;p15"/>
          <p:cNvSpPr txBox="1"/>
          <p:nvPr>
            <p:ph idx="1" type="body"/>
          </p:nvPr>
        </p:nvSpPr>
        <p:spPr>
          <a:xfrm>
            <a:off x="1361563" y="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Optimize performance - Event Handler</a:t>
            </a:r>
            <a:endParaRPr sz="1800"/>
          </a:p>
          <a:p>
            <a:pPr indent="0" lvl="0" marL="0" rtl="0" algn="l">
              <a:spcBef>
                <a:spcPts val="1600"/>
              </a:spcBef>
              <a:spcAft>
                <a:spcPts val="0"/>
              </a:spcAft>
              <a:buNone/>
            </a:pPr>
            <a:r>
              <a:rPr lang="en" sz="1800"/>
              <a:t>Raycaster versus Collision Detection</a:t>
            </a:r>
            <a:endParaRPr sz="1800"/>
          </a:p>
          <a:p>
            <a:pPr indent="0" lvl="0" marL="0" rtl="0" algn="l">
              <a:spcBef>
                <a:spcPts val="1600"/>
              </a:spcBef>
              <a:spcAft>
                <a:spcPts val="1600"/>
              </a:spcAft>
              <a:buNone/>
            </a:pPr>
            <a:r>
              <a:t/>
            </a:r>
            <a:endParaRPr sz="1800"/>
          </a:p>
        </p:txBody>
      </p:sp>
      <p:pic>
        <p:nvPicPr>
          <p:cNvPr id="291" name="Google Shape;291;p15"/>
          <p:cNvPicPr preferRelativeResize="0"/>
          <p:nvPr/>
        </p:nvPicPr>
        <p:blipFill>
          <a:blip r:embed="rId3">
            <a:alphaModFix/>
          </a:blip>
          <a:stretch>
            <a:fillRect/>
          </a:stretch>
        </p:blipFill>
        <p:spPr>
          <a:xfrm>
            <a:off x="1533513" y="999300"/>
            <a:ext cx="7610475" cy="2933700"/>
          </a:xfrm>
          <a:prstGeom prst="rect">
            <a:avLst/>
          </a:prstGeom>
          <a:noFill/>
          <a:ln>
            <a:noFill/>
          </a:ln>
        </p:spPr>
      </p:pic>
      <p:pic>
        <p:nvPicPr>
          <p:cNvPr id="292" name="Google Shape;292;p15"/>
          <p:cNvPicPr preferRelativeResize="0"/>
          <p:nvPr/>
        </p:nvPicPr>
        <p:blipFill>
          <a:blip r:embed="rId4">
            <a:alphaModFix/>
          </a:blip>
          <a:stretch>
            <a:fillRect/>
          </a:stretch>
        </p:blipFill>
        <p:spPr>
          <a:xfrm>
            <a:off x="-12" y="3752888"/>
            <a:ext cx="7800975" cy="1266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96" name="Shape 296"/>
        <p:cNvGrpSpPr/>
        <p:nvPr/>
      </p:nvGrpSpPr>
      <p:grpSpPr>
        <a:xfrm>
          <a:off x="0" y="0"/>
          <a:ext cx="0" cy="0"/>
          <a:chOff x="0" y="0"/>
          <a:chExt cx="0" cy="0"/>
        </a:xfrm>
      </p:grpSpPr>
      <p:pic>
        <p:nvPicPr>
          <p:cNvPr id="297" name="Google Shape;297;p16"/>
          <p:cNvPicPr preferRelativeResize="0"/>
          <p:nvPr/>
        </p:nvPicPr>
        <p:blipFill>
          <a:blip r:embed="rId3">
            <a:alphaModFix/>
          </a:blip>
          <a:stretch>
            <a:fillRect/>
          </a:stretch>
        </p:blipFill>
        <p:spPr>
          <a:xfrm>
            <a:off x="1274400" y="0"/>
            <a:ext cx="6797577" cy="5143500"/>
          </a:xfrm>
          <a:prstGeom prst="rect">
            <a:avLst/>
          </a:prstGeom>
          <a:noFill/>
          <a:ln>
            <a:noFill/>
          </a:ln>
        </p:spPr>
      </p:pic>
      <p:sp>
        <p:nvSpPr>
          <p:cNvPr id="298" name="Google Shape;298;p16"/>
          <p:cNvSpPr txBox="1"/>
          <p:nvPr>
            <p:ph type="title"/>
          </p:nvPr>
        </p:nvSpPr>
        <p:spPr>
          <a:xfrm>
            <a:off x="4946550" y="0"/>
            <a:ext cx="42816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Solution: Physijs</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Jumping</a:t>
            </a:r>
            <a:endParaRPr sz="3600"/>
          </a:p>
        </p:txBody>
      </p:sp>
      <p:sp>
        <p:nvSpPr>
          <p:cNvPr id="304" name="Google Shape;304;p1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It’s a thing that we have now</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jumpCaster</a:t>
            </a:r>
            <a:endParaRPr sz="3600"/>
          </a:p>
        </p:txBody>
      </p:sp>
      <p:sp>
        <p:nvSpPr>
          <p:cNvPr id="310" name="Google Shape;310;p18"/>
          <p:cNvSpPr txBox="1"/>
          <p:nvPr>
            <p:ph idx="1" type="body"/>
          </p:nvPr>
        </p:nvSpPr>
        <p:spPr>
          <a:xfrm>
            <a:off x="0" y="1501825"/>
            <a:ext cx="9144000" cy="2467200"/>
          </a:xfrm>
          <a:prstGeom prst="rect">
            <a:avLst/>
          </a:prstGeom>
          <a:solidFill>
            <a:srgbClr val="1E1E1E"/>
          </a:solidFill>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800">
                <a:solidFill>
                  <a:srgbClr val="569CD6"/>
                </a:solidFill>
                <a:highlight>
                  <a:srgbClr val="1E1E1E"/>
                </a:highlight>
                <a:latin typeface="Courier New"/>
                <a:ea typeface="Courier New"/>
                <a:cs typeface="Courier New"/>
                <a:sym typeface="Courier New"/>
              </a:rPr>
              <a:t>let</a:t>
            </a:r>
            <a:r>
              <a:rPr lang="en" sz="1800">
                <a:solidFill>
                  <a:srgbClr val="D4D4D4"/>
                </a:solidFill>
                <a:highlight>
                  <a:srgbClr val="1E1E1E"/>
                </a:highlight>
                <a:latin typeface="Courier New"/>
                <a:ea typeface="Courier New"/>
                <a:cs typeface="Courier New"/>
                <a:sym typeface="Courier New"/>
              </a:rPr>
              <a:t> </a:t>
            </a:r>
            <a:r>
              <a:rPr lang="en" sz="1800">
                <a:solidFill>
                  <a:srgbClr val="9CDCFE"/>
                </a:solidFill>
                <a:highlight>
                  <a:srgbClr val="1E1E1E"/>
                </a:highlight>
                <a:latin typeface="Courier New"/>
                <a:ea typeface="Courier New"/>
                <a:cs typeface="Courier New"/>
                <a:sym typeface="Courier New"/>
              </a:rPr>
              <a:t>jumpCaster</a:t>
            </a:r>
            <a:r>
              <a:rPr lang="en" sz="1800">
                <a:solidFill>
                  <a:srgbClr val="D4D4D4"/>
                </a:solidFill>
                <a:highlight>
                  <a:srgbClr val="1E1E1E"/>
                </a:highlight>
                <a:latin typeface="Courier New"/>
                <a:ea typeface="Courier New"/>
                <a:cs typeface="Courier New"/>
                <a:sym typeface="Courier New"/>
              </a:rPr>
              <a:t> = </a:t>
            </a:r>
            <a:r>
              <a:rPr lang="en" sz="1800">
                <a:solidFill>
                  <a:srgbClr val="569CD6"/>
                </a:solidFill>
                <a:highlight>
                  <a:srgbClr val="1E1E1E"/>
                </a:highlight>
                <a:latin typeface="Courier New"/>
                <a:ea typeface="Courier New"/>
                <a:cs typeface="Courier New"/>
                <a:sym typeface="Courier New"/>
              </a:rPr>
              <a:t>new</a:t>
            </a:r>
            <a:r>
              <a:rPr lang="en" sz="1800">
                <a:solidFill>
                  <a:srgbClr val="D4D4D4"/>
                </a:solidFill>
                <a:highlight>
                  <a:srgbClr val="1E1E1E"/>
                </a:highlight>
                <a:latin typeface="Courier New"/>
                <a:ea typeface="Courier New"/>
                <a:cs typeface="Courier New"/>
                <a:sym typeface="Courier New"/>
              </a:rPr>
              <a:t> </a:t>
            </a:r>
            <a:r>
              <a:rPr lang="en" sz="1800">
                <a:solidFill>
                  <a:srgbClr val="4EC9B0"/>
                </a:solidFill>
                <a:highlight>
                  <a:srgbClr val="1E1E1E"/>
                </a:highlight>
                <a:latin typeface="Courier New"/>
                <a:ea typeface="Courier New"/>
                <a:cs typeface="Courier New"/>
                <a:sym typeface="Courier New"/>
              </a:rPr>
              <a:t>THREE</a:t>
            </a:r>
            <a:r>
              <a:rPr lang="en" sz="1800">
                <a:solidFill>
                  <a:srgbClr val="D4D4D4"/>
                </a:solidFill>
                <a:highlight>
                  <a:srgbClr val="1E1E1E"/>
                </a:highlight>
                <a:latin typeface="Courier New"/>
                <a:ea typeface="Courier New"/>
                <a:cs typeface="Courier New"/>
                <a:sym typeface="Courier New"/>
              </a:rPr>
              <a:t>.</a:t>
            </a:r>
            <a:r>
              <a:rPr lang="en" sz="1800">
                <a:solidFill>
                  <a:srgbClr val="4EC9B0"/>
                </a:solidFill>
                <a:highlight>
                  <a:srgbClr val="1E1E1E"/>
                </a:highlight>
                <a:latin typeface="Courier New"/>
                <a:ea typeface="Courier New"/>
                <a:cs typeface="Courier New"/>
                <a:sym typeface="Courier New"/>
              </a:rPr>
              <a:t>Raycaster</a:t>
            </a:r>
            <a:r>
              <a:rPr lang="en" sz="1800">
                <a:solidFill>
                  <a:srgbClr val="D4D4D4"/>
                </a:solidFill>
                <a:highlight>
                  <a:srgbClr val="1E1E1E"/>
                </a:highlight>
                <a:latin typeface="Courier New"/>
                <a:ea typeface="Courier New"/>
                <a:cs typeface="Courier New"/>
                <a:sym typeface="Courier New"/>
              </a:rPr>
              <a:t>();</a:t>
            </a:r>
            <a:endParaRPr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800">
                <a:solidFill>
                  <a:srgbClr val="9CDCFE"/>
                </a:solidFill>
                <a:highlight>
                  <a:srgbClr val="1E1E1E"/>
                </a:highlight>
                <a:latin typeface="Courier New"/>
                <a:ea typeface="Courier New"/>
                <a:cs typeface="Courier New"/>
                <a:sym typeface="Courier New"/>
              </a:rPr>
              <a:t>jumpCaster</a:t>
            </a:r>
            <a:r>
              <a:rPr lang="en" sz="1800">
                <a:solidFill>
                  <a:srgbClr val="D4D4D4"/>
                </a:solidFill>
                <a:highlight>
                  <a:srgbClr val="1E1E1E"/>
                </a:highlight>
                <a:latin typeface="Courier New"/>
                <a:ea typeface="Courier New"/>
                <a:cs typeface="Courier New"/>
                <a:sym typeface="Courier New"/>
              </a:rPr>
              <a:t>.</a:t>
            </a:r>
            <a:r>
              <a:rPr lang="en" sz="1800">
                <a:solidFill>
                  <a:srgbClr val="9CDCFE"/>
                </a:solidFill>
                <a:highlight>
                  <a:srgbClr val="1E1E1E"/>
                </a:highlight>
                <a:latin typeface="Courier New"/>
                <a:ea typeface="Courier New"/>
                <a:cs typeface="Courier New"/>
                <a:sym typeface="Courier New"/>
              </a:rPr>
              <a:t>far</a:t>
            </a:r>
            <a:r>
              <a:rPr lang="en" sz="1800">
                <a:solidFill>
                  <a:srgbClr val="D4D4D4"/>
                </a:solidFill>
                <a:highlight>
                  <a:srgbClr val="1E1E1E"/>
                </a:highlight>
                <a:latin typeface="Courier New"/>
                <a:ea typeface="Courier New"/>
                <a:cs typeface="Courier New"/>
                <a:sym typeface="Courier New"/>
              </a:rPr>
              <a:t> = </a:t>
            </a:r>
            <a:r>
              <a:rPr lang="en" sz="1800">
                <a:solidFill>
                  <a:srgbClr val="B5CEA8"/>
                </a:solidFill>
                <a:highlight>
                  <a:srgbClr val="1E1E1E"/>
                </a:highlight>
                <a:latin typeface="Courier New"/>
                <a:ea typeface="Courier New"/>
                <a:cs typeface="Courier New"/>
                <a:sym typeface="Courier New"/>
              </a:rPr>
              <a:t>3.5</a:t>
            </a:r>
            <a:r>
              <a:rPr lang="en" sz="1800">
                <a:solidFill>
                  <a:srgbClr val="D4D4D4"/>
                </a:solidFill>
                <a:highlight>
                  <a:srgbClr val="1E1E1E"/>
                </a:highlight>
                <a:latin typeface="Courier New"/>
                <a:ea typeface="Courier New"/>
                <a:cs typeface="Courier New"/>
                <a:sym typeface="Courier New"/>
              </a:rPr>
              <a:t>;</a:t>
            </a:r>
            <a:endParaRPr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800">
                <a:solidFill>
                  <a:srgbClr val="9CDCFE"/>
                </a:solidFill>
                <a:highlight>
                  <a:srgbClr val="1E1E1E"/>
                </a:highlight>
                <a:latin typeface="Courier New"/>
                <a:ea typeface="Courier New"/>
                <a:cs typeface="Courier New"/>
                <a:sym typeface="Courier New"/>
              </a:rPr>
              <a:t>jumpCaster</a:t>
            </a:r>
            <a:r>
              <a:rPr lang="en" sz="1800">
                <a:solidFill>
                  <a:srgbClr val="D4D4D4"/>
                </a:solidFill>
                <a:highlight>
                  <a:srgbClr val="1E1E1E"/>
                </a:highlight>
                <a:latin typeface="Courier New"/>
                <a:ea typeface="Courier New"/>
                <a:cs typeface="Courier New"/>
                <a:sym typeface="Courier New"/>
              </a:rPr>
              <a:t>.</a:t>
            </a:r>
            <a:r>
              <a:rPr lang="en" sz="1800">
                <a:solidFill>
                  <a:srgbClr val="DCDCAA"/>
                </a:solidFill>
                <a:highlight>
                  <a:srgbClr val="1E1E1E"/>
                </a:highlight>
                <a:latin typeface="Courier New"/>
                <a:ea typeface="Courier New"/>
                <a:cs typeface="Courier New"/>
                <a:sym typeface="Courier New"/>
              </a:rPr>
              <a:t>set</a:t>
            </a:r>
            <a:r>
              <a:rPr lang="en" sz="1800">
                <a:solidFill>
                  <a:srgbClr val="D4D4D4"/>
                </a:solidFill>
                <a:highlight>
                  <a:srgbClr val="1E1E1E"/>
                </a:highlight>
                <a:latin typeface="Courier New"/>
                <a:ea typeface="Courier New"/>
                <a:cs typeface="Courier New"/>
                <a:sym typeface="Courier New"/>
              </a:rPr>
              <a:t>(</a:t>
            </a:r>
            <a:r>
              <a:rPr lang="en" sz="1800">
                <a:solidFill>
                  <a:srgbClr val="569CD6"/>
                </a:solidFill>
                <a:highlight>
                  <a:srgbClr val="1E1E1E"/>
                </a:highlight>
                <a:latin typeface="Courier New"/>
                <a:ea typeface="Courier New"/>
                <a:cs typeface="Courier New"/>
                <a:sym typeface="Courier New"/>
              </a:rPr>
              <a:t>new</a:t>
            </a:r>
            <a:r>
              <a:rPr lang="en" sz="1800">
                <a:solidFill>
                  <a:srgbClr val="D4D4D4"/>
                </a:solidFill>
                <a:highlight>
                  <a:srgbClr val="1E1E1E"/>
                </a:highlight>
                <a:latin typeface="Courier New"/>
                <a:ea typeface="Courier New"/>
                <a:cs typeface="Courier New"/>
                <a:sym typeface="Courier New"/>
              </a:rPr>
              <a:t> </a:t>
            </a:r>
            <a:r>
              <a:rPr lang="en" sz="1800">
                <a:solidFill>
                  <a:srgbClr val="4EC9B0"/>
                </a:solidFill>
                <a:highlight>
                  <a:srgbClr val="1E1E1E"/>
                </a:highlight>
                <a:latin typeface="Courier New"/>
                <a:ea typeface="Courier New"/>
                <a:cs typeface="Courier New"/>
                <a:sym typeface="Courier New"/>
              </a:rPr>
              <a:t>THREE</a:t>
            </a:r>
            <a:r>
              <a:rPr lang="en" sz="1800">
                <a:solidFill>
                  <a:srgbClr val="D4D4D4"/>
                </a:solidFill>
                <a:highlight>
                  <a:srgbClr val="1E1E1E"/>
                </a:highlight>
                <a:latin typeface="Courier New"/>
                <a:ea typeface="Courier New"/>
                <a:cs typeface="Courier New"/>
                <a:sym typeface="Courier New"/>
              </a:rPr>
              <a:t>.</a:t>
            </a:r>
            <a:r>
              <a:rPr lang="en" sz="1800">
                <a:solidFill>
                  <a:srgbClr val="4EC9B0"/>
                </a:solidFill>
                <a:highlight>
                  <a:srgbClr val="1E1E1E"/>
                </a:highlight>
                <a:latin typeface="Courier New"/>
                <a:ea typeface="Courier New"/>
                <a:cs typeface="Courier New"/>
                <a:sym typeface="Courier New"/>
              </a:rPr>
              <a:t>Vector3</a:t>
            </a:r>
            <a:r>
              <a:rPr lang="en" sz="1800">
                <a:solidFill>
                  <a:srgbClr val="D4D4D4"/>
                </a:solidFill>
                <a:highlight>
                  <a:srgbClr val="1E1E1E"/>
                </a:highlight>
                <a:latin typeface="Courier New"/>
                <a:ea typeface="Courier New"/>
                <a:cs typeface="Courier New"/>
                <a:sym typeface="Courier New"/>
              </a:rPr>
              <a:t>(</a:t>
            </a:r>
            <a:r>
              <a:rPr lang="en" sz="1800">
                <a:solidFill>
                  <a:srgbClr val="B5CEA8"/>
                </a:solidFill>
                <a:highlight>
                  <a:srgbClr val="1E1E1E"/>
                </a:highlight>
                <a:latin typeface="Courier New"/>
                <a:ea typeface="Courier New"/>
                <a:cs typeface="Courier New"/>
                <a:sym typeface="Courier New"/>
              </a:rPr>
              <a:t>0</a:t>
            </a:r>
            <a:r>
              <a:rPr lang="en" sz="1800">
                <a:solidFill>
                  <a:srgbClr val="D4D4D4"/>
                </a:solidFill>
                <a:highlight>
                  <a:srgbClr val="1E1E1E"/>
                </a:highlight>
                <a:latin typeface="Courier New"/>
                <a:ea typeface="Courier New"/>
                <a:cs typeface="Courier New"/>
                <a:sym typeface="Courier New"/>
              </a:rPr>
              <a:t>,</a:t>
            </a:r>
            <a:r>
              <a:rPr lang="en" sz="1800">
                <a:solidFill>
                  <a:srgbClr val="B5CEA8"/>
                </a:solidFill>
                <a:highlight>
                  <a:srgbClr val="1E1E1E"/>
                </a:highlight>
                <a:latin typeface="Courier New"/>
                <a:ea typeface="Courier New"/>
                <a:cs typeface="Courier New"/>
                <a:sym typeface="Courier New"/>
              </a:rPr>
              <a:t>0</a:t>
            </a:r>
            <a:r>
              <a:rPr lang="en" sz="1800">
                <a:solidFill>
                  <a:srgbClr val="D4D4D4"/>
                </a:solidFill>
                <a:highlight>
                  <a:srgbClr val="1E1E1E"/>
                </a:highlight>
                <a:latin typeface="Courier New"/>
                <a:ea typeface="Courier New"/>
                <a:cs typeface="Courier New"/>
                <a:sym typeface="Courier New"/>
              </a:rPr>
              <a:t>,</a:t>
            </a:r>
            <a:r>
              <a:rPr lang="en" sz="1800">
                <a:solidFill>
                  <a:srgbClr val="B5CEA8"/>
                </a:solidFill>
                <a:highlight>
                  <a:srgbClr val="1E1E1E"/>
                </a:highlight>
                <a:latin typeface="Courier New"/>
                <a:ea typeface="Courier New"/>
                <a:cs typeface="Courier New"/>
                <a:sym typeface="Courier New"/>
              </a:rPr>
              <a:t>0</a:t>
            </a:r>
            <a:r>
              <a:rPr lang="en" sz="1800">
                <a:solidFill>
                  <a:srgbClr val="D4D4D4"/>
                </a:solidFill>
                <a:highlight>
                  <a:srgbClr val="1E1E1E"/>
                </a:highlight>
                <a:latin typeface="Courier New"/>
                <a:ea typeface="Courier New"/>
                <a:cs typeface="Courier New"/>
                <a:sym typeface="Courier New"/>
              </a:rPr>
              <a:t>), </a:t>
            </a:r>
            <a:r>
              <a:rPr lang="en" sz="1800">
                <a:solidFill>
                  <a:srgbClr val="569CD6"/>
                </a:solidFill>
                <a:highlight>
                  <a:srgbClr val="1E1E1E"/>
                </a:highlight>
                <a:latin typeface="Courier New"/>
                <a:ea typeface="Courier New"/>
                <a:cs typeface="Courier New"/>
                <a:sym typeface="Courier New"/>
              </a:rPr>
              <a:t>new</a:t>
            </a:r>
            <a:r>
              <a:rPr lang="en" sz="1800">
                <a:solidFill>
                  <a:srgbClr val="D4D4D4"/>
                </a:solidFill>
                <a:highlight>
                  <a:srgbClr val="1E1E1E"/>
                </a:highlight>
                <a:latin typeface="Courier New"/>
                <a:ea typeface="Courier New"/>
                <a:cs typeface="Courier New"/>
                <a:sym typeface="Courier New"/>
              </a:rPr>
              <a:t> </a:t>
            </a:r>
            <a:r>
              <a:rPr lang="en" sz="1800">
                <a:solidFill>
                  <a:srgbClr val="4EC9B0"/>
                </a:solidFill>
                <a:highlight>
                  <a:srgbClr val="1E1E1E"/>
                </a:highlight>
                <a:latin typeface="Courier New"/>
                <a:ea typeface="Courier New"/>
                <a:cs typeface="Courier New"/>
                <a:sym typeface="Courier New"/>
              </a:rPr>
              <a:t>THREE</a:t>
            </a:r>
            <a:r>
              <a:rPr lang="en" sz="1800">
                <a:solidFill>
                  <a:srgbClr val="D4D4D4"/>
                </a:solidFill>
                <a:highlight>
                  <a:srgbClr val="1E1E1E"/>
                </a:highlight>
                <a:latin typeface="Courier New"/>
                <a:ea typeface="Courier New"/>
                <a:cs typeface="Courier New"/>
                <a:sym typeface="Courier New"/>
              </a:rPr>
              <a:t>.</a:t>
            </a:r>
            <a:r>
              <a:rPr lang="en" sz="1800">
                <a:solidFill>
                  <a:srgbClr val="4EC9B0"/>
                </a:solidFill>
                <a:highlight>
                  <a:srgbClr val="1E1E1E"/>
                </a:highlight>
                <a:latin typeface="Courier New"/>
                <a:ea typeface="Courier New"/>
                <a:cs typeface="Courier New"/>
                <a:sym typeface="Courier New"/>
              </a:rPr>
              <a:t>Vector3</a:t>
            </a:r>
            <a:r>
              <a:rPr lang="en" sz="1800">
                <a:solidFill>
                  <a:srgbClr val="D4D4D4"/>
                </a:solidFill>
                <a:highlight>
                  <a:srgbClr val="1E1E1E"/>
                </a:highlight>
                <a:latin typeface="Courier New"/>
                <a:ea typeface="Courier New"/>
                <a:cs typeface="Courier New"/>
                <a:sym typeface="Courier New"/>
              </a:rPr>
              <a:t>(</a:t>
            </a:r>
            <a:r>
              <a:rPr lang="en" sz="1800">
                <a:solidFill>
                  <a:srgbClr val="B5CEA8"/>
                </a:solidFill>
                <a:highlight>
                  <a:srgbClr val="1E1E1E"/>
                </a:highlight>
                <a:latin typeface="Courier New"/>
                <a:ea typeface="Courier New"/>
                <a:cs typeface="Courier New"/>
                <a:sym typeface="Courier New"/>
              </a:rPr>
              <a:t>0</a:t>
            </a:r>
            <a:r>
              <a:rPr lang="en" sz="1800">
                <a:solidFill>
                  <a:srgbClr val="D4D4D4"/>
                </a:solidFill>
                <a:highlight>
                  <a:srgbClr val="1E1E1E"/>
                </a:highlight>
                <a:latin typeface="Courier New"/>
                <a:ea typeface="Courier New"/>
                <a:cs typeface="Courier New"/>
                <a:sym typeface="Courier New"/>
              </a:rPr>
              <a:t>,-</a:t>
            </a:r>
            <a:r>
              <a:rPr lang="en" sz="1800">
                <a:solidFill>
                  <a:srgbClr val="B5CEA8"/>
                </a:solidFill>
                <a:highlight>
                  <a:srgbClr val="1E1E1E"/>
                </a:highlight>
                <a:latin typeface="Courier New"/>
                <a:ea typeface="Courier New"/>
                <a:cs typeface="Courier New"/>
                <a:sym typeface="Courier New"/>
              </a:rPr>
              <a:t>1</a:t>
            </a:r>
            <a:r>
              <a:rPr lang="en" sz="1800">
                <a:solidFill>
                  <a:srgbClr val="D4D4D4"/>
                </a:solidFill>
                <a:highlight>
                  <a:srgbClr val="1E1E1E"/>
                </a:highlight>
                <a:latin typeface="Courier New"/>
                <a:ea typeface="Courier New"/>
                <a:cs typeface="Courier New"/>
                <a:sym typeface="Courier New"/>
              </a:rPr>
              <a:t>,</a:t>
            </a:r>
            <a:r>
              <a:rPr lang="en" sz="1800">
                <a:solidFill>
                  <a:srgbClr val="B5CEA8"/>
                </a:solidFill>
                <a:highlight>
                  <a:srgbClr val="1E1E1E"/>
                </a:highlight>
                <a:latin typeface="Courier New"/>
                <a:ea typeface="Courier New"/>
                <a:cs typeface="Courier New"/>
                <a:sym typeface="Courier New"/>
              </a:rPr>
              <a:t>0</a:t>
            </a:r>
            <a:r>
              <a:rPr lang="en" sz="1800">
                <a:solidFill>
                  <a:srgbClr val="D4D4D4"/>
                </a:solidFill>
                <a:highlight>
                  <a:srgbClr val="1E1E1E"/>
                </a:highlight>
                <a:latin typeface="Courier New"/>
                <a:ea typeface="Courier New"/>
                <a:cs typeface="Courier New"/>
                <a:sym typeface="Courier New"/>
              </a:rPr>
              <a:t>));</a:t>
            </a:r>
            <a:endParaRPr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800">
                <a:solidFill>
                  <a:srgbClr val="9CDCFE"/>
                </a:solidFill>
                <a:highlight>
                  <a:srgbClr val="1E1E1E"/>
                </a:highlight>
                <a:latin typeface="Courier New"/>
                <a:ea typeface="Courier New"/>
                <a:cs typeface="Courier New"/>
                <a:sym typeface="Courier New"/>
              </a:rPr>
              <a:t>jumpCaster</a:t>
            </a:r>
            <a:r>
              <a:rPr lang="en" sz="1800">
                <a:solidFill>
                  <a:srgbClr val="D4D4D4"/>
                </a:solidFill>
                <a:highlight>
                  <a:srgbClr val="1E1E1E"/>
                </a:highlight>
                <a:latin typeface="Courier New"/>
                <a:ea typeface="Courier New"/>
                <a:cs typeface="Courier New"/>
                <a:sym typeface="Courier New"/>
              </a:rPr>
              <a:t>.</a:t>
            </a:r>
            <a:r>
              <a:rPr lang="en" sz="1800">
                <a:solidFill>
                  <a:srgbClr val="9CDCFE"/>
                </a:solidFill>
                <a:highlight>
                  <a:srgbClr val="1E1E1E"/>
                </a:highlight>
                <a:latin typeface="Courier New"/>
                <a:ea typeface="Courier New"/>
                <a:cs typeface="Courier New"/>
                <a:sym typeface="Courier New"/>
              </a:rPr>
              <a:t>far</a:t>
            </a:r>
            <a:r>
              <a:rPr lang="en" sz="1800">
                <a:solidFill>
                  <a:srgbClr val="D4D4D4"/>
                </a:solidFill>
                <a:highlight>
                  <a:srgbClr val="1E1E1E"/>
                </a:highlight>
                <a:latin typeface="Courier New"/>
                <a:ea typeface="Courier New"/>
                <a:cs typeface="Courier New"/>
                <a:sym typeface="Courier New"/>
              </a:rPr>
              <a:t> = (</a:t>
            </a:r>
            <a:r>
              <a:rPr lang="en" sz="1800">
                <a:solidFill>
                  <a:srgbClr val="9CDCFE"/>
                </a:solidFill>
                <a:highlight>
                  <a:srgbClr val="1E1E1E"/>
                </a:highlight>
                <a:latin typeface="Courier New"/>
                <a:ea typeface="Courier New"/>
                <a:cs typeface="Courier New"/>
                <a:sym typeface="Courier New"/>
              </a:rPr>
              <a:t>scene</a:t>
            </a:r>
            <a:r>
              <a:rPr lang="en" sz="1800">
                <a:solidFill>
                  <a:srgbClr val="D4D4D4"/>
                </a:solidFill>
                <a:highlight>
                  <a:srgbClr val="1E1E1E"/>
                </a:highlight>
                <a:latin typeface="Courier New"/>
                <a:ea typeface="Courier New"/>
                <a:cs typeface="Courier New"/>
                <a:sym typeface="Courier New"/>
              </a:rPr>
              <a:t>.</a:t>
            </a:r>
            <a:r>
              <a:rPr lang="en" sz="1800">
                <a:solidFill>
                  <a:srgbClr val="DCDCAA"/>
                </a:solidFill>
                <a:highlight>
                  <a:srgbClr val="1E1E1E"/>
                </a:highlight>
                <a:latin typeface="Courier New"/>
                <a:ea typeface="Courier New"/>
                <a:cs typeface="Courier New"/>
                <a:sym typeface="Courier New"/>
              </a:rPr>
              <a:t>getObjectById</a:t>
            </a:r>
            <a:r>
              <a:rPr lang="en" sz="1800">
                <a:solidFill>
                  <a:srgbClr val="D4D4D4"/>
                </a:solidFill>
                <a:highlight>
                  <a:srgbClr val="1E1E1E"/>
                </a:highlight>
                <a:latin typeface="Courier New"/>
                <a:ea typeface="Courier New"/>
                <a:cs typeface="Courier New"/>
                <a:sym typeface="Courier New"/>
              </a:rPr>
              <a:t>(</a:t>
            </a:r>
            <a:r>
              <a:rPr lang="en" sz="1800">
                <a:solidFill>
                  <a:srgbClr val="9CDCFE"/>
                </a:solidFill>
                <a:highlight>
                  <a:srgbClr val="1E1E1E"/>
                </a:highlight>
                <a:latin typeface="Courier New"/>
                <a:ea typeface="Courier New"/>
                <a:cs typeface="Courier New"/>
                <a:sym typeface="Courier New"/>
              </a:rPr>
              <a:t>player</a:t>
            </a:r>
            <a:r>
              <a:rPr lang="en" sz="1800">
                <a:solidFill>
                  <a:srgbClr val="D4D4D4"/>
                </a:solidFill>
                <a:highlight>
                  <a:srgbClr val="1E1E1E"/>
                </a:highlight>
                <a:latin typeface="Courier New"/>
                <a:ea typeface="Courier New"/>
                <a:cs typeface="Courier New"/>
                <a:sym typeface="Courier New"/>
              </a:rPr>
              <a:t>).</a:t>
            </a:r>
            <a:r>
              <a:rPr lang="en" sz="1800">
                <a:solidFill>
                  <a:srgbClr val="9CDCFE"/>
                </a:solidFill>
                <a:highlight>
                  <a:srgbClr val="1E1E1E"/>
                </a:highlight>
                <a:latin typeface="Courier New"/>
                <a:ea typeface="Courier New"/>
                <a:cs typeface="Courier New"/>
                <a:sym typeface="Courier New"/>
              </a:rPr>
              <a:t>geometry</a:t>
            </a:r>
            <a:r>
              <a:rPr lang="en" sz="1800">
                <a:solidFill>
                  <a:srgbClr val="D4D4D4"/>
                </a:solidFill>
                <a:highlight>
                  <a:srgbClr val="1E1E1E"/>
                </a:highlight>
                <a:latin typeface="Courier New"/>
                <a:ea typeface="Courier New"/>
                <a:cs typeface="Courier New"/>
                <a:sym typeface="Courier New"/>
              </a:rPr>
              <a:t>.</a:t>
            </a:r>
            <a:r>
              <a:rPr lang="en" sz="1800">
                <a:solidFill>
                  <a:srgbClr val="9CDCFE"/>
                </a:solidFill>
                <a:highlight>
                  <a:srgbClr val="1E1E1E"/>
                </a:highlight>
                <a:latin typeface="Courier New"/>
                <a:ea typeface="Courier New"/>
                <a:cs typeface="Courier New"/>
                <a:sym typeface="Courier New"/>
              </a:rPr>
              <a:t>parameters</a:t>
            </a:r>
            <a:r>
              <a:rPr lang="en" sz="1800">
                <a:solidFill>
                  <a:srgbClr val="D4D4D4"/>
                </a:solidFill>
                <a:highlight>
                  <a:srgbClr val="1E1E1E"/>
                </a:highlight>
                <a:latin typeface="Courier New"/>
                <a:ea typeface="Courier New"/>
                <a:cs typeface="Courier New"/>
                <a:sym typeface="Courier New"/>
              </a:rPr>
              <a:t>.</a:t>
            </a:r>
            <a:r>
              <a:rPr lang="en" sz="1800">
                <a:solidFill>
                  <a:srgbClr val="9CDCFE"/>
                </a:solidFill>
                <a:highlight>
                  <a:srgbClr val="1E1E1E"/>
                </a:highlight>
                <a:latin typeface="Courier New"/>
                <a:ea typeface="Courier New"/>
                <a:cs typeface="Courier New"/>
                <a:sym typeface="Courier New"/>
              </a:rPr>
              <a:t>height</a:t>
            </a:r>
            <a:r>
              <a:rPr lang="en" sz="1800">
                <a:solidFill>
                  <a:srgbClr val="D4D4D4"/>
                </a:solidFill>
                <a:highlight>
                  <a:srgbClr val="1E1E1E"/>
                </a:highlight>
                <a:latin typeface="Courier New"/>
                <a:ea typeface="Courier New"/>
                <a:cs typeface="Courier New"/>
                <a:sym typeface="Courier New"/>
              </a:rPr>
              <a:t>/</a:t>
            </a:r>
            <a:r>
              <a:rPr lang="en" sz="1800">
                <a:solidFill>
                  <a:srgbClr val="B5CEA8"/>
                </a:solidFill>
                <a:highlight>
                  <a:srgbClr val="1E1E1E"/>
                </a:highlight>
                <a:latin typeface="Courier New"/>
                <a:ea typeface="Courier New"/>
                <a:cs typeface="Courier New"/>
                <a:sym typeface="Courier New"/>
              </a:rPr>
              <a:t>2</a:t>
            </a:r>
            <a:r>
              <a:rPr lang="en" sz="1800">
                <a:solidFill>
                  <a:srgbClr val="D4D4D4"/>
                </a:solidFill>
                <a:highlight>
                  <a:srgbClr val="1E1E1E"/>
                </a:highlight>
                <a:latin typeface="Courier New"/>
                <a:ea typeface="Courier New"/>
                <a:cs typeface="Courier New"/>
                <a:sym typeface="Courier New"/>
              </a:rPr>
              <a:t>) + </a:t>
            </a:r>
            <a:r>
              <a:rPr lang="en" sz="1800">
                <a:solidFill>
                  <a:srgbClr val="9CDCFE"/>
                </a:solidFill>
                <a:highlight>
                  <a:srgbClr val="1E1E1E"/>
                </a:highlight>
                <a:latin typeface="Courier New"/>
                <a:ea typeface="Courier New"/>
                <a:cs typeface="Courier New"/>
                <a:sym typeface="Courier New"/>
              </a:rPr>
              <a:t>dr</a:t>
            </a:r>
            <a:r>
              <a:rPr lang="en" sz="1800">
                <a:solidFill>
                  <a:srgbClr val="D4D4D4"/>
                </a:solidFill>
                <a:highlight>
                  <a:srgbClr val="1E1E1E"/>
                </a:highlight>
                <a:latin typeface="Courier New"/>
                <a:ea typeface="Courier New"/>
                <a:cs typeface="Courier New"/>
                <a:sym typeface="Courier New"/>
              </a:rPr>
              <a:t>;</a:t>
            </a:r>
            <a:endParaRPr sz="18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Level Selection (Two Steps Forward)</a:t>
            </a:r>
            <a:endParaRPr/>
          </a:p>
        </p:txBody>
      </p:sp>
      <p:sp>
        <p:nvSpPr>
          <p:cNvPr id="316" name="Google Shape;316;p1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We can now load in levels from a </a:t>
            </a:r>
            <a:r>
              <a:rPr lang="en" sz="2400"/>
              <a:t>separate</a:t>
            </a:r>
            <a:r>
              <a:rPr lang="en" sz="2400"/>
              <a:t> javascript file using an OOP approach</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Memory Leak (One Step Back)</a:t>
            </a:r>
            <a:endParaRPr sz="3600"/>
          </a:p>
        </p:txBody>
      </p:sp>
      <p:sp>
        <p:nvSpPr>
          <p:cNvPr id="322" name="Google Shape;322;p20"/>
          <p:cNvSpPr txBox="1"/>
          <p:nvPr>
            <p:ph idx="1" type="body"/>
          </p:nvPr>
        </p:nvSpPr>
        <p:spPr>
          <a:xfrm>
            <a:off x="1056750" y="2142900"/>
            <a:ext cx="7030500" cy="25416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2400">
                <a:solidFill>
                  <a:srgbClr val="569CD6"/>
                </a:solidFill>
                <a:highlight>
                  <a:srgbClr val="1E1E1E"/>
                </a:highlight>
                <a:latin typeface="Courier New"/>
                <a:ea typeface="Courier New"/>
                <a:cs typeface="Courier New"/>
                <a:sym typeface="Courier New"/>
              </a:rPr>
              <a:t>let </a:t>
            </a:r>
            <a:r>
              <a:rPr lang="en" sz="2400">
                <a:solidFill>
                  <a:srgbClr val="9CDCFE"/>
                </a:solidFill>
                <a:highlight>
                  <a:srgbClr val="1E1E1E"/>
                </a:highlight>
                <a:latin typeface="Courier New"/>
                <a:ea typeface="Courier New"/>
                <a:cs typeface="Courier New"/>
                <a:sym typeface="Courier New"/>
              </a:rPr>
              <a:t>scene</a:t>
            </a:r>
            <a:r>
              <a:rPr lang="en" sz="2400">
                <a:solidFill>
                  <a:srgbClr val="D4D4D4"/>
                </a:solidFill>
                <a:highlight>
                  <a:srgbClr val="1E1E1E"/>
                </a:highlight>
                <a:latin typeface="Courier New"/>
                <a:ea typeface="Courier New"/>
                <a:cs typeface="Courier New"/>
                <a:sym typeface="Courier New"/>
              </a:rPr>
              <a:t> = </a:t>
            </a:r>
            <a:r>
              <a:rPr lang="en" sz="2400">
                <a:solidFill>
                  <a:srgbClr val="569CD6"/>
                </a:solidFill>
                <a:highlight>
                  <a:srgbClr val="1E1E1E"/>
                </a:highlight>
                <a:latin typeface="Courier New"/>
                <a:ea typeface="Courier New"/>
                <a:cs typeface="Courier New"/>
                <a:sym typeface="Courier New"/>
              </a:rPr>
              <a:t>new</a:t>
            </a:r>
            <a:r>
              <a:rPr lang="en" sz="2400">
                <a:solidFill>
                  <a:srgbClr val="D4D4D4"/>
                </a:solidFill>
                <a:highlight>
                  <a:srgbClr val="1E1E1E"/>
                </a:highlight>
                <a:latin typeface="Courier New"/>
                <a:ea typeface="Courier New"/>
                <a:cs typeface="Courier New"/>
                <a:sym typeface="Courier New"/>
              </a:rPr>
              <a:t> </a:t>
            </a:r>
            <a:r>
              <a:rPr lang="en" sz="2400">
                <a:solidFill>
                  <a:srgbClr val="4EC9B0"/>
                </a:solidFill>
                <a:highlight>
                  <a:srgbClr val="1E1E1E"/>
                </a:highlight>
                <a:latin typeface="Courier New"/>
                <a:ea typeface="Courier New"/>
                <a:cs typeface="Courier New"/>
                <a:sym typeface="Courier New"/>
              </a:rPr>
              <a:t>Physijs</a:t>
            </a:r>
            <a:r>
              <a:rPr lang="en" sz="2400">
                <a:solidFill>
                  <a:srgbClr val="D4D4D4"/>
                </a:solidFill>
                <a:highlight>
                  <a:srgbClr val="1E1E1E"/>
                </a:highlight>
                <a:latin typeface="Courier New"/>
                <a:ea typeface="Courier New"/>
                <a:cs typeface="Courier New"/>
                <a:sym typeface="Courier New"/>
              </a:rPr>
              <a:t>.</a:t>
            </a:r>
            <a:r>
              <a:rPr lang="en" sz="2400">
                <a:solidFill>
                  <a:srgbClr val="4EC9B0"/>
                </a:solidFill>
                <a:highlight>
                  <a:srgbClr val="1E1E1E"/>
                </a:highlight>
                <a:latin typeface="Courier New"/>
                <a:ea typeface="Courier New"/>
                <a:cs typeface="Courier New"/>
                <a:sym typeface="Courier New"/>
              </a:rPr>
              <a:t>Scene</a:t>
            </a:r>
            <a:r>
              <a:rPr lang="en" sz="2400">
                <a:solidFill>
                  <a:srgbClr val="D4D4D4"/>
                </a:solidFill>
                <a:highlight>
                  <a:srgbClr val="1E1E1E"/>
                </a:highlight>
                <a:latin typeface="Courier New"/>
                <a:ea typeface="Courier New"/>
                <a:cs typeface="Courier New"/>
                <a:sym typeface="Courier New"/>
              </a:rPr>
              <a:t>;</a:t>
            </a:r>
            <a:endParaRPr sz="24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326" name="Shape 326"/>
        <p:cNvGrpSpPr/>
        <p:nvPr/>
      </p:nvGrpSpPr>
      <p:grpSpPr>
        <a:xfrm>
          <a:off x="0" y="0"/>
          <a:ext cx="0" cy="0"/>
          <a:chOff x="0" y="0"/>
          <a:chExt cx="0" cy="0"/>
        </a:xfrm>
      </p:grpSpPr>
      <p:pic>
        <p:nvPicPr>
          <p:cNvPr id="327" name="Google Shape;327;p21"/>
          <p:cNvPicPr preferRelativeResize="0"/>
          <p:nvPr/>
        </p:nvPicPr>
        <p:blipFill rotWithShape="1">
          <a:blip r:embed="rId3">
            <a:alphaModFix/>
          </a:blip>
          <a:srcRect b="52411" l="25707" r="46851" t="9033"/>
          <a:stretch/>
        </p:blipFill>
        <p:spPr>
          <a:xfrm>
            <a:off x="0" y="0"/>
            <a:ext cx="4768802" cy="3767032"/>
          </a:xfrm>
          <a:prstGeom prst="rect">
            <a:avLst/>
          </a:prstGeom>
          <a:noFill/>
          <a:ln>
            <a:noFill/>
          </a:ln>
        </p:spPr>
      </p:pic>
      <p:pic>
        <p:nvPicPr>
          <p:cNvPr id="328" name="Google Shape;328;p21"/>
          <p:cNvPicPr preferRelativeResize="0"/>
          <p:nvPr/>
        </p:nvPicPr>
        <p:blipFill rotWithShape="1">
          <a:blip r:embed="rId3">
            <a:alphaModFix/>
          </a:blip>
          <a:srcRect b="0" l="25707" r="46851" t="47589"/>
          <a:stretch/>
        </p:blipFill>
        <p:spPr>
          <a:xfrm>
            <a:off x="4768801" y="445325"/>
            <a:ext cx="4375199" cy="4698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