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  <p:sldMasterId id="214748365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embeddedFontLst>
    <p:embeddedFont>
      <p:font typeface="Roboto"/>
      <p:regular r:id="rId60"/>
      <p:bold r:id="rId61"/>
      <p:italic r:id="rId62"/>
      <p:boldItalic r:id="rId63"/>
    </p:embeddedFont>
    <p:embeddedFont>
      <p:font typeface="Roboto Medium"/>
      <p:regular r:id="rId64"/>
      <p:bold r:id="rId65"/>
      <p:italic r:id="rId66"/>
      <p:boldItalic r:id="rId67"/>
    </p:embeddedFont>
    <p:embeddedFont>
      <p:font typeface="Roboto Mono"/>
      <p:regular r:id="rId68"/>
      <p:bold r:id="rId69"/>
      <p:italic r:id="rId70"/>
      <p:boldItalic r:id="rId71"/>
    </p:embeddedFont>
    <p:embeddedFont>
      <p:font typeface="Open Sans"/>
      <p:bold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OpenSans-boldItalic.fntdata"/><Relationship Id="rId72" Type="http://schemas.openxmlformats.org/officeDocument/2006/relationships/font" Target="fonts/OpenSans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obotoMono-boldItalic.fntdata"/><Relationship Id="rId70" Type="http://schemas.openxmlformats.org/officeDocument/2006/relationships/font" Target="fonts/RobotoMono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4.xml"/><Relationship Id="rId64" Type="http://schemas.openxmlformats.org/officeDocument/2006/relationships/font" Target="fonts/RobotoMedium-regular.fntdata"/><Relationship Id="rId63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66" Type="http://schemas.openxmlformats.org/officeDocument/2006/relationships/font" Target="fonts/RobotoMedium-italic.fntdata"/><Relationship Id="rId21" Type="http://schemas.openxmlformats.org/officeDocument/2006/relationships/slide" Target="slides/slide15.xml"/><Relationship Id="rId65" Type="http://schemas.openxmlformats.org/officeDocument/2006/relationships/font" Target="fonts/RobotoMedium-bold.fntdata"/><Relationship Id="rId24" Type="http://schemas.openxmlformats.org/officeDocument/2006/relationships/slide" Target="slides/slide18.xml"/><Relationship Id="rId68" Type="http://schemas.openxmlformats.org/officeDocument/2006/relationships/font" Target="fonts/RobotoMono-regular.fntdata"/><Relationship Id="rId23" Type="http://schemas.openxmlformats.org/officeDocument/2006/relationships/slide" Target="slides/slide17.xml"/><Relationship Id="rId67" Type="http://schemas.openxmlformats.org/officeDocument/2006/relationships/font" Target="fonts/RobotoMedium-boldItalic.fntdata"/><Relationship Id="rId60" Type="http://schemas.openxmlformats.org/officeDocument/2006/relationships/font" Target="fonts/Robot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Mono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d3533c3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d3533c3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3b21568d9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3b21568d9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3b21568d9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3b21568d9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3b21568d9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3b21568d9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3b21568d9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3b21568d9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3b21568d9_0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3b21568d9_0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3b21568d9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3b21568d9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b21568d9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3b21568d9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3b21568d9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3b21568d9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3b21568d9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3b21568d9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3b21568d9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3b21568d9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28e0244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28e0244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3b21568d9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3b21568d9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3b21568d9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3b21568d9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3b21568d9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3b21568d9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3b21568d9_0_1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3b21568d9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3b21568d9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3b21568d9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3b21568d9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3b21568d9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6498b19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6498b19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3b21568d9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3b21568d9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3b21568d9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3b21568d9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3b21568d9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3b21568d9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0763e65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0763e65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6498b191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6498b191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3b21568d9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3b21568d9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3b21568d9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3b21568d9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b21568d9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b21568d9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810b19df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810b19df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810b19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810b19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3b21568d9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3b21568d9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6498b191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e6498b191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3b21568d9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3b21568d9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3b21568d9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3b21568d9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3b21568d9_0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3b21568d9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3b21568d9_0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3b21568d9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6498b191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e6498b191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3b21568d9_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3b21568d9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3b21568d9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e3b21568d9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e6498b191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e6498b191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3b21568d9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3b21568d9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3b21568d9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e3b21568d9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810b19df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810b19df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810b19df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b810b19df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3b21568d9_0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e3b21568d9_0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6498b19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6498b19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3b21568d9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3b21568d9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e28e0244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e28e0244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6498b19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e6498b19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b086d00f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2b086d00fc_1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8e02442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28e02442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8e02442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8e02442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28e0244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28e0244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8e02442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8e02442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ng Bullets #">
  <p:cSld name="Long Bullets #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333383" y="743800"/>
            <a:ext cx="83289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⎻"/>
              <a:defRPr b="1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⁡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⁡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8100000">
            <a:off x="8506578" y="4736159"/>
            <a:ext cx="951624" cy="49469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8717044" y="4748929"/>
            <a:ext cx="4587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">
  <p:cSld name="Header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Bullets">
  <p:cSld name="Short Bulle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39645" y="876300"/>
            <a:ext cx="8328900" cy="3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rriweather Sans"/>
              <a:buChar char="–"/>
              <a:defRPr b="1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ng Bullets">
  <p:cSld name="Long Bulle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–"/>
              <a:defRPr b="1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Bullets #">
  <p:cSld name="Short Bullets #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39645" y="876300"/>
            <a:ext cx="8328900" cy="3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rriweather Sans"/>
              <a:buChar char="–"/>
              <a:defRPr b="1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/>
          <p:nvPr/>
        </p:nvSpPr>
        <p:spPr>
          <a:xfrm rot="8100000">
            <a:off x="8506578" y="4736159"/>
            <a:ext cx="951624" cy="49469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6"/>
          <p:cNvSpPr txBox="1"/>
          <p:nvPr/>
        </p:nvSpPr>
        <p:spPr>
          <a:xfrm>
            <a:off x="8717044" y="4748929"/>
            <a:ext cx="4587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 #">
  <p:cSld name="Header Only #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rot="8100000">
            <a:off x="8506578" y="4736159"/>
            <a:ext cx="951624" cy="49469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8717044" y="4748929"/>
            <a:ext cx="4587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 1">
  <p:cSld name="Header Only_1">
    <p:bg>
      <p:bgPr>
        <a:solidFill>
          <a:srgbClr val="00324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39679" y="80367"/>
            <a:ext cx="8934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1">
  <p:cSld name="Closing 1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1817948" y="2295550"/>
            <a:ext cx="6430800" cy="22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b="1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C8C8C"/>
              </a:buClr>
              <a:buSzPts val="2800"/>
              <a:buFont typeface="Open Sans"/>
              <a:buNone/>
              <a:defRPr i="0" sz="2800" u="none" cap="none" strike="noStrike">
                <a:solidFill>
                  <a:srgbClr val="8C8C8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C8C8C"/>
              </a:buClr>
              <a:buSzPts val="2400"/>
              <a:buFont typeface="Open Sans"/>
              <a:buNone/>
              <a:defRPr i="0" sz="2400" u="none" cap="none" strike="noStrike">
                <a:solidFill>
                  <a:srgbClr val="8C8C8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8C8C8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8C8C8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8C8C8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8C8C8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8C8C8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8C8C8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44" name="Google Shape;44;p10"/>
          <p:cNvCxnSpPr/>
          <p:nvPr/>
        </p:nvCxnSpPr>
        <p:spPr>
          <a:xfrm>
            <a:off x="449908" y="2571750"/>
            <a:ext cx="883592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ctrTitle"/>
          </p:nvPr>
        </p:nvSpPr>
        <p:spPr>
          <a:xfrm>
            <a:off x="1799922" y="2306575"/>
            <a:ext cx="702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1825557" y="3125469"/>
            <a:ext cx="49644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8C8C8C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8C8C8C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C8C8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47800"/>
          </a:xfrm>
          <a:prstGeom prst="rect">
            <a:avLst/>
          </a:prstGeom>
          <a:solidFill>
            <a:srgbClr val="0032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9792" y="168636"/>
            <a:ext cx="1231202" cy="1231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49;p11"/>
          <p:cNvCxnSpPr/>
          <p:nvPr/>
        </p:nvCxnSpPr>
        <p:spPr>
          <a:xfrm>
            <a:off x="449908" y="2571750"/>
            <a:ext cx="883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tx1"/>
                </a:solidFill>
              </a:defRPr>
            </a:lvl1pPr>
            <a:lvl2pPr lvl="1" rtl="0" algn="r">
              <a:buNone/>
              <a:defRPr sz="1300">
                <a:solidFill>
                  <a:schemeClr val="tx1"/>
                </a:solidFill>
              </a:defRPr>
            </a:lvl2pPr>
            <a:lvl3pPr lvl="2" rtl="0" algn="r">
              <a:buNone/>
              <a:defRPr sz="1300">
                <a:solidFill>
                  <a:schemeClr val="tx1"/>
                </a:solidFill>
              </a:defRPr>
            </a:lvl3pPr>
            <a:lvl4pPr lvl="3" rtl="0" algn="r">
              <a:buNone/>
              <a:defRPr sz="1300">
                <a:solidFill>
                  <a:schemeClr val="tx1"/>
                </a:solidFill>
              </a:defRPr>
            </a:lvl4pPr>
            <a:lvl5pPr lvl="4" rtl="0" algn="r">
              <a:buNone/>
              <a:defRPr sz="1300">
                <a:solidFill>
                  <a:schemeClr val="tx1"/>
                </a:solidFill>
              </a:defRPr>
            </a:lvl5pPr>
            <a:lvl6pPr lvl="5" rtl="0" algn="r">
              <a:buNone/>
              <a:defRPr sz="1300">
                <a:solidFill>
                  <a:schemeClr val="tx1"/>
                </a:solidFill>
              </a:defRPr>
            </a:lvl6pPr>
            <a:lvl7pPr lvl="6" rtl="0" algn="r">
              <a:buNone/>
              <a:defRPr sz="1300">
                <a:solidFill>
                  <a:schemeClr val="tx1"/>
                </a:solidFill>
              </a:defRPr>
            </a:lvl7pPr>
            <a:lvl8pPr lvl="7" rtl="0" algn="r">
              <a:buNone/>
              <a:defRPr sz="1300">
                <a:solidFill>
                  <a:schemeClr val="tx1"/>
                </a:solidFill>
              </a:defRPr>
            </a:lvl8pPr>
            <a:lvl9pPr lvl="8" rtl="0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ryfsharp.or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github.com/WWCode-SV/fsharp-workshop/blob/main/instructions.md" TargetMode="External"/><Relationship Id="rId4" Type="http://schemas.openxmlformats.org/officeDocument/2006/relationships/hyperlink" Target="https://github.com/WWCode-SV/fsharp-workshop/blob/main/instructions.md" TargetMode="External"/><Relationship Id="rId5" Type="http://schemas.openxmlformats.org/officeDocument/2006/relationships/hyperlink" Target="https://github.com/WWCode-SV/fsharp-workshop/blob/main/instructions.md" TargetMode="External"/><Relationship Id="rId6" Type="http://schemas.openxmlformats.org/officeDocument/2006/relationships/hyperlink" Target="https://github.com/WWCode-SV/fsharp-workshop/blob/main/instructions.md" TargetMode="External"/><Relationship Id="rId7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www.docker.com/products/docker-deskto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1799922" y="2306575"/>
            <a:ext cx="70251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F#, Immutability,</a:t>
            </a:r>
            <a:br>
              <a:rPr lang="en"/>
            </a:br>
            <a:r>
              <a:rPr lang="en"/>
              <a:t>a</a:t>
            </a:r>
            <a:r>
              <a:rPr lang="en"/>
              <a:t>nd the MVU Pattern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825557" y="3125469"/>
            <a:ext cx="49644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Who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24201" r="25908" t="0"/>
          <a:stretch/>
        </p:blipFill>
        <p:spPr>
          <a:xfrm>
            <a:off x="5718725" y="1124800"/>
            <a:ext cx="1303725" cy="14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33375" y="743800"/>
            <a:ext cx="53370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800"/>
              </a:spcAft>
              <a:buNone/>
            </a:pPr>
            <a:r>
              <a:rPr lang="en"/>
              <a:t>Techniques</a:t>
            </a:r>
            <a:r>
              <a:rPr lang="en"/>
              <a:t> of </a:t>
            </a:r>
            <a:br>
              <a:rPr lang="en"/>
            </a:br>
            <a:r>
              <a:rPr lang="en"/>
              <a:t>functional programming</a:t>
            </a:r>
            <a:br>
              <a:rPr lang="en"/>
            </a:br>
            <a:r>
              <a:rPr lang="en"/>
              <a:t>a</a:t>
            </a:r>
            <a:r>
              <a:rPr lang="en"/>
              <a:t>re defining the next era</a:t>
            </a:r>
            <a:br>
              <a:rPr lang="en"/>
            </a:br>
            <a:r>
              <a:rPr lang="en"/>
              <a:t>i</a:t>
            </a:r>
            <a:r>
              <a:rPr lang="en"/>
              <a:t>n software languages.</a:t>
            </a:r>
            <a:endParaRPr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Idea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coding paradigms</a:t>
            </a:r>
            <a:endParaRPr/>
          </a:p>
        </p:txBody>
      </p:sp>
      <p:grpSp>
        <p:nvGrpSpPr>
          <p:cNvPr id="127" name="Google Shape;127;p23"/>
          <p:cNvGrpSpPr/>
          <p:nvPr/>
        </p:nvGrpSpPr>
        <p:grpSpPr>
          <a:xfrm>
            <a:off x="0" y="1189989"/>
            <a:ext cx="4357950" cy="3217636"/>
            <a:chOff x="0" y="1189989"/>
            <a:chExt cx="4357950" cy="3217636"/>
          </a:xfrm>
        </p:grpSpPr>
        <p:sp>
          <p:nvSpPr>
            <p:cNvPr id="128" name="Google Shape;128;p23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Assembly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23"/>
            <p:cNvSpPr txBox="1"/>
            <p:nvPr/>
          </p:nvSpPr>
          <p:spPr>
            <a:xfrm>
              <a:off x="295050" y="2057125"/>
              <a:ext cx="40629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u="sng">
                  <a:latin typeface="Roboto"/>
                  <a:ea typeface="Roboto"/>
                  <a:cs typeface="Roboto"/>
                  <a:sym typeface="Roboto"/>
                </a:rPr>
                <a:t>CPU  instruction set</a:t>
              </a:r>
              <a:endParaRPr sz="2100" u="sng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Copy bytes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Perform operation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Jump to new location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Conditionals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0" name="Google Shape;130;p23"/>
          <p:cNvSpPr/>
          <p:nvPr/>
        </p:nvSpPr>
        <p:spPr>
          <a:xfrm>
            <a:off x="18383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Procedural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35167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 Oriented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68740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51953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Managed Execution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coding paradigms</a:t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0" y="1189989"/>
            <a:ext cx="2214600" cy="669000"/>
          </a:xfrm>
          <a:prstGeom prst="homePlate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Assembly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0" name="Google Shape;140;p24"/>
          <p:cNvGrpSpPr/>
          <p:nvPr/>
        </p:nvGrpSpPr>
        <p:grpSpPr>
          <a:xfrm>
            <a:off x="1838325" y="1189775"/>
            <a:ext cx="3171425" cy="3217850"/>
            <a:chOff x="1838325" y="1189775"/>
            <a:chExt cx="3171425" cy="3217850"/>
          </a:xfrm>
        </p:grpSpPr>
        <p:sp>
          <p:nvSpPr>
            <p:cNvPr id="141" name="Google Shape;141;p24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Procedural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24"/>
            <p:cNvSpPr txBox="1"/>
            <p:nvPr/>
          </p:nvSpPr>
          <p:spPr>
            <a:xfrm>
              <a:off x="2017250" y="2057125"/>
              <a:ext cx="2992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u="sng">
                  <a:latin typeface="Roboto"/>
                  <a:ea typeface="Roboto"/>
                  <a:cs typeface="Roboto"/>
                  <a:sym typeface="Roboto"/>
                </a:rPr>
                <a:t>C / FORTRAN</a:t>
              </a:r>
              <a:endParaRPr sz="2100" u="sng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Compiler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Interpreter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Variable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Data types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for loops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If / then / else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3" name="Google Shape;143;p24"/>
          <p:cNvSpPr/>
          <p:nvPr/>
        </p:nvSpPr>
        <p:spPr>
          <a:xfrm>
            <a:off x="35167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 Oriented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68740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51953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Managed Execution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coding paradigms</a:t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0" y="1189989"/>
            <a:ext cx="2214600" cy="669000"/>
          </a:xfrm>
          <a:prstGeom prst="homePlate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Assembly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18383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Procedural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" name="Google Shape;153;p25"/>
          <p:cNvGrpSpPr/>
          <p:nvPr/>
        </p:nvGrpSpPr>
        <p:grpSpPr>
          <a:xfrm>
            <a:off x="3516750" y="1189775"/>
            <a:ext cx="4037800" cy="3217850"/>
            <a:chOff x="3516750" y="1189775"/>
            <a:chExt cx="4037800" cy="3217850"/>
          </a:xfrm>
        </p:grpSpPr>
        <p:sp>
          <p:nvSpPr>
            <p:cNvPr id="154" name="Google Shape;154;p25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Object Oriented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3739450" y="2057125"/>
              <a:ext cx="38151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u="sng">
                  <a:latin typeface="Roboto"/>
                  <a:ea typeface="Roboto"/>
                  <a:cs typeface="Roboto"/>
                  <a:sym typeface="Roboto"/>
                </a:rPr>
                <a:t>C++ / Objective C</a:t>
              </a:r>
              <a:endParaRPr sz="2100" u="sng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Classes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Objects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Encapsulation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Inheritance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Polymorphism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Interfaces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Templates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6" name="Google Shape;156;p25"/>
          <p:cNvSpPr/>
          <p:nvPr/>
        </p:nvSpPr>
        <p:spPr>
          <a:xfrm>
            <a:off x="68740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51953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Managed Execution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coding paradigms</a:t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0" y="1189989"/>
            <a:ext cx="2214600" cy="669000"/>
          </a:xfrm>
          <a:prstGeom prst="homePlate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Assembly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18383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Procedural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35167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 Oriented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68740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195350" y="1189775"/>
            <a:ext cx="3663200" cy="3217850"/>
            <a:chOff x="5195350" y="1189775"/>
            <a:chExt cx="3663200" cy="3217850"/>
          </a:xfrm>
        </p:grpSpPr>
        <p:sp>
          <p:nvSpPr>
            <p:cNvPr id="168" name="Google Shape;168;p26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Managed Execution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6"/>
            <p:cNvSpPr txBox="1"/>
            <p:nvPr/>
          </p:nvSpPr>
          <p:spPr>
            <a:xfrm>
              <a:off x="5461650" y="2057125"/>
              <a:ext cx="33969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u="sng">
                  <a:latin typeface="Roboto"/>
                  <a:ea typeface="Roboto"/>
                  <a:cs typeface="Roboto"/>
                  <a:sym typeface="Roboto"/>
                </a:rPr>
                <a:t>Java / .NET</a:t>
              </a:r>
              <a:endParaRPr sz="2100" u="sng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Bytecode / IL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Garbage collection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Bounds checking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Reflection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JIT compilation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Generics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coding paradigms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0" y="1189989"/>
            <a:ext cx="2214600" cy="669000"/>
          </a:xfrm>
          <a:prstGeom prst="homePlate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Assembly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18383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Procedural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35167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 Oriented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8" name="Google Shape;178;p27"/>
          <p:cNvGrpSpPr/>
          <p:nvPr/>
        </p:nvGrpSpPr>
        <p:grpSpPr>
          <a:xfrm>
            <a:off x="6751000" y="1189775"/>
            <a:ext cx="2320200" cy="3217850"/>
            <a:chOff x="6751000" y="1189775"/>
            <a:chExt cx="2320200" cy="3217850"/>
          </a:xfrm>
        </p:grpSpPr>
        <p:sp>
          <p:nvSpPr>
            <p:cNvPr id="179" name="Google Shape;179;p27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Functional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7"/>
            <p:cNvSpPr txBox="1"/>
            <p:nvPr/>
          </p:nvSpPr>
          <p:spPr>
            <a:xfrm>
              <a:off x="6751000" y="2057125"/>
              <a:ext cx="23202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u="sng">
                  <a:latin typeface="Roboto"/>
                  <a:ea typeface="Roboto"/>
                  <a:cs typeface="Roboto"/>
                  <a:sym typeface="Roboto"/>
                </a:rPr>
                <a:t>Scala / F#</a:t>
              </a:r>
              <a:endParaRPr sz="2100" u="sng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Immutability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Expressions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Pattern matching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Composition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"/>
                  <a:ea typeface="Roboto"/>
                  <a:cs typeface="Roboto"/>
                  <a:sym typeface="Roboto"/>
                </a:rPr>
                <a:t>Currying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1" name="Google Shape;181;p27"/>
          <p:cNvSpPr/>
          <p:nvPr/>
        </p:nvSpPr>
        <p:spPr>
          <a:xfrm>
            <a:off x="51953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Managed Execution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Emphasis of coding paradigms </a:t>
            </a:r>
            <a:endParaRPr/>
          </a:p>
        </p:txBody>
      </p:sp>
      <p:grpSp>
        <p:nvGrpSpPr>
          <p:cNvPr id="187" name="Google Shape;187;p28"/>
          <p:cNvGrpSpPr/>
          <p:nvPr/>
        </p:nvGrpSpPr>
        <p:grpSpPr>
          <a:xfrm>
            <a:off x="2" y="4248800"/>
            <a:ext cx="9144411" cy="731700"/>
            <a:chOff x="57849" y="438789"/>
            <a:chExt cx="7953737" cy="731700"/>
          </a:xfrm>
        </p:grpSpPr>
        <p:sp>
          <p:nvSpPr>
            <p:cNvPr id="188" name="Google Shape;188;p28"/>
            <p:cNvSpPr txBox="1"/>
            <p:nvPr/>
          </p:nvSpPr>
          <p:spPr>
            <a:xfrm>
              <a:off x="57849" y="488964"/>
              <a:ext cx="2657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944A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Assembly </a:t>
              </a:r>
              <a:endParaRPr sz="2400">
                <a:solidFill>
                  <a:srgbClr val="0944A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2789785" y="438789"/>
              <a:ext cx="5221800" cy="7317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8"/>
            <p:cNvSpPr txBox="1"/>
            <p:nvPr/>
          </p:nvSpPr>
          <p:spPr>
            <a:xfrm>
              <a:off x="2914389" y="523065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nteract with the CPU, RAM, and other devices.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28"/>
          <p:cNvGrpSpPr/>
          <p:nvPr/>
        </p:nvGrpSpPr>
        <p:grpSpPr>
          <a:xfrm>
            <a:off x="3" y="3456750"/>
            <a:ext cx="9144498" cy="731700"/>
            <a:chOff x="95772" y="1323150"/>
            <a:chExt cx="7554315" cy="731700"/>
          </a:xfrm>
        </p:grpSpPr>
        <p:sp>
          <p:nvSpPr>
            <p:cNvPr id="192" name="Google Shape;192;p28"/>
            <p:cNvSpPr txBox="1"/>
            <p:nvPr/>
          </p:nvSpPr>
          <p:spPr>
            <a:xfrm>
              <a:off x="95772" y="1373350"/>
              <a:ext cx="2619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C58D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Procedural</a:t>
              </a:r>
              <a:endParaRPr sz="2400">
                <a:solidFill>
                  <a:srgbClr val="0C58D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2789787" y="1323150"/>
              <a:ext cx="4860300" cy="7317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2914387" y="1529721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series of instructions, but at a higher-level of abstraction.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5" name="Google Shape;195;p28"/>
          <p:cNvGrpSpPr/>
          <p:nvPr/>
        </p:nvGrpSpPr>
        <p:grpSpPr>
          <a:xfrm>
            <a:off x="0" y="2661450"/>
            <a:ext cx="9144359" cy="731700"/>
            <a:chOff x="-2" y="2204250"/>
            <a:chExt cx="7287503" cy="731700"/>
          </a:xfrm>
        </p:grpSpPr>
        <p:sp>
          <p:nvSpPr>
            <p:cNvPr id="196" name="Google Shape;196;p28"/>
            <p:cNvSpPr txBox="1"/>
            <p:nvPr/>
          </p:nvSpPr>
          <p:spPr>
            <a:xfrm>
              <a:off x="-2" y="2254450"/>
              <a:ext cx="2715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Object Oriented</a:t>
              </a:r>
              <a:endParaRPr sz="2000"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2789787" y="2204250"/>
              <a:ext cx="4497600" cy="7317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8"/>
            <p:cNvSpPr txBox="1"/>
            <p:nvPr/>
          </p:nvSpPr>
          <p:spPr>
            <a:xfrm>
              <a:off x="2914402" y="2410800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odel as objects with properties and methods.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28"/>
          <p:cNvGrpSpPr/>
          <p:nvPr/>
        </p:nvGrpSpPr>
        <p:grpSpPr>
          <a:xfrm>
            <a:off x="3" y="1869425"/>
            <a:ext cx="9144261" cy="731700"/>
            <a:chOff x="-9" y="3088625"/>
            <a:chExt cx="6925896" cy="731700"/>
          </a:xfrm>
        </p:grpSpPr>
        <p:sp>
          <p:nvSpPr>
            <p:cNvPr id="200" name="Google Shape;200;p28"/>
            <p:cNvSpPr txBox="1"/>
            <p:nvPr/>
          </p:nvSpPr>
          <p:spPr>
            <a:xfrm>
              <a:off x="-9" y="3138825"/>
              <a:ext cx="2715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E65F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Managed Execution</a:t>
              </a:r>
              <a:endParaRPr sz="2000">
                <a:solidFill>
                  <a:srgbClr val="0E65F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2789787" y="3088625"/>
              <a:ext cx="4136100" cy="7317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8"/>
            <p:cNvSpPr txBox="1"/>
            <p:nvPr/>
          </p:nvSpPr>
          <p:spPr>
            <a:xfrm>
              <a:off x="2914388" y="3295179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 w</a:t>
              </a: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ithin a virtual machine.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" name="Google Shape;203;p28"/>
          <p:cNvGrpSpPr/>
          <p:nvPr/>
        </p:nvGrpSpPr>
        <p:grpSpPr>
          <a:xfrm>
            <a:off x="0" y="1077400"/>
            <a:ext cx="9144323" cy="731700"/>
            <a:chOff x="-9" y="3973000"/>
            <a:chExt cx="6565896" cy="731700"/>
          </a:xfrm>
        </p:grpSpPr>
        <p:sp>
          <p:nvSpPr>
            <p:cNvPr id="204" name="Google Shape;204;p28"/>
            <p:cNvSpPr txBox="1"/>
            <p:nvPr/>
          </p:nvSpPr>
          <p:spPr>
            <a:xfrm>
              <a:off x="-9" y="4023200"/>
              <a:ext cx="2715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07BF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Functional</a:t>
              </a:r>
              <a:endParaRPr sz="2000">
                <a:solidFill>
                  <a:srgbClr val="307BF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2789787" y="3973000"/>
              <a:ext cx="3776100" cy="7317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8"/>
            <p:cNvSpPr txBox="1"/>
            <p:nvPr/>
          </p:nvSpPr>
          <p:spPr>
            <a:xfrm>
              <a:off x="2902988" y="4179560"/>
              <a:ext cx="34977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ransform state with a series of functions.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shift?</a:t>
            </a:r>
            <a:endParaRPr/>
          </a:p>
        </p:txBody>
      </p:sp>
      <p:grpSp>
        <p:nvGrpSpPr>
          <p:cNvPr id="212" name="Google Shape;212;p29"/>
          <p:cNvGrpSpPr/>
          <p:nvPr/>
        </p:nvGrpSpPr>
        <p:grpSpPr>
          <a:xfrm>
            <a:off x="2" y="4248800"/>
            <a:ext cx="9144411" cy="731700"/>
            <a:chOff x="57849" y="438789"/>
            <a:chExt cx="7953737" cy="731700"/>
          </a:xfrm>
        </p:grpSpPr>
        <p:sp>
          <p:nvSpPr>
            <p:cNvPr id="213" name="Google Shape;213;p29"/>
            <p:cNvSpPr txBox="1"/>
            <p:nvPr/>
          </p:nvSpPr>
          <p:spPr>
            <a:xfrm>
              <a:off x="57849" y="488964"/>
              <a:ext cx="2657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944A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Assembly </a:t>
              </a:r>
              <a:endParaRPr sz="2400">
                <a:solidFill>
                  <a:srgbClr val="0944A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2789785" y="438789"/>
              <a:ext cx="5221800" cy="7317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 txBox="1"/>
            <p:nvPr/>
          </p:nvSpPr>
          <p:spPr>
            <a:xfrm>
              <a:off x="2914389" y="523065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Interact with the CPU, RAM, and other devices.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" name="Google Shape;216;p29"/>
          <p:cNvGrpSpPr/>
          <p:nvPr/>
        </p:nvGrpSpPr>
        <p:grpSpPr>
          <a:xfrm>
            <a:off x="3" y="3456750"/>
            <a:ext cx="9144498" cy="731700"/>
            <a:chOff x="95772" y="1323150"/>
            <a:chExt cx="7554315" cy="731700"/>
          </a:xfrm>
        </p:grpSpPr>
        <p:sp>
          <p:nvSpPr>
            <p:cNvPr id="217" name="Google Shape;217;p29"/>
            <p:cNvSpPr txBox="1"/>
            <p:nvPr/>
          </p:nvSpPr>
          <p:spPr>
            <a:xfrm>
              <a:off x="95772" y="1373350"/>
              <a:ext cx="2619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C58D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Procedural</a:t>
              </a:r>
              <a:endParaRPr sz="2400">
                <a:solidFill>
                  <a:srgbClr val="0C58D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2789787" y="1323150"/>
              <a:ext cx="4860300" cy="7317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9"/>
            <p:cNvSpPr txBox="1"/>
            <p:nvPr/>
          </p:nvSpPr>
          <p:spPr>
            <a:xfrm>
              <a:off x="2914387" y="1529721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Abstract away the details of the hardware.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29"/>
          <p:cNvGrpSpPr/>
          <p:nvPr/>
        </p:nvGrpSpPr>
        <p:grpSpPr>
          <a:xfrm>
            <a:off x="0" y="2661450"/>
            <a:ext cx="9144359" cy="731700"/>
            <a:chOff x="-2" y="2204250"/>
            <a:chExt cx="7287503" cy="731700"/>
          </a:xfrm>
        </p:grpSpPr>
        <p:sp>
          <p:nvSpPr>
            <p:cNvPr id="221" name="Google Shape;221;p29"/>
            <p:cNvSpPr txBox="1"/>
            <p:nvPr/>
          </p:nvSpPr>
          <p:spPr>
            <a:xfrm>
              <a:off x="-2" y="2254450"/>
              <a:ext cx="2715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Object Oriented</a:t>
              </a:r>
              <a:endParaRPr sz="2000"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2789787" y="2204250"/>
              <a:ext cx="4497600" cy="7317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9"/>
            <p:cNvSpPr txBox="1"/>
            <p:nvPr/>
          </p:nvSpPr>
          <p:spPr>
            <a:xfrm>
              <a:off x="2914402" y="2410800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Organize lots of code  into smaller, </a:t>
              </a: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reusable</a:t>
              </a: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components.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29"/>
          <p:cNvGrpSpPr/>
          <p:nvPr/>
        </p:nvGrpSpPr>
        <p:grpSpPr>
          <a:xfrm>
            <a:off x="3" y="1869425"/>
            <a:ext cx="9144261" cy="731700"/>
            <a:chOff x="-9" y="3088625"/>
            <a:chExt cx="6925896" cy="731700"/>
          </a:xfrm>
        </p:grpSpPr>
        <p:sp>
          <p:nvSpPr>
            <p:cNvPr id="225" name="Google Shape;225;p29"/>
            <p:cNvSpPr txBox="1"/>
            <p:nvPr/>
          </p:nvSpPr>
          <p:spPr>
            <a:xfrm>
              <a:off x="-9" y="3138825"/>
              <a:ext cx="2715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E65F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Managed Execution</a:t>
              </a:r>
              <a:endParaRPr sz="2000">
                <a:solidFill>
                  <a:srgbClr val="0E65F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2789787" y="3088625"/>
              <a:ext cx="4136100" cy="7317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9"/>
            <p:cNvSpPr txBox="1"/>
            <p:nvPr/>
          </p:nvSpPr>
          <p:spPr>
            <a:xfrm>
              <a:off x="2914388" y="3295179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Provide helpful, cross-platform, runtime services.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8" name="Google Shape;228;p29"/>
          <p:cNvGrpSpPr/>
          <p:nvPr/>
        </p:nvGrpSpPr>
        <p:grpSpPr>
          <a:xfrm>
            <a:off x="0" y="1077400"/>
            <a:ext cx="9144323" cy="731700"/>
            <a:chOff x="-9" y="3973000"/>
            <a:chExt cx="6565896" cy="731700"/>
          </a:xfrm>
        </p:grpSpPr>
        <p:sp>
          <p:nvSpPr>
            <p:cNvPr id="229" name="Google Shape;229;p29"/>
            <p:cNvSpPr txBox="1"/>
            <p:nvPr/>
          </p:nvSpPr>
          <p:spPr>
            <a:xfrm>
              <a:off x="-9" y="4023200"/>
              <a:ext cx="2715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07BF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Functional</a:t>
              </a:r>
              <a:endParaRPr sz="2000">
                <a:solidFill>
                  <a:srgbClr val="307BF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2789787" y="3973000"/>
              <a:ext cx="3776100" cy="7317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9"/>
            <p:cNvSpPr txBox="1"/>
            <p:nvPr/>
          </p:nvSpPr>
          <p:spPr>
            <a:xfrm>
              <a:off x="2902988" y="4179560"/>
              <a:ext cx="34977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Improve our ability to reason about correctness.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 b="0" l="24201" r="25908" t="0"/>
          <a:stretch/>
        </p:blipFill>
        <p:spPr>
          <a:xfrm>
            <a:off x="5718725" y="1124800"/>
            <a:ext cx="1303725" cy="14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333375" y="743800"/>
            <a:ext cx="53370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800"/>
              </a:spcAft>
              <a:buNone/>
            </a:pPr>
            <a:r>
              <a:rPr lang="en"/>
              <a:t>Techniques of </a:t>
            </a:r>
            <a:br>
              <a:rPr lang="en"/>
            </a:br>
            <a:r>
              <a:rPr lang="en"/>
              <a:t>functional programming</a:t>
            </a:r>
            <a:br>
              <a:rPr lang="en"/>
            </a:br>
            <a:r>
              <a:rPr lang="en"/>
              <a:t>are defining the next era</a:t>
            </a:r>
            <a:br>
              <a:rPr lang="en"/>
            </a:br>
            <a:r>
              <a:rPr lang="en"/>
              <a:t>in software languages.</a:t>
            </a:r>
            <a:endParaRPr/>
          </a:p>
        </p:txBody>
      </p:sp>
      <p:sp>
        <p:nvSpPr>
          <p:cNvPr id="238" name="Google Shape;238;p30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Idea</a:t>
            </a: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74425" y="4402950"/>
            <a:ext cx="83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Why? </a:t>
            </a:r>
            <a:r>
              <a:rPr lang="en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Easier to reason about correctness.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333383" y="74380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of the new languages </a:t>
            </a:r>
            <a:r>
              <a:rPr lang="en"/>
              <a:t>d</a:t>
            </a:r>
            <a:r>
              <a:rPr lang="en"/>
              <a:t>esigned</a:t>
            </a:r>
            <a:br>
              <a:rPr lang="en"/>
            </a:br>
            <a:r>
              <a:rPr lang="en"/>
              <a:t>around the functional style.</a:t>
            </a:r>
            <a:endParaRPr/>
          </a:p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Char char="⎻"/>
            </a:pPr>
            <a:r>
              <a:rPr b="0" lang="en"/>
              <a:t>For .NET </a:t>
            </a:r>
            <a:r>
              <a:rPr b="0" lang="en"/>
              <a:t>/ .NET </a:t>
            </a:r>
            <a:r>
              <a:rPr b="0" lang="en"/>
              <a:t>Core</a:t>
            </a:r>
            <a:endParaRPr b="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⎻"/>
            </a:pPr>
            <a:r>
              <a:rPr b="0" lang="en"/>
              <a:t>Functional-first</a:t>
            </a:r>
            <a:endParaRPr b="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⎻"/>
            </a:pPr>
            <a:r>
              <a:rPr b="0" lang="en"/>
              <a:t>Cross-platform</a:t>
            </a:r>
            <a:endParaRPr b="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⎻"/>
            </a:pPr>
            <a:r>
              <a:rPr b="0" lang="en"/>
              <a:t>General-purpose</a:t>
            </a:r>
            <a:endParaRPr b="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⎻"/>
            </a:pPr>
            <a:r>
              <a:rPr b="0" lang="en"/>
              <a:t>Open source</a:t>
            </a:r>
            <a:endParaRPr b="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</a:t>
            </a:r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475" y="1697075"/>
            <a:ext cx="2060650" cy="20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33383" y="74380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Ph.D., 1997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Corporate R&amp;D / Contractor /</a:t>
            </a:r>
            <a:br>
              <a:rPr lang="en"/>
            </a:br>
            <a:r>
              <a:rPr lang="en"/>
              <a:t>Trainer / University / Startups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Seven patents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BASIC → FORTRAN → C → C++</a:t>
            </a:r>
            <a:br>
              <a:rPr lang="en"/>
            </a:br>
            <a:r>
              <a:rPr lang="en"/>
              <a:t>→ PHP → Java → C# → Python</a:t>
            </a:r>
            <a:br>
              <a:rPr lang="en"/>
            </a:br>
            <a:r>
              <a:rPr lang="en"/>
              <a:t>→ F#</a:t>
            </a:r>
            <a:br>
              <a:rPr lang="en"/>
            </a:b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Wallace Kelly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777" y="797900"/>
            <a:ext cx="2381826" cy="35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Immutability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What?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Once data is initialized, it cannot be modified.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What?!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Make a copy of the data, with changes applied.</a:t>
            </a: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Familiar Example of Immutability</a:t>
            </a:r>
            <a:endParaRPr/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3943"/>
            <a:ext cx="8839204" cy="28097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9" name="Google Shape;2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225" y="3900800"/>
            <a:ext cx="7225399" cy="867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439645" y="876300"/>
            <a:ext cx="8328900" cy="3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800"/>
              </a:spcAft>
              <a:buNone/>
            </a:pP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https://try.fsharp.org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34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 Immutability</a:t>
            </a:r>
            <a:endParaRPr/>
          </a:p>
        </p:txBody>
      </p:sp>
      <p:sp>
        <p:nvSpPr>
          <p:cNvPr id="266" name="Google Shape;266;p34"/>
          <p:cNvSpPr txBox="1"/>
          <p:nvPr/>
        </p:nvSpPr>
        <p:spPr>
          <a:xfrm>
            <a:off x="558375" y="1996500"/>
            <a:ext cx="4440900" cy="115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 Mono"/>
                <a:ea typeface="Roboto Mono"/>
                <a:cs typeface="Roboto Mono"/>
                <a:sym typeface="Roboto Mono"/>
              </a:rPr>
              <a:t>let x = 3</a:t>
            </a:r>
            <a:endParaRPr b="1"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 Mono"/>
                <a:ea typeface="Roboto Mono"/>
                <a:cs typeface="Roboto Mono"/>
                <a:sym typeface="Roboto Mono"/>
              </a:rPr>
              <a:t>x = x + 1</a:t>
            </a:r>
            <a:endParaRPr b="1"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 Mono"/>
                <a:ea typeface="Roboto Mono"/>
                <a:cs typeface="Roboto Mono"/>
                <a:sym typeface="Roboto Mono"/>
              </a:rPr>
              <a:t>printfn "%d" x</a:t>
            </a:r>
            <a:endParaRPr b="1" sz="2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 Records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F# records combine multiple values.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309450" y="3012275"/>
            <a:ext cx="3372300" cy="12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// F# record definition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type Workshop = 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Name: string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Attendees: int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274" name="Google Shape;274;p35"/>
          <p:cNvSpPr txBox="1"/>
          <p:nvPr/>
        </p:nvSpPr>
        <p:spPr>
          <a:xfrm>
            <a:off x="4706125" y="3012275"/>
            <a:ext cx="3672000" cy="12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// F# record instance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let workshop = 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Name = "F# and Immutability"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Attendees = 10 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275" name="Google Shape;275;p35"/>
          <p:cNvSpPr txBox="1"/>
          <p:nvPr/>
        </p:nvSpPr>
        <p:spPr>
          <a:xfrm>
            <a:off x="4706125" y="4460550"/>
            <a:ext cx="3672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printfn "%A"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workshop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 Records</a:t>
            </a:r>
            <a:endParaRPr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F# record instances can be defined: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-"/>
            </a:pPr>
            <a:r>
              <a:rPr b="0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On multiple lines</a:t>
            </a:r>
            <a:endParaRPr b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-"/>
            </a:pPr>
            <a:r>
              <a:rPr b="0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On the same line</a:t>
            </a:r>
            <a:endParaRPr b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1038350" y="2760725"/>
            <a:ext cx="3672000" cy="12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// F# record instance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let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workshop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= 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Name = "F# and Immutability"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Attendees = 10 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283" name="Google Shape;283;p36"/>
          <p:cNvSpPr txBox="1"/>
          <p:nvPr/>
        </p:nvSpPr>
        <p:spPr>
          <a:xfrm>
            <a:off x="1038350" y="4175225"/>
            <a:ext cx="69600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// F# record instance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let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workshop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= { Name = "F# and Immutability"; Attendees = 10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 Records</a:t>
            </a:r>
            <a:endParaRPr/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F# records combine multiple values.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F# records are immutable.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690450" y="3012275"/>
            <a:ext cx="4482000" cy="16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workshop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.Attendees = 13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workshop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= 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Name = "F# and Immutability"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Attendees = 13 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400" y="3012275"/>
            <a:ext cx="681051" cy="68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summary</a:t>
            </a:r>
            <a:endParaRPr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let keyword instantiates a value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F# records combine multiple values.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F# values are immutable by default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38"/>
          <p:cNvSpPr txBox="1"/>
          <p:nvPr/>
        </p:nvSpPr>
        <p:spPr>
          <a:xfrm>
            <a:off x="581600" y="1554975"/>
            <a:ext cx="4440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 Mono"/>
                <a:ea typeface="Roboto Mono"/>
                <a:cs typeface="Roboto Mono"/>
                <a:sym typeface="Roboto Mono"/>
              </a:rPr>
              <a:t>let x = 3</a:t>
            </a:r>
            <a:endParaRPr b="1"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576450" y="2598850"/>
            <a:ext cx="3372300" cy="12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// F# record definition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type Workshop = 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Name: string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Attendees: int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300" name="Google Shape;300;p38"/>
          <p:cNvSpPr txBox="1"/>
          <p:nvPr/>
        </p:nvSpPr>
        <p:spPr>
          <a:xfrm>
            <a:off x="4700975" y="2598850"/>
            <a:ext cx="3672000" cy="12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// F# record instance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let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workshop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= 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Name = "F# and Immutability"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Attendees = 10 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Immutability and Functions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532000" y="1255300"/>
            <a:ext cx="379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workshop</a:t>
            </a:r>
            <a:r>
              <a:rPr b="1" baseline="-25000" lang="en" sz="26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 baseline="-25000" sz="2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39"/>
          <p:cNvSpPr/>
          <p:nvPr/>
        </p:nvSpPr>
        <p:spPr>
          <a:xfrm>
            <a:off x="4256700" y="2360425"/>
            <a:ext cx="4246800" cy="14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addRegistration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Workshop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→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Workshop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8" name="Google Shape;308;p39"/>
          <p:cNvCxnSpPr>
            <a:stCxn id="307" idx="2"/>
            <a:endCxn id="309" idx="3"/>
          </p:cNvCxnSpPr>
          <p:nvPr/>
        </p:nvCxnSpPr>
        <p:spPr>
          <a:xfrm rot="5400000">
            <a:off x="5066250" y="3054175"/>
            <a:ext cx="578400" cy="20493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9" name="Google Shape;309;p39"/>
          <p:cNvSpPr txBox="1"/>
          <p:nvPr/>
        </p:nvSpPr>
        <p:spPr>
          <a:xfrm>
            <a:off x="532150" y="4075475"/>
            <a:ext cx="379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workshop</a:t>
            </a:r>
            <a:r>
              <a:rPr b="1" baseline="-25000" lang="en" sz="2600">
                <a:latin typeface="Roboto Mono"/>
                <a:ea typeface="Roboto Mono"/>
                <a:cs typeface="Roboto Mono"/>
                <a:sym typeface="Roboto Mono"/>
              </a:rPr>
              <a:t>i+1</a:t>
            </a:r>
            <a:endParaRPr b="1" baseline="-25000" sz="2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0" name="Google Shape;310;p39"/>
          <p:cNvCxnSpPr>
            <a:stCxn id="306" idx="3"/>
            <a:endCxn id="307" idx="0"/>
          </p:cNvCxnSpPr>
          <p:nvPr/>
        </p:nvCxnSpPr>
        <p:spPr>
          <a:xfrm>
            <a:off x="4330600" y="1547800"/>
            <a:ext cx="2049600" cy="8127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1" name="Google Shape;311;p39"/>
          <p:cNvSpPr txBox="1"/>
          <p:nvPr/>
        </p:nvSpPr>
        <p:spPr>
          <a:xfrm>
            <a:off x="832500" y="2721575"/>
            <a:ext cx="24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the same instance</a:t>
            </a:r>
            <a:endParaRPr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2" name="Google Shape;312;p39"/>
          <p:cNvCxnSpPr>
            <a:stCxn id="311" idx="0"/>
            <a:endCxn id="306" idx="2"/>
          </p:cNvCxnSpPr>
          <p:nvPr/>
        </p:nvCxnSpPr>
        <p:spPr>
          <a:xfrm rot="-5400000">
            <a:off x="1794150" y="2084375"/>
            <a:ext cx="881400" cy="3930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9"/>
          <p:cNvCxnSpPr>
            <a:stCxn id="311" idx="2"/>
            <a:endCxn id="309" idx="0"/>
          </p:cNvCxnSpPr>
          <p:nvPr/>
        </p:nvCxnSpPr>
        <p:spPr>
          <a:xfrm flipH="1" rot="-5400000">
            <a:off x="1758000" y="3402125"/>
            <a:ext cx="953700" cy="393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 Records</a:t>
            </a:r>
            <a:endParaRPr/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F# records combine multiple values.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F# records are immutable.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461850" y="2707475"/>
            <a:ext cx="8508000" cy="212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let addRegistration (w: Workshop) = </a:t>
            </a:r>
            <a:r>
              <a:rPr b="1" lang="en">
                <a:solidFill>
                  <a:srgbClr val="9E9E9E"/>
                </a:solidFill>
                <a:latin typeface="Roboto Mono"/>
                <a:ea typeface="Roboto Mono"/>
                <a:cs typeface="Roboto Mono"/>
                <a:sym typeface="Roboto Mono"/>
              </a:rPr>
              <a:t>// Workshop -&gt; Workshop</a:t>
            </a:r>
            <a:endParaRPr b="1">
              <a:solidFill>
                <a:srgbClr val="9E9E9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Name = w.Name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Attendees = w.Attendees + 1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let workshop2 = addRegistration workshop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Immutability and Functions</a:t>
            </a:r>
            <a:endParaRPr/>
          </a:p>
        </p:txBody>
      </p:sp>
      <p:sp>
        <p:nvSpPr>
          <p:cNvPr id="326" name="Google Shape;326;p41"/>
          <p:cNvSpPr txBox="1"/>
          <p:nvPr/>
        </p:nvSpPr>
        <p:spPr>
          <a:xfrm>
            <a:off x="73200" y="1255300"/>
            <a:ext cx="501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participants workshop</a:t>
            </a:r>
            <a:r>
              <a:rPr b="1" baseline="-25000" lang="en" sz="26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 baseline="-25000" sz="2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41"/>
          <p:cNvSpPr/>
          <p:nvPr/>
        </p:nvSpPr>
        <p:spPr>
          <a:xfrm>
            <a:off x="4256700" y="2360425"/>
            <a:ext cx="4257300" cy="14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addRegistrations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→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Workshop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→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Workshop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28" name="Google Shape;328;p41"/>
          <p:cNvCxnSpPr>
            <a:stCxn id="327" idx="2"/>
            <a:endCxn id="329" idx="3"/>
          </p:cNvCxnSpPr>
          <p:nvPr/>
        </p:nvCxnSpPr>
        <p:spPr>
          <a:xfrm rot="5400000">
            <a:off x="5068800" y="3051475"/>
            <a:ext cx="578400" cy="20547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9" name="Google Shape;329;p41"/>
          <p:cNvSpPr txBox="1"/>
          <p:nvPr/>
        </p:nvSpPr>
        <p:spPr>
          <a:xfrm>
            <a:off x="532150" y="4075475"/>
            <a:ext cx="379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workshop</a:t>
            </a:r>
            <a:r>
              <a:rPr b="1" baseline="-25000" lang="en" sz="2600">
                <a:latin typeface="Roboto Mono"/>
                <a:ea typeface="Roboto Mono"/>
                <a:cs typeface="Roboto Mono"/>
                <a:sym typeface="Roboto Mono"/>
              </a:rPr>
              <a:t>i+1</a:t>
            </a:r>
            <a:endParaRPr b="1" baseline="-25000" sz="2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30" name="Google Shape;330;p41"/>
          <p:cNvCxnSpPr>
            <a:stCxn id="326" idx="3"/>
            <a:endCxn id="327" idx="0"/>
          </p:cNvCxnSpPr>
          <p:nvPr/>
        </p:nvCxnSpPr>
        <p:spPr>
          <a:xfrm>
            <a:off x="5089200" y="1547800"/>
            <a:ext cx="1296300" cy="8127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33383" y="74380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🗹 About the presenter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☐ Start downloads of the Docker images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☐ Evolution of Software Paradigms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☐ F# overview </a:t>
            </a:r>
            <a:r>
              <a:rPr lang="en">
                <a:solidFill>
                  <a:schemeClr val="lt2"/>
                </a:solidFill>
              </a:rPr>
              <a:t>(w/ code demos)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☐ Immutability </a:t>
            </a:r>
            <a:r>
              <a:rPr lang="en">
                <a:solidFill>
                  <a:schemeClr val="lt2"/>
                </a:solidFill>
              </a:rPr>
              <a:t>(w/ code demos)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☐ Model-View-Update </a:t>
            </a:r>
            <a:r>
              <a:rPr lang="en">
                <a:solidFill>
                  <a:schemeClr val="lt2"/>
                </a:solidFill>
              </a:rPr>
              <a:t>(w/ code demos)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☐ Practice Exercises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 Records</a:t>
            </a:r>
            <a:endParaRPr/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F# records combine multiple values.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F# records are immutable.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42"/>
          <p:cNvSpPr txBox="1"/>
          <p:nvPr/>
        </p:nvSpPr>
        <p:spPr>
          <a:xfrm>
            <a:off x="461850" y="2707475"/>
            <a:ext cx="8508000" cy="212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let addRegistrations (p: int) (w: Workshop) = </a:t>
            </a:r>
            <a:r>
              <a:rPr b="1" lang="en">
                <a:solidFill>
                  <a:srgbClr val="9E9E9E"/>
                </a:solidFill>
                <a:latin typeface="Roboto Mono"/>
                <a:ea typeface="Roboto Mono"/>
                <a:cs typeface="Roboto Mono"/>
                <a:sym typeface="Roboto Mono"/>
              </a:rPr>
              <a:t>// int -&gt; Workshop -&gt; Workshop</a:t>
            </a:r>
            <a:endParaRPr b="1">
              <a:solidFill>
                <a:srgbClr val="9E9E9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Name = w.Name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    Attendees = w.Attendees + p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let workshop2 = addRegistrations 5 workshop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Pipelines</a:t>
            </a:r>
            <a:endParaRPr/>
          </a:p>
        </p:txBody>
      </p:sp>
      <p:sp>
        <p:nvSpPr>
          <p:cNvPr id="343" name="Google Shape;343;p43"/>
          <p:cNvSpPr txBox="1"/>
          <p:nvPr/>
        </p:nvSpPr>
        <p:spPr>
          <a:xfrm>
            <a:off x="532150" y="671825"/>
            <a:ext cx="379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workshop</a:t>
            </a:r>
            <a:r>
              <a:rPr b="1" baseline="-25000" lang="en" sz="26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 baseline="-25000" sz="2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43"/>
          <p:cNvSpPr/>
          <p:nvPr/>
        </p:nvSpPr>
        <p:spPr>
          <a:xfrm>
            <a:off x="4256700" y="1490200"/>
            <a:ext cx="4814400" cy="7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addRegistration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Workshop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→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Workshop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45" name="Google Shape;345;p43"/>
          <p:cNvCxnSpPr>
            <a:stCxn id="346" idx="2"/>
            <a:endCxn id="347" idx="3"/>
          </p:cNvCxnSpPr>
          <p:nvPr/>
        </p:nvCxnSpPr>
        <p:spPr>
          <a:xfrm rot="5400000">
            <a:off x="5309950" y="3397150"/>
            <a:ext cx="372600" cy="23310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7" name="Google Shape;347;p43"/>
          <p:cNvSpPr txBox="1"/>
          <p:nvPr/>
        </p:nvSpPr>
        <p:spPr>
          <a:xfrm>
            <a:off x="532150" y="4456475"/>
            <a:ext cx="379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workshop</a:t>
            </a:r>
            <a:r>
              <a:rPr b="1" baseline="-25000" lang="en" sz="2600">
                <a:latin typeface="Roboto Mono"/>
                <a:ea typeface="Roboto Mono"/>
                <a:cs typeface="Roboto Mono"/>
                <a:sym typeface="Roboto Mono"/>
              </a:rPr>
              <a:t>i+1</a:t>
            </a:r>
            <a:endParaRPr b="1" baseline="-25000" sz="2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48" name="Google Shape;348;p43"/>
          <p:cNvCxnSpPr>
            <a:stCxn id="343" idx="3"/>
            <a:endCxn id="344" idx="0"/>
          </p:cNvCxnSpPr>
          <p:nvPr/>
        </p:nvCxnSpPr>
        <p:spPr>
          <a:xfrm>
            <a:off x="4330750" y="964325"/>
            <a:ext cx="2333100" cy="5259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9" name="Google Shape;349;p43"/>
          <p:cNvSpPr/>
          <p:nvPr/>
        </p:nvSpPr>
        <p:spPr>
          <a:xfrm>
            <a:off x="4256700" y="2562125"/>
            <a:ext cx="4814400" cy="7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persistToDatabase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DbAccess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→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Workshop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→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Workshop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50" name="Google Shape;350;p43"/>
          <p:cNvCxnSpPr>
            <a:stCxn id="344" idx="2"/>
            <a:endCxn id="349" idx="0"/>
          </p:cNvCxnSpPr>
          <p:nvPr/>
        </p:nvCxnSpPr>
        <p:spPr>
          <a:xfrm>
            <a:off x="6663900" y="2209300"/>
            <a:ext cx="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6" name="Google Shape;346;p43"/>
          <p:cNvSpPr/>
          <p:nvPr/>
        </p:nvSpPr>
        <p:spPr>
          <a:xfrm>
            <a:off x="4254550" y="3657250"/>
            <a:ext cx="4814400" cy="7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sendEmailUpdate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SmtpClient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→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Workshop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→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Workshop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51" name="Google Shape;351;p43"/>
          <p:cNvCxnSpPr>
            <a:stCxn id="349" idx="2"/>
            <a:endCxn id="346" idx="0"/>
          </p:cNvCxnSpPr>
          <p:nvPr/>
        </p:nvCxnSpPr>
        <p:spPr>
          <a:xfrm flipH="1">
            <a:off x="6661800" y="3281225"/>
            <a:ext cx="2100" cy="37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 Pipe Operator</a:t>
            </a:r>
            <a:endParaRPr/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8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F# has an operator for piping the output of one function into another.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44"/>
          <p:cNvSpPr txBox="1"/>
          <p:nvPr/>
        </p:nvSpPr>
        <p:spPr>
          <a:xfrm>
            <a:off x="309450" y="2208725"/>
            <a:ext cx="3466800" cy="12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let nextWorkshop =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	prevWorkshop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|&gt; addRegistration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|&gt; persistToDatabase db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|&gt; sendEmailUpdate smtp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9" name="Google Shape;359;p44"/>
          <p:cNvSpPr txBox="1"/>
          <p:nvPr/>
        </p:nvSpPr>
        <p:spPr>
          <a:xfrm>
            <a:off x="4148125" y="3071175"/>
            <a:ext cx="4864800" cy="19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|&gt; Seq.map toDateRanges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|&gt; Seq.toList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|&gt; function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| [] -&gt; State.Always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| [ d ] -&gt; State.Sometimes(d)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| _ -&gt; failwith "Duplicate keys!”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|&gt; Concurrency.version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nextVersion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Look for the</a:t>
            </a:r>
            <a:b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Ionide extension.</a:t>
            </a:r>
            <a:endParaRPr b="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45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the setup is complete</a:t>
            </a:r>
            <a:endParaRPr/>
          </a:p>
        </p:txBody>
      </p:sp>
      <p:pic>
        <p:nvPicPr>
          <p:cNvPr id="366" name="Google Shape;3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452" y="694975"/>
            <a:ext cx="2901201" cy="407942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5"/>
          <p:cNvSpPr/>
          <p:nvPr/>
        </p:nvSpPr>
        <p:spPr>
          <a:xfrm>
            <a:off x="1522275" y="1987500"/>
            <a:ext cx="3996850" cy="2428325"/>
          </a:xfrm>
          <a:custGeom>
            <a:rect b="b" l="l" r="r" t="t"/>
            <a:pathLst>
              <a:path extrusionOk="0" h="97133" w="159874">
                <a:moveTo>
                  <a:pt x="0" y="0"/>
                </a:moveTo>
                <a:cubicBezTo>
                  <a:pt x="1394" y="7978"/>
                  <a:pt x="-465" y="33927"/>
                  <a:pt x="8365" y="47870"/>
                </a:cubicBezTo>
                <a:cubicBezTo>
                  <a:pt x="17195" y="61813"/>
                  <a:pt x="27730" y="75446"/>
                  <a:pt x="52981" y="83656"/>
                </a:cubicBezTo>
                <a:cubicBezTo>
                  <a:pt x="78233" y="91867"/>
                  <a:pt x="142059" y="94887"/>
                  <a:pt x="159874" y="97133"/>
                </a:cubicBez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68" name="Google Shape;368;p45"/>
          <p:cNvSpPr txBox="1"/>
          <p:nvPr/>
        </p:nvSpPr>
        <p:spPr>
          <a:xfrm>
            <a:off x="4880125" y="4462350"/>
            <a:ext cx="7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F#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Open </a:t>
            </a:r>
            <a:r>
              <a:rPr b="0" lang="en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http://localhost:8080</a:t>
            </a:r>
            <a:endParaRPr b="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46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the website is running</a:t>
            </a:r>
            <a:endParaRPr/>
          </a:p>
        </p:txBody>
      </p:sp>
      <p:pic>
        <p:nvPicPr>
          <p:cNvPr id="375" name="Google Shape;3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25" y="1820300"/>
            <a:ext cx="8738800" cy="31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 Menu.fs: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b="0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Add an F# record</a:t>
            </a:r>
            <a:br>
              <a:rPr b="0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instance to the list</a:t>
            </a:r>
            <a:br>
              <a:rPr b="0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 sample menu items.</a:t>
            </a:r>
            <a:endParaRPr b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47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record to the practice exercise</a:t>
            </a:r>
            <a:endParaRPr/>
          </a:p>
        </p:txBody>
      </p:sp>
      <p:pic>
        <p:nvPicPr>
          <p:cNvPr id="382" name="Google Shape;38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800" y="780500"/>
            <a:ext cx="2834750" cy="4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7"/>
          <p:cNvSpPr/>
          <p:nvPr/>
        </p:nvSpPr>
        <p:spPr>
          <a:xfrm>
            <a:off x="6390550" y="2347675"/>
            <a:ext cx="1443750" cy="2024400"/>
          </a:xfrm>
          <a:custGeom>
            <a:rect b="b" l="l" r="r" t="t"/>
            <a:pathLst>
              <a:path extrusionOk="0" h="80976" w="57750">
                <a:moveTo>
                  <a:pt x="0" y="79938"/>
                </a:moveTo>
                <a:cubicBezTo>
                  <a:pt x="8366" y="78931"/>
                  <a:pt x="41053" y="85670"/>
                  <a:pt x="50193" y="73896"/>
                </a:cubicBezTo>
                <a:cubicBezTo>
                  <a:pt x="59333" y="62122"/>
                  <a:pt x="58946" y="21612"/>
                  <a:pt x="54841" y="9296"/>
                </a:cubicBezTo>
                <a:cubicBezTo>
                  <a:pt x="50736" y="-3020"/>
                  <a:pt x="30441" y="1549"/>
                  <a:pt x="25561" y="0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 Menu.fs: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b="0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Add an F# record</a:t>
            </a:r>
            <a:br>
              <a:rPr b="0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instance to the list</a:t>
            </a:r>
            <a:br>
              <a:rPr b="0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 sample menu items.</a:t>
            </a:r>
            <a:endParaRPr b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48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record to the practice exercise</a:t>
            </a:r>
            <a:endParaRPr/>
          </a:p>
        </p:txBody>
      </p:sp>
      <p:pic>
        <p:nvPicPr>
          <p:cNvPr id="390" name="Google Shape;3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250" y="715575"/>
            <a:ext cx="2322350" cy="435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48"/>
          <p:cNvCxnSpPr/>
          <p:nvPr/>
        </p:nvCxnSpPr>
        <p:spPr>
          <a:xfrm flipH="1">
            <a:off x="7513475" y="4282900"/>
            <a:ext cx="778500" cy="243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summary</a:t>
            </a:r>
            <a:endParaRPr/>
          </a:p>
        </p:txBody>
      </p:sp>
      <p:sp>
        <p:nvSpPr>
          <p:cNvPr id="397" name="Google Shape;397;p49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Edit existing F# code.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Add an F# record to a list of values.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49"/>
          <p:cNvSpPr txBox="1"/>
          <p:nvPr/>
        </p:nvSpPr>
        <p:spPr>
          <a:xfrm>
            <a:off x="978425" y="2800650"/>
            <a:ext cx="40755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 MenuItem.Id = 6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Name = "Milkshake"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Description = "Yum. Just, yum."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Price = 5.99M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 Lists</a:t>
            </a:r>
            <a:endParaRPr/>
          </a:p>
        </p:txBody>
      </p:sp>
      <p:sp>
        <p:nvSpPr>
          <p:cNvPr id="404" name="Google Shape;404;p50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8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Values (including records) can be grouped into lists.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50"/>
          <p:cNvSpPr txBox="1"/>
          <p:nvPr/>
        </p:nvSpPr>
        <p:spPr>
          <a:xfrm>
            <a:off x="309450" y="2208725"/>
            <a:ext cx="8667300" cy="16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let workshops = [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{ Name="Assembly for the dev"; Attendees=0 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{ Name="Device driver coding"; Attendees=2 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{ Name="Intro to OO Programming"; Attendees=5 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{ Name="Java for JavaScript devs"; Attendees=10 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{ Name="F# and Immutability"; Attendees=93 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8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F# lists are immutable too!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51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 Lists </a:t>
            </a:r>
            <a:endParaRPr/>
          </a:p>
        </p:txBody>
      </p:sp>
      <p:sp>
        <p:nvSpPr>
          <p:cNvPr id="412" name="Google Shape;412;p51"/>
          <p:cNvSpPr txBox="1"/>
          <p:nvPr/>
        </p:nvSpPr>
        <p:spPr>
          <a:xfrm>
            <a:off x="309450" y="2208725"/>
            <a:ext cx="7382400" cy="255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et newWorkshop = 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F# and List Processing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Attendees=93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// prepend an item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let workshops2 = newWorkshop :: workshops 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// append an item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let workshops3 = workshops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@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[ newWorkshop ]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33383" y="74380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the end of this workshop,...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☐ </a:t>
            </a:r>
            <a:r>
              <a:rPr b="0" lang="en"/>
              <a:t>Motivated to adopt functional techniques.</a:t>
            </a:r>
            <a:endParaRPr b="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☐ </a:t>
            </a:r>
            <a:r>
              <a:rPr b="0" lang="en"/>
              <a:t>Describe the MVU pattern.</a:t>
            </a:r>
            <a:endParaRPr b="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☐ </a:t>
            </a:r>
            <a:r>
              <a:rPr b="0" lang="en"/>
              <a:t>Have experience editing </a:t>
            </a:r>
            <a:r>
              <a:rPr b="0" lang="en"/>
              <a:t>F# code.</a:t>
            </a:r>
            <a:endParaRPr b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F# lists are immutable.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F# lists can be used in a pipeline.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52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 Lists </a:t>
            </a:r>
            <a:endParaRPr/>
          </a:p>
        </p:txBody>
      </p:sp>
      <p:sp>
        <p:nvSpPr>
          <p:cNvPr id="419" name="Google Shape;419;p52"/>
          <p:cNvSpPr txBox="1"/>
          <p:nvPr/>
        </p:nvSpPr>
        <p:spPr>
          <a:xfrm>
            <a:off x="565075" y="2631075"/>
            <a:ext cx="6220500" cy="12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workshops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|&gt; List.sortByDescending (fun w -&gt; w.Attendees)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|&gt; List.take 3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|&gt; List.map (fun w -&gt; w.Name)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|&gt; List.iter (printfn "%s")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3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 Lambda Expressions</a:t>
            </a:r>
            <a:endParaRPr/>
          </a:p>
        </p:txBody>
      </p:sp>
      <p:sp>
        <p:nvSpPr>
          <p:cNvPr id="425" name="Google Shape;425;p53"/>
          <p:cNvSpPr txBox="1"/>
          <p:nvPr/>
        </p:nvSpPr>
        <p:spPr>
          <a:xfrm>
            <a:off x="439650" y="895350"/>
            <a:ext cx="6220500" cy="12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workshops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|&gt; List.sortByDescending (fun w -&gt; w.Attendees)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|&gt; List.take 3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|&gt; List.map (fun w -&gt; w.Name)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|&gt; List.iter (printfn "%s")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6" name="Google Shape;426;p53"/>
          <p:cNvSpPr txBox="1"/>
          <p:nvPr/>
        </p:nvSpPr>
        <p:spPr>
          <a:xfrm>
            <a:off x="2799650" y="2662725"/>
            <a:ext cx="5476800" cy="123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9E9E9E"/>
                </a:solidFill>
                <a:latin typeface="Roboto Mono"/>
                <a:ea typeface="Roboto Mono"/>
                <a:cs typeface="Roboto Mono"/>
                <a:sym typeface="Roboto Mono"/>
              </a:rPr>
              <a:t>// Workshop -&gt; int</a:t>
            </a:r>
            <a:endParaRPr b="1" sz="3400">
              <a:solidFill>
                <a:srgbClr val="9E9E9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fun w -&gt; w.Attendees</a:t>
            </a:r>
            <a:endParaRPr b="1" sz="3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7" name="Google Shape;427;p53"/>
          <p:cNvSpPr/>
          <p:nvPr/>
        </p:nvSpPr>
        <p:spPr>
          <a:xfrm>
            <a:off x="3178625" y="1162575"/>
            <a:ext cx="2410200" cy="318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53"/>
          <p:cNvCxnSpPr>
            <a:stCxn id="427" idx="3"/>
            <a:endCxn id="426" idx="0"/>
          </p:cNvCxnSpPr>
          <p:nvPr/>
        </p:nvCxnSpPr>
        <p:spPr>
          <a:xfrm flipH="1">
            <a:off x="5538125" y="1321725"/>
            <a:ext cx="50700" cy="1341000"/>
          </a:xfrm>
          <a:prstGeom prst="curvedConnector4">
            <a:avLst>
              <a:gd fmla="val -469675" name="adj1"/>
              <a:gd fmla="val 55934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53"/>
          <p:cNvSpPr txBox="1"/>
          <p:nvPr/>
        </p:nvSpPr>
        <p:spPr>
          <a:xfrm>
            <a:off x="4219100" y="3894225"/>
            <a:ext cx="214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“lambda expression”</a:t>
            </a:r>
            <a:endParaRPr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rrow function”</a:t>
            </a:r>
            <a:endParaRPr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“anonymous function”</a:t>
            </a:r>
            <a:endParaRPr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order of the basket items</a:t>
            </a:r>
            <a:endParaRPr/>
          </a:p>
        </p:txBody>
      </p:sp>
      <p:pic>
        <p:nvPicPr>
          <p:cNvPr id="435" name="Google Shape;43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125" y="981625"/>
            <a:ext cx="38957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5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 Baskets.fs: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b="0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Find the add(...) function.</a:t>
            </a:r>
            <a:endParaRPr b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●"/>
            </a:pPr>
            <a:r>
              <a:rPr b="0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Sort the items in the nextBasket:</a:t>
            </a:r>
            <a:br>
              <a:rPr b="0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sz="195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1" name="Google Shape;441;p55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the items in the basket</a:t>
            </a:r>
            <a:endParaRPr/>
          </a:p>
        </p:txBody>
      </p:sp>
      <p:sp>
        <p:nvSpPr>
          <p:cNvPr id="442" name="Google Shape;442;p55"/>
          <p:cNvSpPr txBox="1"/>
          <p:nvPr/>
        </p:nvSpPr>
        <p:spPr>
          <a:xfrm>
            <a:off x="1010825" y="2463175"/>
            <a:ext cx="5891100" cy="103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Items = prevBasket.Items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|&gt; List.append [ newBasketItem ]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|&gt; List.sortBy(fun i -&gt; i.MenuItem.Id)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6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summary</a:t>
            </a:r>
            <a:endParaRPr/>
          </a:p>
        </p:txBody>
      </p:sp>
      <p:sp>
        <p:nvSpPr>
          <p:cNvPr id="448" name="Google Shape;448;p56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Add to an existing pipeline of functions.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 a “lambda expression.”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56"/>
          <p:cNvSpPr txBox="1"/>
          <p:nvPr/>
        </p:nvSpPr>
        <p:spPr>
          <a:xfrm>
            <a:off x="1010825" y="2463175"/>
            <a:ext cx="5891100" cy="103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Items = prevBasket.Items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|&gt; List.append [ newBasketItem ]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|&gt; List.sortBy(fun i -&gt; i.MenuItem.Id)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55" name="Google Shape;455;p57"/>
          <p:cNvSpPr txBox="1"/>
          <p:nvPr>
            <p:ph idx="1" type="body"/>
          </p:nvPr>
        </p:nvSpPr>
        <p:spPr>
          <a:xfrm>
            <a:off x="333375" y="743800"/>
            <a:ext cx="8328900" cy="4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🗹 </a:t>
            </a:r>
            <a:r>
              <a:rPr lang="en"/>
              <a:t>About the presenter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🗹 </a:t>
            </a:r>
            <a:r>
              <a:rPr lang="en"/>
              <a:t>Start downloads of the Docker images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🗹 </a:t>
            </a:r>
            <a:r>
              <a:rPr lang="en"/>
              <a:t>Evolution of Software Paradigms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🗹 </a:t>
            </a:r>
            <a:r>
              <a:rPr lang="en"/>
              <a:t>F# overview </a:t>
            </a:r>
            <a:r>
              <a:rPr lang="en">
                <a:solidFill>
                  <a:schemeClr val="lt2"/>
                </a:solidFill>
              </a:rPr>
              <a:t>(w/ code demos)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🗹 </a:t>
            </a:r>
            <a:r>
              <a:rPr lang="en"/>
              <a:t>Immutability </a:t>
            </a:r>
            <a:r>
              <a:rPr lang="en">
                <a:solidFill>
                  <a:schemeClr val="lt2"/>
                </a:solidFill>
              </a:rPr>
              <a:t>(w/ code demos)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☐ </a:t>
            </a:r>
            <a:r>
              <a:rPr lang="en"/>
              <a:t>Model-View-Update </a:t>
            </a:r>
            <a:r>
              <a:rPr lang="en">
                <a:solidFill>
                  <a:schemeClr val="lt2"/>
                </a:solidFill>
              </a:rPr>
              <a:t>(w/ code demos)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☐ </a:t>
            </a:r>
            <a:r>
              <a:rPr lang="en"/>
              <a:t>Practice Exercises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439645" y="89535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Model: </a:t>
            </a: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state of the component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View: </a:t>
            </a: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render a given state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Update: </a:t>
            </a: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new copy of the state after event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Advantages</a:t>
            </a:r>
            <a:endParaRPr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Compatible with immutability.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Works nicely with React.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58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View Update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9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View Update</a:t>
            </a:r>
            <a:endParaRPr/>
          </a:p>
        </p:txBody>
      </p:sp>
      <p:sp>
        <p:nvSpPr>
          <p:cNvPr id="467" name="Google Shape;467;p59"/>
          <p:cNvSpPr/>
          <p:nvPr/>
        </p:nvSpPr>
        <p:spPr>
          <a:xfrm>
            <a:off x="1196725" y="2420475"/>
            <a:ext cx="1473375" cy="98225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grpSp>
        <p:nvGrpSpPr>
          <p:cNvPr id="468" name="Google Shape;468;p59"/>
          <p:cNvGrpSpPr/>
          <p:nvPr/>
        </p:nvGrpSpPr>
        <p:grpSpPr>
          <a:xfrm>
            <a:off x="2080750" y="1134575"/>
            <a:ext cx="2884312" cy="1285900"/>
            <a:chOff x="2080750" y="1134575"/>
            <a:chExt cx="2884312" cy="1285900"/>
          </a:xfrm>
        </p:grpSpPr>
        <p:sp>
          <p:nvSpPr>
            <p:cNvPr id="469" name="Google Shape;469;p59"/>
            <p:cNvSpPr/>
            <p:nvPr/>
          </p:nvSpPr>
          <p:spPr>
            <a:xfrm>
              <a:off x="3670250" y="1134575"/>
              <a:ext cx="1294812" cy="982260"/>
            </a:xfrm>
            <a:prstGeom prst="flowChart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View</a:t>
              </a:r>
              <a:endParaRPr/>
            </a:p>
          </p:txBody>
        </p:sp>
        <p:cxnSp>
          <p:nvCxnSpPr>
            <p:cNvPr id="470" name="Google Shape;470;p59"/>
            <p:cNvCxnSpPr>
              <a:stCxn id="467" idx="0"/>
              <a:endCxn id="469" idx="1"/>
            </p:cNvCxnSpPr>
            <p:nvPr/>
          </p:nvCxnSpPr>
          <p:spPr>
            <a:xfrm rot="-5400000">
              <a:off x="2478100" y="1228425"/>
              <a:ext cx="794700" cy="1589400"/>
            </a:xfrm>
            <a:prstGeom prst="curved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71" name="Google Shape;471;p59"/>
            <p:cNvSpPr txBox="1"/>
            <p:nvPr/>
          </p:nvSpPr>
          <p:spPr>
            <a:xfrm>
              <a:off x="2451250" y="1823025"/>
              <a:ext cx="84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render</a:t>
              </a:r>
              <a:endParaRPr/>
            </a:p>
          </p:txBody>
        </p:sp>
      </p:grpSp>
      <p:grpSp>
        <p:nvGrpSpPr>
          <p:cNvPr id="472" name="Google Shape;472;p59"/>
          <p:cNvGrpSpPr/>
          <p:nvPr/>
        </p:nvGrpSpPr>
        <p:grpSpPr>
          <a:xfrm>
            <a:off x="1933550" y="3402675"/>
            <a:ext cx="3031500" cy="1157900"/>
            <a:chOff x="1933550" y="3402675"/>
            <a:chExt cx="3031500" cy="1157900"/>
          </a:xfrm>
        </p:grpSpPr>
        <p:sp>
          <p:nvSpPr>
            <p:cNvPr id="473" name="Google Shape;473;p59"/>
            <p:cNvSpPr/>
            <p:nvPr/>
          </p:nvSpPr>
          <p:spPr>
            <a:xfrm>
              <a:off x="3670250" y="3697375"/>
              <a:ext cx="1294800" cy="8632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Update</a:t>
              </a:r>
              <a:endParaRPr/>
            </a:p>
          </p:txBody>
        </p:sp>
        <p:cxnSp>
          <p:nvCxnSpPr>
            <p:cNvPr id="474" name="Google Shape;474;p59"/>
            <p:cNvCxnSpPr>
              <a:stCxn id="473" idx="1"/>
              <a:endCxn id="467" idx="4"/>
            </p:cNvCxnSpPr>
            <p:nvPr/>
          </p:nvCxnSpPr>
          <p:spPr>
            <a:xfrm rot="10800000">
              <a:off x="1933550" y="3402675"/>
              <a:ext cx="1736700" cy="726300"/>
            </a:xfrm>
            <a:prstGeom prst="curved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75" name="Google Shape;475;p59"/>
            <p:cNvSpPr txBox="1"/>
            <p:nvPr/>
          </p:nvSpPr>
          <p:spPr>
            <a:xfrm>
              <a:off x="2304350" y="3492000"/>
              <a:ext cx="12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new model</a:t>
              </a:r>
              <a:endParaRPr/>
            </a:p>
          </p:txBody>
        </p:sp>
      </p:grpSp>
      <p:cxnSp>
        <p:nvCxnSpPr>
          <p:cNvPr id="476" name="Google Shape;476;p59"/>
          <p:cNvCxnSpPr>
            <a:stCxn id="473" idx="0"/>
            <a:endCxn id="477" idx="1"/>
          </p:cNvCxnSpPr>
          <p:nvPr/>
        </p:nvCxnSpPr>
        <p:spPr>
          <a:xfrm rot="-5400000">
            <a:off x="4946300" y="2407825"/>
            <a:ext cx="660900" cy="19182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478" name="Google Shape;478;p59"/>
          <p:cNvGrpSpPr/>
          <p:nvPr/>
        </p:nvGrpSpPr>
        <p:grpSpPr>
          <a:xfrm>
            <a:off x="4964938" y="1625705"/>
            <a:ext cx="2902263" cy="2503195"/>
            <a:chOff x="4964938" y="1625705"/>
            <a:chExt cx="2902263" cy="2503195"/>
          </a:xfrm>
        </p:grpSpPr>
        <p:sp>
          <p:nvSpPr>
            <p:cNvPr id="477" name="Google Shape;477;p59"/>
            <p:cNvSpPr/>
            <p:nvPr/>
          </p:nvSpPr>
          <p:spPr>
            <a:xfrm>
              <a:off x="6054475" y="2581175"/>
              <a:ext cx="1812725" cy="910825"/>
            </a:xfrm>
            <a:prstGeom prst="flowChartManualOpera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Dispatch</a:t>
              </a:r>
              <a:endParaRPr/>
            </a:p>
          </p:txBody>
        </p:sp>
        <p:cxnSp>
          <p:nvCxnSpPr>
            <p:cNvPr id="479" name="Google Shape;479;p59"/>
            <p:cNvCxnSpPr>
              <a:stCxn id="469" idx="3"/>
              <a:endCxn id="477" idx="0"/>
            </p:cNvCxnSpPr>
            <p:nvPr/>
          </p:nvCxnSpPr>
          <p:spPr>
            <a:xfrm>
              <a:off x="4965062" y="1625705"/>
              <a:ext cx="1995900" cy="955500"/>
            </a:xfrm>
            <a:prstGeom prst="curved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80" name="Google Shape;480;p59"/>
            <p:cNvCxnSpPr>
              <a:stCxn id="477" idx="2"/>
              <a:endCxn id="473" idx="3"/>
            </p:cNvCxnSpPr>
            <p:nvPr/>
          </p:nvCxnSpPr>
          <p:spPr>
            <a:xfrm rot="5400000">
              <a:off x="5644438" y="2812500"/>
              <a:ext cx="636900" cy="1995900"/>
            </a:xfrm>
            <a:prstGeom prst="curved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81" name="Google Shape;481;p59"/>
            <p:cNvSpPr txBox="1"/>
            <p:nvPr/>
          </p:nvSpPr>
          <p:spPr>
            <a:xfrm>
              <a:off x="5281975" y="1823025"/>
              <a:ext cx="12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interaction</a:t>
              </a:r>
              <a:endParaRPr/>
            </a:p>
          </p:txBody>
        </p:sp>
        <p:sp>
          <p:nvSpPr>
            <p:cNvPr id="482" name="Google Shape;482;p59"/>
            <p:cNvSpPr txBox="1"/>
            <p:nvPr/>
          </p:nvSpPr>
          <p:spPr>
            <a:xfrm>
              <a:off x="5008550" y="3402725"/>
              <a:ext cx="12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messages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0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View Update - Elmish</a:t>
            </a:r>
            <a:endParaRPr/>
          </a:p>
        </p:txBody>
      </p:sp>
      <p:sp>
        <p:nvSpPr>
          <p:cNvPr id="488" name="Google Shape;488;p60"/>
          <p:cNvSpPr/>
          <p:nvPr/>
        </p:nvSpPr>
        <p:spPr>
          <a:xfrm>
            <a:off x="1196725" y="2420475"/>
            <a:ext cx="1473375" cy="982250"/>
          </a:xfrm>
          <a:prstGeom prst="flowChartInputOutpu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Model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489" name="Google Shape;489;p60"/>
          <p:cNvSpPr/>
          <p:nvPr/>
        </p:nvSpPr>
        <p:spPr>
          <a:xfrm>
            <a:off x="3670250" y="1134575"/>
            <a:ext cx="1294812" cy="982260"/>
          </a:xfrm>
          <a:prstGeom prst="flowChartDocumen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View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490" name="Google Shape;490;p60"/>
          <p:cNvSpPr/>
          <p:nvPr/>
        </p:nvSpPr>
        <p:spPr>
          <a:xfrm>
            <a:off x="6054475" y="2581175"/>
            <a:ext cx="1812725" cy="910825"/>
          </a:xfrm>
          <a:prstGeom prst="flowChartManualOperat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Dispatch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491" name="Google Shape;491;p60"/>
          <p:cNvSpPr/>
          <p:nvPr/>
        </p:nvSpPr>
        <p:spPr>
          <a:xfrm>
            <a:off x="3670250" y="3697375"/>
            <a:ext cx="1294800" cy="863200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Update</a:t>
            </a:r>
            <a:endParaRPr>
              <a:solidFill>
                <a:srgbClr val="9E9E9E"/>
              </a:solidFill>
            </a:endParaRPr>
          </a:p>
        </p:txBody>
      </p:sp>
      <p:cxnSp>
        <p:nvCxnSpPr>
          <p:cNvPr id="492" name="Google Shape;492;p60"/>
          <p:cNvCxnSpPr>
            <a:stCxn id="488" idx="0"/>
            <a:endCxn id="489" idx="1"/>
          </p:cNvCxnSpPr>
          <p:nvPr/>
        </p:nvCxnSpPr>
        <p:spPr>
          <a:xfrm rot="-5400000">
            <a:off x="2478100" y="1228425"/>
            <a:ext cx="794700" cy="1589400"/>
          </a:xfrm>
          <a:prstGeom prst="curvedConnector2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3" name="Google Shape;493;p60"/>
          <p:cNvCxnSpPr>
            <a:stCxn id="489" idx="3"/>
            <a:endCxn id="490" idx="0"/>
          </p:cNvCxnSpPr>
          <p:nvPr/>
        </p:nvCxnSpPr>
        <p:spPr>
          <a:xfrm>
            <a:off x="4965062" y="1625705"/>
            <a:ext cx="1995900" cy="955500"/>
          </a:xfrm>
          <a:prstGeom prst="curvedConnector2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4" name="Google Shape;494;p60"/>
          <p:cNvCxnSpPr>
            <a:stCxn id="490" idx="2"/>
            <a:endCxn id="491" idx="3"/>
          </p:cNvCxnSpPr>
          <p:nvPr/>
        </p:nvCxnSpPr>
        <p:spPr>
          <a:xfrm rot="5400000">
            <a:off x="5644438" y="2812500"/>
            <a:ext cx="636900" cy="1995900"/>
          </a:xfrm>
          <a:prstGeom prst="curvedConnector2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5" name="Google Shape;495;p60"/>
          <p:cNvCxnSpPr>
            <a:stCxn id="491" idx="1"/>
            <a:endCxn id="488" idx="4"/>
          </p:cNvCxnSpPr>
          <p:nvPr/>
        </p:nvCxnSpPr>
        <p:spPr>
          <a:xfrm rot="10800000">
            <a:off x="1933550" y="3402675"/>
            <a:ext cx="1736700" cy="726300"/>
          </a:xfrm>
          <a:prstGeom prst="curvedConnector2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6" name="Google Shape;496;p60"/>
          <p:cNvSpPr txBox="1"/>
          <p:nvPr/>
        </p:nvSpPr>
        <p:spPr>
          <a:xfrm>
            <a:off x="2451250" y="1823025"/>
            <a:ext cx="8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render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497" name="Google Shape;497;p60"/>
          <p:cNvSpPr txBox="1"/>
          <p:nvPr/>
        </p:nvSpPr>
        <p:spPr>
          <a:xfrm>
            <a:off x="5281975" y="1823025"/>
            <a:ext cx="12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interaction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498" name="Google Shape;498;p60"/>
          <p:cNvSpPr txBox="1"/>
          <p:nvPr/>
        </p:nvSpPr>
        <p:spPr>
          <a:xfrm>
            <a:off x="2304350" y="3492000"/>
            <a:ext cx="12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new model</a:t>
            </a:r>
            <a:endParaRPr>
              <a:solidFill>
                <a:srgbClr val="9E9E9E"/>
              </a:solidFill>
            </a:endParaRPr>
          </a:p>
        </p:txBody>
      </p:sp>
      <p:cxnSp>
        <p:nvCxnSpPr>
          <p:cNvPr id="499" name="Google Shape;499;p60"/>
          <p:cNvCxnSpPr>
            <a:stCxn id="491" idx="0"/>
            <a:endCxn id="490" idx="1"/>
          </p:cNvCxnSpPr>
          <p:nvPr/>
        </p:nvCxnSpPr>
        <p:spPr>
          <a:xfrm rot="-5400000">
            <a:off x="4946300" y="2407825"/>
            <a:ext cx="660900" cy="1918200"/>
          </a:xfrm>
          <a:prstGeom prst="curvedConnector2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0" name="Google Shape;500;p60"/>
          <p:cNvSpPr txBox="1"/>
          <p:nvPr/>
        </p:nvSpPr>
        <p:spPr>
          <a:xfrm>
            <a:off x="5008550" y="3402725"/>
            <a:ext cx="12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messages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501" name="Google Shape;501;p60"/>
          <p:cNvSpPr txBox="1"/>
          <p:nvPr/>
        </p:nvSpPr>
        <p:spPr>
          <a:xfrm>
            <a:off x="137025" y="3440925"/>
            <a:ext cx="3093300" cy="46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init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i="1" lang="en" sz="1800">
                <a:latin typeface="Roboto Mono"/>
                <a:ea typeface="Roboto Mono"/>
                <a:cs typeface="Roboto Mono"/>
                <a:sym typeface="Roboto Mono"/>
              </a:rPr>
              <a:t>unit → State</a:t>
            </a:r>
            <a:endParaRPr i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2" name="Google Shape;502;p60"/>
          <p:cNvSpPr txBox="1"/>
          <p:nvPr/>
        </p:nvSpPr>
        <p:spPr>
          <a:xfrm>
            <a:off x="3670150" y="4624450"/>
            <a:ext cx="4730400" cy="46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i="1" lang="en" sz="1800">
                <a:latin typeface="Roboto Mono"/>
                <a:ea typeface="Roboto Mono"/>
                <a:cs typeface="Roboto Mono"/>
                <a:sym typeface="Roboto Mono"/>
              </a:rPr>
              <a:t>Message → State → State</a:t>
            </a:r>
            <a:endParaRPr i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3" name="Google Shape;503;p60"/>
          <p:cNvSpPr txBox="1"/>
          <p:nvPr/>
        </p:nvSpPr>
        <p:spPr>
          <a:xfrm>
            <a:off x="1923350" y="596675"/>
            <a:ext cx="5131800" cy="46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i="1" lang="en" sz="1800">
                <a:latin typeface="Roboto Mono"/>
                <a:ea typeface="Roboto Mono"/>
                <a:cs typeface="Roboto Mono"/>
                <a:sym typeface="Roboto Mono"/>
              </a:rPr>
              <a:t>State → Dispatcher → View</a:t>
            </a:r>
            <a:endParaRPr i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1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Practice Exercise</a:t>
            </a:r>
            <a:endParaRPr/>
          </a:p>
        </p:txBody>
      </p:sp>
      <p:pic>
        <p:nvPicPr>
          <p:cNvPr id="509" name="Google Shape;50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5718"/>
            <a:ext cx="86868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439650" y="767600"/>
            <a:ext cx="8328900" cy="40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 you see MVU?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are signatures of the Elmish functions?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slides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20" y="993875"/>
            <a:ext cx="3238248" cy="1840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5" name="Google Shape;85;p17"/>
          <p:cNvSpPr txBox="1"/>
          <p:nvPr/>
        </p:nvSpPr>
        <p:spPr>
          <a:xfrm>
            <a:off x="498350" y="3297425"/>
            <a:ext cx="32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Concepts</a:t>
            </a:r>
            <a:endParaRPr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2567475" y="2899875"/>
            <a:ext cx="699072" cy="662139"/>
          </a:xfrm>
          <a:custGeom>
            <a:rect b="b" l="l" r="r" t="t"/>
            <a:pathLst>
              <a:path extrusionOk="0" h="12388" w="21500">
                <a:moveTo>
                  <a:pt x="0" y="11490"/>
                </a:moveTo>
                <a:cubicBezTo>
                  <a:pt x="3291" y="11490"/>
                  <a:pt x="16337" y="13405"/>
                  <a:pt x="19748" y="11490"/>
                </a:cubicBezTo>
                <a:cubicBezTo>
                  <a:pt x="23159" y="9575"/>
                  <a:pt x="20346" y="1915"/>
                  <a:pt x="20466" y="0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497" y="2515650"/>
            <a:ext cx="3672624" cy="20800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8" name="Google Shape;88;p17"/>
          <p:cNvSpPr txBox="1"/>
          <p:nvPr/>
        </p:nvSpPr>
        <p:spPr>
          <a:xfrm>
            <a:off x="4838500" y="1637863"/>
            <a:ext cx="32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Practice</a:t>
            </a:r>
            <a:endParaRPr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17"/>
          <p:cNvSpPr/>
          <p:nvPr/>
        </p:nvSpPr>
        <p:spPr>
          <a:xfrm rot="-5400000">
            <a:off x="6858025" y="1835050"/>
            <a:ext cx="699072" cy="662139"/>
          </a:xfrm>
          <a:custGeom>
            <a:rect b="b" l="l" r="r" t="t"/>
            <a:pathLst>
              <a:path extrusionOk="0" h="12388" w="21500">
                <a:moveTo>
                  <a:pt x="0" y="11490"/>
                </a:moveTo>
                <a:cubicBezTo>
                  <a:pt x="3291" y="11490"/>
                  <a:pt x="16337" y="13405"/>
                  <a:pt x="19748" y="11490"/>
                </a:cubicBezTo>
                <a:cubicBezTo>
                  <a:pt x="23159" y="9575"/>
                  <a:pt x="20346" y="1915"/>
                  <a:pt x="20466" y="0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triangle"/>
            <a:tailEnd len="med" w="med" type="none"/>
          </a:ln>
        </p:spPr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2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</a:t>
            </a:r>
            <a:r>
              <a:rPr lang="en"/>
              <a:t>Practice Exercise</a:t>
            </a:r>
            <a:endParaRPr/>
          </a:p>
        </p:txBody>
      </p:sp>
      <p:sp>
        <p:nvSpPr>
          <p:cNvPr id="516" name="Google Shape;516;p62"/>
          <p:cNvSpPr txBox="1"/>
          <p:nvPr>
            <p:ph idx="1" type="body"/>
          </p:nvPr>
        </p:nvSpPr>
        <p:spPr>
          <a:xfrm>
            <a:off x="439650" y="558350"/>
            <a:ext cx="8328900" cy="4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800"/>
              </a:spcAft>
              <a:buNone/>
            </a:pPr>
            <a:r>
              <a:rPr lang="en" sz="24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https://github.com/WWCode-SV/fsharp-work</a:t>
            </a:r>
            <a:r>
              <a:rPr lang="en" sz="24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shop/</a:t>
            </a:r>
            <a:br>
              <a:rPr lang="en" sz="24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" sz="24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instructions.md</a:t>
            </a: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7" name="Google Shape;517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4700" y="1663349"/>
            <a:ext cx="8402900" cy="33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3"/>
          <p:cNvSpPr txBox="1"/>
          <p:nvPr>
            <p:ph idx="1" type="body"/>
          </p:nvPr>
        </p:nvSpPr>
        <p:spPr>
          <a:xfrm>
            <a:off x="333383" y="74380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2400" u="sng">
                <a:solidFill>
                  <a:schemeClr val="lt1"/>
                </a:solidFill>
              </a:rPr>
              <a:t>In Visual Studio Code</a:t>
            </a:r>
            <a:endParaRPr b="0" sz="2400" u="sng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0" lang="en" sz="2400">
                <a:solidFill>
                  <a:schemeClr val="lt1"/>
                </a:solidFill>
              </a:rPr>
              <a:t>Select File </a:t>
            </a:r>
            <a:r>
              <a:rPr lang="en" sz="2400">
                <a:solidFill>
                  <a:schemeClr val="lt1"/>
                </a:solidFill>
              </a:rPr>
              <a:t>→ Exit</a:t>
            </a:r>
            <a:br>
              <a:rPr lang="en" sz="2400">
                <a:solidFill>
                  <a:schemeClr val="lt1"/>
                </a:solidFill>
              </a:rPr>
            </a:b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2400" u="sng">
                <a:solidFill>
                  <a:schemeClr val="lt1"/>
                </a:solidFill>
              </a:rPr>
              <a:t>In Docker Desktop</a:t>
            </a:r>
            <a:endParaRPr b="0" sz="2400" u="sng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0" lang="en" sz="2400">
                <a:solidFill>
                  <a:schemeClr val="lt1"/>
                </a:solidFill>
              </a:rPr>
              <a:t>Select the </a:t>
            </a:r>
            <a:r>
              <a:rPr lang="en" sz="2400">
                <a:solidFill>
                  <a:schemeClr val="lt1"/>
                </a:solidFill>
              </a:rPr>
              <a:t>Containers / Apps</a:t>
            </a:r>
            <a:r>
              <a:rPr b="0" lang="en" sz="2400">
                <a:solidFill>
                  <a:schemeClr val="lt1"/>
                </a:solidFill>
              </a:rPr>
              <a:t> tab</a:t>
            </a:r>
            <a:endParaRPr b="0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Delete</a:t>
            </a:r>
            <a:r>
              <a:rPr b="0" lang="en" sz="2400">
                <a:solidFill>
                  <a:schemeClr val="lt1"/>
                </a:solidFill>
              </a:rPr>
              <a:t> (trash can) the container.</a:t>
            </a:r>
            <a:endParaRPr b="0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0" lang="en" sz="2400">
                <a:solidFill>
                  <a:schemeClr val="lt1"/>
                </a:solidFill>
              </a:rPr>
              <a:t>Select the </a:t>
            </a:r>
            <a:r>
              <a:rPr lang="en" sz="2400">
                <a:solidFill>
                  <a:schemeClr val="lt1"/>
                </a:solidFill>
              </a:rPr>
              <a:t>Images</a:t>
            </a:r>
            <a:r>
              <a:rPr b="0" lang="en" sz="2400">
                <a:solidFill>
                  <a:schemeClr val="lt1"/>
                </a:solidFill>
              </a:rPr>
              <a:t> tab</a:t>
            </a:r>
            <a:r>
              <a:rPr lang="en" sz="2400">
                <a:solidFill>
                  <a:schemeClr val="lt1"/>
                </a:solidFill>
              </a:rPr>
              <a:t>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Remove </a:t>
            </a:r>
            <a:r>
              <a:rPr b="0" lang="en" sz="2400">
                <a:solidFill>
                  <a:schemeClr val="lt1"/>
                </a:solidFill>
              </a:rPr>
              <a:t>the vsc-</a:t>
            </a:r>
            <a:r>
              <a:rPr b="0" lang="en" sz="2400">
                <a:solidFill>
                  <a:schemeClr val="lt1"/>
                </a:solidFill>
              </a:rPr>
              <a:t>fsharp</a:t>
            </a:r>
            <a:r>
              <a:rPr b="0" lang="en" sz="2400">
                <a:solidFill>
                  <a:schemeClr val="lt1"/>
                </a:solidFill>
              </a:rPr>
              <a:t>… image (and others). </a:t>
            </a:r>
            <a:endParaRPr b="0" sz="2400">
              <a:solidFill>
                <a:schemeClr val="lt1"/>
              </a:solidFill>
            </a:endParaRPr>
          </a:p>
        </p:txBody>
      </p:sp>
      <p:sp>
        <p:nvSpPr>
          <p:cNvPr id="523" name="Google Shape;523;p63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4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529" name="Google Shape;529;p64"/>
          <p:cNvSpPr txBox="1"/>
          <p:nvPr>
            <p:ph idx="1" type="body"/>
          </p:nvPr>
        </p:nvSpPr>
        <p:spPr>
          <a:xfrm>
            <a:off x="333383" y="74380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the end of this workshop,...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🗹</a:t>
            </a:r>
            <a:r>
              <a:rPr lang="en"/>
              <a:t> </a:t>
            </a:r>
            <a:r>
              <a:rPr b="0" lang="en"/>
              <a:t>Motivated to adopt functional techniques.</a:t>
            </a:r>
            <a:endParaRPr b="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🗹</a:t>
            </a:r>
            <a:r>
              <a:rPr lang="en"/>
              <a:t> </a:t>
            </a:r>
            <a:r>
              <a:rPr b="0" lang="en"/>
              <a:t>Describe the MVU pattern.</a:t>
            </a:r>
            <a:endParaRPr b="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🗹</a:t>
            </a:r>
            <a:r>
              <a:rPr lang="en"/>
              <a:t> </a:t>
            </a:r>
            <a:r>
              <a:rPr b="0" lang="en"/>
              <a:t>Have experience editing F# code.</a:t>
            </a:r>
            <a:endParaRPr b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4" name="Google Shape;534;p65"/>
          <p:cNvCxnSpPr/>
          <p:nvPr/>
        </p:nvCxnSpPr>
        <p:spPr>
          <a:xfrm>
            <a:off x="449908" y="2571750"/>
            <a:ext cx="883592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p65"/>
          <p:cNvSpPr txBox="1"/>
          <p:nvPr>
            <p:ph idx="1" type="subTitle"/>
          </p:nvPr>
        </p:nvSpPr>
        <p:spPr>
          <a:xfrm>
            <a:off x="1817948" y="2295550"/>
            <a:ext cx="6430800" cy="22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/>
              <a:t>Wallace Kelly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wallace.kelly@olo.com</a:t>
            </a:r>
            <a:endParaRPr b="1" i="0" sz="2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33383" y="74380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Start both of these:</a:t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Studio Code</a:t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Docker Desktop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 Software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33383" y="743800"/>
            <a:ext cx="832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>
                <a:solidFill>
                  <a:schemeClr val="lt1"/>
                </a:solidFill>
              </a:rPr>
              <a:t>Docker Desktop requires: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>
                <a:solidFill>
                  <a:schemeClr val="lt1"/>
                </a:solidFill>
              </a:rPr>
              <a:t>Hardware virtualization enabled in BIOS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>
                <a:solidFill>
                  <a:schemeClr val="lt1"/>
                </a:solidFill>
              </a:rPr>
              <a:t>WSL2 is now a separate install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Installation Issues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938" y="2405950"/>
            <a:ext cx="42576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3375" y="743800"/>
            <a:ext cx="88107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2400" u="sng">
                <a:solidFill>
                  <a:schemeClr val="lt1"/>
                </a:solidFill>
              </a:rPr>
              <a:t>In Visual Studio Code</a:t>
            </a:r>
            <a:endParaRPr b="0" sz="2400" u="sng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0" lang="en" sz="2400">
                <a:solidFill>
                  <a:schemeClr val="lt1"/>
                </a:solidFill>
              </a:rPr>
              <a:t>Open the </a:t>
            </a:r>
            <a:r>
              <a:rPr lang="en" sz="2400">
                <a:solidFill>
                  <a:schemeClr val="lt1"/>
                </a:solidFill>
              </a:rPr>
              <a:t>Extensions </a:t>
            </a:r>
            <a:r>
              <a:rPr b="0" lang="en" sz="2400">
                <a:solidFill>
                  <a:schemeClr val="lt1"/>
                </a:solidFill>
              </a:rPr>
              <a:t>a</a:t>
            </a:r>
            <a:r>
              <a:rPr b="0" lang="en" sz="2400">
                <a:solidFill>
                  <a:schemeClr val="lt1"/>
                </a:solidFill>
              </a:rPr>
              <a:t>ctivity bar (Ctrl-Shift-X).</a:t>
            </a:r>
            <a:endParaRPr b="0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0" lang="en" sz="2400">
                <a:solidFill>
                  <a:schemeClr val="lt1"/>
                </a:solidFill>
              </a:rPr>
              <a:t>Search for “</a:t>
            </a:r>
            <a:r>
              <a:rPr lang="en" sz="2400">
                <a:solidFill>
                  <a:schemeClr val="lt1"/>
                </a:solidFill>
              </a:rPr>
              <a:t>Remote - Containers</a:t>
            </a:r>
            <a:r>
              <a:rPr b="0" lang="en" sz="2400">
                <a:solidFill>
                  <a:schemeClr val="lt1"/>
                </a:solidFill>
              </a:rPr>
              <a:t>”.</a:t>
            </a:r>
            <a:endParaRPr b="0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0" lang="en" sz="2400">
                <a:solidFill>
                  <a:schemeClr val="lt1"/>
                </a:solidFill>
              </a:rPr>
              <a:t>Press the </a:t>
            </a:r>
            <a:r>
              <a:rPr lang="en" sz="2400">
                <a:solidFill>
                  <a:schemeClr val="lt1"/>
                </a:solidFill>
              </a:rPr>
              <a:t>Install </a:t>
            </a:r>
            <a:r>
              <a:rPr b="0" lang="en" sz="2400">
                <a:solidFill>
                  <a:schemeClr val="lt1"/>
                </a:solidFill>
              </a:rPr>
              <a:t>button.</a:t>
            </a:r>
            <a:endParaRPr b="0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2400" u="sng">
                <a:solidFill>
                  <a:schemeClr val="lt1"/>
                </a:solidFill>
              </a:rPr>
              <a:t>Or, on a command line</a:t>
            </a:r>
            <a:endParaRPr b="0" sz="24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9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code --install-extension ms-vscode-remote.remote-containers</a:t>
            </a:r>
            <a:endParaRPr sz="19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the required VS Code extension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33375" y="743800"/>
            <a:ext cx="88107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2400" u="sng">
                <a:solidFill>
                  <a:schemeClr val="lt1"/>
                </a:solidFill>
              </a:rPr>
              <a:t>In Visual Studio Code</a:t>
            </a:r>
            <a:endParaRPr b="0" sz="2400" u="sng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0" lang="en" sz="2400">
                <a:solidFill>
                  <a:schemeClr val="lt1"/>
                </a:solidFill>
              </a:rPr>
              <a:t>Open the Command Palette (</a:t>
            </a:r>
            <a:r>
              <a:rPr lang="en" sz="2400">
                <a:solidFill>
                  <a:schemeClr val="lt1"/>
                </a:solidFill>
              </a:rPr>
              <a:t>Ctrl-Shift-P</a:t>
            </a:r>
            <a:r>
              <a:rPr b="0" lang="en" sz="2400">
                <a:solidFill>
                  <a:schemeClr val="lt1"/>
                </a:solidFill>
              </a:rPr>
              <a:t>).</a:t>
            </a:r>
            <a:endParaRPr b="0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0" lang="en" sz="2400">
                <a:solidFill>
                  <a:schemeClr val="lt1"/>
                </a:solidFill>
              </a:rPr>
              <a:t>Type “</a:t>
            </a:r>
            <a:r>
              <a:rPr lang="en" sz="2400">
                <a:solidFill>
                  <a:schemeClr val="lt1"/>
                </a:solidFill>
              </a:rPr>
              <a:t>Container Volume</a:t>
            </a:r>
            <a:r>
              <a:rPr b="0" lang="en" sz="2400">
                <a:solidFill>
                  <a:schemeClr val="lt1"/>
                </a:solidFill>
              </a:rPr>
              <a:t>”.</a:t>
            </a:r>
            <a:endParaRPr b="0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0" lang="en" sz="2400">
                <a:solidFill>
                  <a:schemeClr val="lt1"/>
                </a:solidFill>
              </a:rPr>
              <a:t>Select “</a:t>
            </a:r>
            <a:r>
              <a:rPr lang="en" sz="2400">
                <a:solidFill>
                  <a:schemeClr val="lt1"/>
                </a:solidFill>
              </a:rPr>
              <a:t>Clone Repository in Container Volume</a:t>
            </a:r>
            <a:r>
              <a:rPr b="0" lang="en" sz="2400">
                <a:solidFill>
                  <a:schemeClr val="lt1"/>
                </a:solidFill>
              </a:rPr>
              <a:t>”.</a:t>
            </a:r>
            <a:endParaRPr b="0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0" lang="en" sz="2400">
                <a:solidFill>
                  <a:schemeClr val="lt1"/>
                </a:solidFill>
              </a:rPr>
              <a:t>Enter “</a:t>
            </a:r>
            <a:r>
              <a:rPr lang="en" sz="2400">
                <a:solidFill>
                  <a:schemeClr val="lt1"/>
                </a:solidFill>
              </a:rPr>
              <a:t>WWCode-SV/fsharp-workshop</a:t>
            </a:r>
            <a:r>
              <a:rPr b="0" lang="en" sz="2400">
                <a:solidFill>
                  <a:schemeClr val="lt1"/>
                </a:solidFill>
              </a:rPr>
              <a:t>”</a:t>
            </a:r>
            <a:endParaRPr b="0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0" lang="en" sz="2400">
                <a:solidFill>
                  <a:schemeClr val="lt1"/>
                </a:solidFill>
              </a:rPr>
              <a:t>Select the </a:t>
            </a:r>
            <a:r>
              <a:rPr lang="en" sz="2400">
                <a:solidFill>
                  <a:schemeClr val="lt1"/>
                </a:solidFill>
              </a:rPr>
              <a:t>main</a:t>
            </a:r>
            <a:r>
              <a:rPr b="0" lang="en" sz="2400">
                <a:solidFill>
                  <a:schemeClr val="lt1"/>
                </a:solidFill>
              </a:rPr>
              <a:t> branch.</a:t>
            </a:r>
            <a:endParaRPr b="0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0" lang="en" sz="2400">
                <a:solidFill>
                  <a:schemeClr val="lt1"/>
                </a:solidFill>
              </a:rPr>
              <a:t>Wait for it…</a:t>
            </a:r>
            <a:endParaRPr b="0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0" lang="en" sz="2400">
                <a:solidFill>
                  <a:schemeClr val="lt1"/>
                </a:solidFill>
              </a:rPr>
              <a:t>Click “Starting Dev Container (</a:t>
            </a:r>
            <a:r>
              <a:rPr lang="en" sz="2400">
                <a:solidFill>
                  <a:schemeClr val="lt1"/>
                </a:solidFill>
              </a:rPr>
              <a:t>show log</a:t>
            </a:r>
            <a:r>
              <a:rPr b="0" lang="en" sz="2400">
                <a:solidFill>
                  <a:schemeClr val="lt1"/>
                </a:solidFill>
              </a:rPr>
              <a:t>)”</a:t>
            </a:r>
            <a:endParaRPr sz="1900">
              <a:solidFill>
                <a:schemeClr val="lt1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137017" y="70243"/>
            <a:ext cx="893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the download of Docker images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osing Slides">
  <a:themeElements>
    <a:clrScheme name="Olo">
      <a:dk1>
        <a:srgbClr val="2D2D2D"/>
      </a:dk1>
      <a:lt1>
        <a:srgbClr val="FFFFFF"/>
      </a:lt1>
      <a:dk2>
        <a:srgbClr val="00324F"/>
      </a:dk2>
      <a:lt2>
        <a:srgbClr val="EEECE1"/>
      </a:lt2>
      <a:accent1>
        <a:srgbClr val="1BA3DD"/>
      </a:accent1>
      <a:accent2>
        <a:srgbClr val="2D2D2D"/>
      </a:accent2>
      <a:accent3>
        <a:srgbClr val="FFFFFF"/>
      </a:accent3>
      <a:accent4>
        <a:srgbClr val="00324F"/>
      </a:accent4>
      <a:accent5>
        <a:srgbClr val="FF2A53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der Group">
  <a:themeElements>
    <a:clrScheme name="Custom 2">
      <a:dk1>
        <a:srgbClr val="2D2D2D"/>
      </a:dk1>
      <a:lt1>
        <a:srgbClr val="FFFFFF"/>
      </a:lt1>
      <a:dk2>
        <a:srgbClr val="1F497D"/>
      </a:dk2>
      <a:lt2>
        <a:srgbClr val="EEECE1"/>
      </a:lt2>
      <a:accent1>
        <a:srgbClr val="1BA3DD"/>
      </a:accent1>
      <a:accent2>
        <a:srgbClr val="2D2D2D"/>
      </a:accent2>
      <a:accent3>
        <a:srgbClr val="FFFFFF"/>
      </a:accent3>
      <a:accent4>
        <a:srgbClr val="00324F"/>
      </a:accent4>
      <a:accent5>
        <a:srgbClr val="FF2A53"/>
      </a:accent5>
      <a:accent6>
        <a:srgbClr val="FFFFFF"/>
      </a:accent6>
      <a:hlink>
        <a:srgbClr val="FF2A53"/>
      </a:hlink>
      <a:folHlink>
        <a:srgbClr val="FF2A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Slides">
  <a:themeElements>
    <a:clrScheme name="Olo 2017 1">
      <a:dk1>
        <a:srgbClr val="2D2D2D"/>
      </a:dk1>
      <a:lt1>
        <a:srgbClr val="FFFFFF"/>
      </a:lt1>
      <a:dk2>
        <a:srgbClr val="00324F"/>
      </a:dk2>
      <a:lt2>
        <a:srgbClr val="EEECE1"/>
      </a:lt2>
      <a:accent1>
        <a:srgbClr val="1BA3DD"/>
      </a:accent1>
      <a:accent2>
        <a:srgbClr val="2D2D2D"/>
      </a:accent2>
      <a:accent3>
        <a:srgbClr val="1AD587"/>
      </a:accent3>
      <a:accent4>
        <a:srgbClr val="FF2A53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