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Sansation" charset="1" panose="02000000000000000000"/>
      <p:regular r:id="rId19"/>
    </p:embeddedFont>
    <p:embeddedFont>
      <p:font typeface="Sansation Light" charset="1" panose="02000000000000000000"/>
      <p:regular r:id="rId20"/>
    </p:embeddedFont>
    <p:embeddedFont>
      <p:font typeface="TT Supermolot Condensed" charset="1" panose="02000506040000020003"/>
      <p:regular r:id="rId21"/>
    </p:embeddedFont>
    <p:embeddedFont>
      <p:font typeface="TT Supermolot Condensed Italics" charset="1" panose="02000506000000090003"/>
      <p:regular r:id="rId22"/>
    </p:embeddedFont>
    <p:embeddedFont>
      <p:font typeface="Sansation Bold" charset="1" panose="02000000000000000000"/>
      <p:regular r:id="rId23"/>
    </p:embeddedFont>
    <p:embeddedFont>
      <p:font typeface="TT Supermolot Condensed Bold" charset="1" panose="020008060400000200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jpeg" Type="http://schemas.openxmlformats.org/officeDocument/2006/relationships/image"/><Relationship Id="rId4" Target="../media/image10.jpeg" Type="http://schemas.openxmlformats.org/officeDocument/2006/relationships/image"/><Relationship Id="rId5" Target="../media/image11.jpeg" Type="http://schemas.openxmlformats.org/officeDocument/2006/relationships/image"/><Relationship Id="rId6" Target="../media/image12.jpeg" Type="http://schemas.openxmlformats.org/officeDocument/2006/relationships/image"/><Relationship Id="rId7" Target="../media/image13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gif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2340" y="1156630"/>
            <a:ext cx="15236754" cy="398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76"/>
              </a:lnSpc>
            </a:pPr>
            <a:r>
              <a:rPr lang="en-US" sz="11411" spc="2145">
                <a:solidFill>
                  <a:srgbClr val="FFFFFF"/>
                </a:solidFill>
                <a:latin typeface="Sansation"/>
                <a:ea typeface="Sansation"/>
                <a:cs typeface="Sansation"/>
                <a:sym typeface="Sansation"/>
              </a:rPr>
              <a:t>UNIVERSO</a:t>
            </a:r>
          </a:p>
          <a:p>
            <a:pPr algn="ctr">
              <a:lnSpc>
                <a:spcPts val="15976"/>
              </a:lnSpc>
              <a:spcBef>
                <a:spcPct val="0"/>
              </a:spcBef>
            </a:pPr>
            <a:r>
              <a:rPr lang="en-US" sz="11411" spc="2145">
                <a:solidFill>
                  <a:srgbClr val="FFFFFF"/>
                </a:solidFill>
                <a:latin typeface="Sansation"/>
                <a:ea typeface="Sansation"/>
                <a:cs typeface="Sansation"/>
                <a:sym typeface="Sansation"/>
              </a:rPr>
              <a:t>DOS DADOS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727108" y="6658307"/>
            <a:ext cx="9227218" cy="135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9"/>
              </a:lnSpc>
            </a:pPr>
            <a:r>
              <a:rPr lang="en-US" sz="3863" spc="734">
                <a:solidFill>
                  <a:srgbClr val="FFFFFF"/>
                </a:solidFill>
                <a:latin typeface="Sansation Light"/>
                <a:ea typeface="Sansation Light"/>
                <a:cs typeface="Sansation Light"/>
                <a:sym typeface="Sansation Light"/>
              </a:rPr>
              <a:t>Bancos de Dados NOSQL</a:t>
            </a:r>
          </a:p>
          <a:p>
            <a:pPr algn="ctr">
              <a:lnSpc>
                <a:spcPts val="5409"/>
              </a:lnSpc>
              <a:spcBef>
                <a:spcPct val="0"/>
              </a:spcBef>
            </a:pPr>
          </a:p>
        </p:txBody>
      </p:sp>
      <p:sp>
        <p:nvSpPr>
          <p:cNvPr name="AutoShape 4" id="4"/>
          <p:cNvSpPr/>
          <p:nvPr/>
        </p:nvSpPr>
        <p:spPr>
          <a:xfrm rot="0">
            <a:off x="4727108" y="5905832"/>
            <a:ext cx="9227218" cy="0"/>
          </a:xfrm>
          <a:prstGeom prst="line">
            <a:avLst/>
          </a:prstGeom>
          <a:ln cap="rnd" w="762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-5400000">
            <a:off x="15869926" y="7704550"/>
            <a:ext cx="3715489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 spc="413">
                <a:solidFill>
                  <a:srgbClr val="FFFFFF"/>
                </a:solidFill>
                <a:latin typeface="Sansation"/>
                <a:ea typeface="Sansation"/>
                <a:cs typeface="Sansation"/>
                <a:sym typeface="Sansation"/>
              </a:rPr>
              <a:t>O DESAFIO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13971410" y="3746736"/>
            <a:ext cx="7569672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309117" y="3727844"/>
            <a:ext cx="835067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309117" y="2708081"/>
            <a:ext cx="9373741" cy="851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2"/>
              </a:lnSpc>
              <a:spcBef>
                <a:spcPct val="0"/>
              </a:spcBef>
            </a:pPr>
            <a:r>
              <a:rPr lang="en-US" sz="4908" spc="922">
                <a:solidFill>
                  <a:srgbClr val="FFFFFF"/>
                </a:solidFill>
                <a:latin typeface="Sansation Light"/>
                <a:ea typeface="Sansation Light"/>
                <a:cs typeface="Sansation Light"/>
                <a:sym typeface="Sansation Light"/>
              </a:rPr>
              <a:t>UPDATE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9117" y="4033376"/>
            <a:ext cx="7091677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470">
                <a:solidFill>
                  <a:srgbClr val="FFFFFF"/>
                </a:solidFill>
                <a:latin typeface="TT Supermolot Condensed Bold"/>
                <a:ea typeface="TT Supermolot Condensed Bold"/>
                <a:cs typeface="TT Supermolot Condensed Bold"/>
                <a:sym typeface="TT Supermolot Condensed Bold"/>
              </a:rPr>
              <a:t>Atualização de apenas um documento: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57535" y="4674726"/>
            <a:ext cx="4538453" cy="1736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470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db.pessoas.updateOne(</a:t>
            </a:r>
          </a:p>
          <a:p>
            <a:pPr algn="l">
              <a:lnSpc>
                <a:spcPts val="3500"/>
              </a:lnSpc>
            </a:pPr>
            <a:r>
              <a:rPr lang="en-US" sz="2500" spc="470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    { nome: "João" }, </a:t>
            </a:r>
          </a:p>
          <a:p>
            <a:pPr algn="l">
              <a:lnSpc>
                <a:spcPts val="3500"/>
              </a:lnSpc>
            </a:pPr>
            <a:r>
              <a:rPr lang="en-US" sz="2500" spc="470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    { $set: { idade: 30} }  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spc="470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);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9117" y="6887700"/>
            <a:ext cx="7078067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470">
                <a:solidFill>
                  <a:srgbClr val="FFFFFF"/>
                </a:solidFill>
                <a:latin typeface="TT Supermolot Condensed Bold"/>
                <a:ea typeface="TT Supermolot Condensed Bold"/>
                <a:cs typeface="TT Supermolot Condensed Bold"/>
                <a:sym typeface="TT Supermolot Condensed Bold"/>
              </a:rPr>
              <a:t>Atualização de múltiplos documentos: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7535" y="7529050"/>
            <a:ext cx="4709096" cy="1736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470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db.pessoas.updateMany(</a:t>
            </a:r>
          </a:p>
          <a:p>
            <a:pPr algn="l">
              <a:lnSpc>
                <a:spcPts val="3500"/>
              </a:lnSpc>
            </a:pPr>
            <a:r>
              <a:rPr lang="en-US" sz="2500" spc="470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 { nome: "João" }, </a:t>
            </a:r>
          </a:p>
          <a:p>
            <a:pPr algn="l">
              <a:lnSpc>
                <a:spcPts val="3500"/>
              </a:lnSpc>
            </a:pPr>
            <a:r>
              <a:rPr lang="en-US" sz="2500" spc="470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 { $set: { idade: 30 } } 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spc="470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);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-5400000">
            <a:off x="15869926" y="7704550"/>
            <a:ext cx="3715489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 spc="413">
                <a:solidFill>
                  <a:srgbClr val="FFFFFF"/>
                </a:solidFill>
                <a:latin typeface="Sansation"/>
                <a:ea typeface="Sansation"/>
                <a:cs typeface="Sansation"/>
                <a:sym typeface="Sansation"/>
              </a:rPr>
              <a:t>O DESAFIO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13971410" y="3746736"/>
            <a:ext cx="7569672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309117" y="3727844"/>
            <a:ext cx="835067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309117" y="2708081"/>
            <a:ext cx="9373741" cy="851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2"/>
              </a:lnSpc>
              <a:spcBef>
                <a:spcPct val="0"/>
              </a:spcBef>
            </a:pPr>
            <a:r>
              <a:rPr lang="en-US" sz="4908" spc="922">
                <a:solidFill>
                  <a:srgbClr val="FFFFFF"/>
                </a:solidFill>
                <a:latin typeface="Sansation Light"/>
                <a:ea typeface="Sansation Light"/>
                <a:cs typeface="Sansation Light"/>
                <a:sym typeface="Sansation Light"/>
              </a:rPr>
              <a:t>DELETE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17848" y="4255545"/>
            <a:ext cx="5418534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470">
                <a:solidFill>
                  <a:srgbClr val="FFFFFF"/>
                </a:solidFill>
                <a:latin typeface="TT Supermolot Condensed Bold"/>
                <a:ea typeface="TT Supermolot Condensed Bold"/>
                <a:cs typeface="TT Supermolot Condensed Bold"/>
                <a:sym typeface="TT Supermolot Condensed Bold"/>
              </a:rPr>
              <a:t>Deletar um único documento: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2611" y="4849269"/>
            <a:ext cx="16131388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spc="470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 </a:t>
            </a:r>
            <a:r>
              <a:rPr lang="en-US" sz="2500" spc="470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db.pessoas.deleteOne({ nome: "João"});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9117" y="5681119"/>
            <a:ext cx="5718969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470">
                <a:solidFill>
                  <a:srgbClr val="FFFFFF"/>
                </a:solidFill>
                <a:latin typeface="TT Supermolot Condensed Bold"/>
                <a:ea typeface="TT Supermolot Condensed Bold"/>
                <a:cs typeface="TT Supermolot Condensed Bold"/>
                <a:sym typeface="TT Supermolot Condensed Bold"/>
              </a:rPr>
              <a:t>Deletar múltiplos documentos: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22611" y="6274378"/>
            <a:ext cx="8742722" cy="860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470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 </a:t>
            </a:r>
            <a:r>
              <a:rPr lang="en-US" sz="2500" spc="470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db.pessoas.insertMany({cidade: “São Paulo”});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5400000">
            <a:off x="15869926" y="7704550"/>
            <a:ext cx="3715489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 spc="413">
                <a:solidFill>
                  <a:srgbClr val="FFFFFF"/>
                </a:solidFill>
                <a:latin typeface="Sansation"/>
                <a:ea typeface="Sansation"/>
                <a:cs typeface="Sansation"/>
                <a:sym typeface="Sansation"/>
              </a:rPr>
              <a:t>A EQUIPE</a:t>
            </a:r>
          </a:p>
        </p:txBody>
      </p:sp>
      <p:sp>
        <p:nvSpPr>
          <p:cNvPr name="AutoShape 3" id="3"/>
          <p:cNvSpPr/>
          <p:nvPr/>
        </p:nvSpPr>
        <p:spPr>
          <a:xfrm rot="5400000">
            <a:off x="13971410" y="3746736"/>
            <a:ext cx="7569672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028700" y="4837615"/>
            <a:ext cx="1187072" cy="1187072"/>
            <a:chOff x="0" y="0"/>
            <a:chExt cx="13716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240" r="0" b="-324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2368319"/>
            <a:ext cx="1187072" cy="1187072"/>
            <a:chOff x="0" y="0"/>
            <a:chExt cx="137160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551" r="0" b="-55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7306911"/>
            <a:ext cx="1187072" cy="1187072"/>
            <a:chOff x="0" y="0"/>
            <a:chExt cx="1371600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4"/>
              <a:stretch>
                <a:fillRect l="-5214" t="0" r="-5214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072228" y="4837615"/>
            <a:ext cx="1187072" cy="1187072"/>
            <a:chOff x="0" y="0"/>
            <a:chExt cx="13716000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4133" r="0" b="-4133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072228" y="2368319"/>
            <a:ext cx="1187072" cy="1187072"/>
            <a:chOff x="0" y="0"/>
            <a:chExt cx="137160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61111" r="0" b="-61111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072228" y="7306911"/>
            <a:ext cx="1187072" cy="1187072"/>
            <a:chOff x="0" y="0"/>
            <a:chExt cx="137160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2433" r="0" b="-2433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700351" y="2762260"/>
            <a:ext cx="4773692" cy="464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2"/>
              </a:lnSpc>
              <a:spcBef>
                <a:spcPct val="0"/>
              </a:spcBef>
            </a:pPr>
            <a:r>
              <a:rPr lang="en-US" sz="2708" spc="509">
                <a:solidFill>
                  <a:srgbClr val="FFFFFF"/>
                </a:solidFill>
                <a:latin typeface="Sansation Light"/>
                <a:ea typeface="Sansation Light"/>
                <a:cs typeface="Sansation Light"/>
                <a:sym typeface="Sansation Light"/>
              </a:rPr>
              <a:t>ANDRESSA HONORIO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457129" y="363965"/>
            <a:ext cx="9373741" cy="1186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2"/>
              </a:lnSpc>
              <a:spcBef>
                <a:spcPct val="0"/>
              </a:spcBef>
            </a:pPr>
            <a:r>
              <a:rPr lang="en-US" b="true" sz="6908" spc="1298">
                <a:solidFill>
                  <a:srgbClr val="FFFFFF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EQUIPE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700351" y="5231556"/>
            <a:ext cx="4594178" cy="464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92"/>
              </a:lnSpc>
              <a:spcBef>
                <a:spcPct val="0"/>
              </a:spcBef>
            </a:pPr>
            <a:r>
              <a:rPr lang="en-US" sz="2708" spc="509" strike="noStrike" u="none">
                <a:solidFill>
                  <a:srgbClr val="FFFFFF"/>
                </a:solidFill>
                <a:latin typeface="Sansation Light"/>
                <a:ea typeface="Sansation Light"/>
                <a:cs typeface="Sansation Light"/>
                <a:sym typeface="Sansation Light"/>
              </a:rPr>
              <a:t>GABRIEL SOUZA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700351" y="7700852"/>
            <a:ext cx="4594178" cy="464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92"/>
              </a:lnSpc>
              <a:spcBef>
                <a:spcPct val="0"/>
              </a:spcBef>
            </a:pPr>
            <a:r>
              <a:rPr lang="en-US" sz="2708" spc="509" strike="noStrike" u="none">
                <a:solidFill>
                  <a:srgbClr val="FFFFFF"/>
                </a:solidFill>
                <a:latin typeface="Sansation Light"/>
                <a:ea typeface="Sansation Light"/>
                <a:cs typeface="Sansation Light"/>
                <a:sym typeface="Sansation Light"/>
              </a:rPr>
              <a:t>JOSÉ DANIEL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540584" y="2762260"/>
            <a:ext cx="3045869" cy="464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92"/>
              </a:lnSpc>
              <a:spcBef>
                <a:spcPct val="0"/>
              </a:spcBef>
            </a:pPr>
            <a:r>
              <a:rPr lang="en-US" sz="2708" spc="509">
                <a:solidFill>
                  <a:srgbClr val="FFFFFF"/>
                </a:solidFill>
                <a:latin typeface="Sansation Light"/>
                <a:ea typeface="Sansation Light"/>
                <a:cs typeface="Sansation Light"/>
                <a:sym typeface="Sansation Light"/>
              </a:rPr>
              <a:t>JÚLIA ELLEN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575696" y="5231556"/>
            <a:ext cx="4010757" cy="464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92"/>
              </a:lnSpc>
              <a:spcBef>
                <a:spcPct val="0"/>
              </a:spcBef>
            </a:pPr>
            <a:r>
              <a:rPr lang="en-US" sz="2708" spc="509" strike="noStrike" u="none">
                <a:solidFill>
                  <a:srgbClr val="FFFFFF"/>
                </a:solidFill>
                <a:latin typeface="Sansation Light"/>
                <a:ea typeface="Sansation Light"/>
                <a:cs typeface="Sansation Light"/>
                <a:sym typeface="Sansation Light"/>
              </a:rPr>
              <a:t>LUCAS KAYNNÃN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216667" y="7700852"/>
            <a:ext cx="4369785" cy="464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92"/>
              </a:lnSpc>
              <a:spcBef>
                <a:spcPct val="0"/>
              </a:spcBef>
            </a:pPr>
            <a:r>
              <a:rPr lang="en-US" sz="2708" spc="509" strike="noStrike" u="none">
                <a:solidFill>
                  <a:srgbClr val="FFFFFF"/>
                </a:solidFill>
                <a:latin typeface="Sansation Light"/>
                <a:ea typeface="Sansation Light"/>
                <a:cs typeface="Sansation Light"/>
                <a:sym typeface="Sansation Light"/>
              </a:rPr>
              <a:t>WALLACE MARTINS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-5400000">
            <a:off x="15869926" y="7704550"/>
            <a:ext cx="3715489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 spc="413">
                <a:solidFill>
                  <a:srgbClr val="FFFFFF"/>
                </a:solidFill>
                <a:latin typeface="Sansation"/>
                <a:ea typeface="Sansation"/>
                <a:cs typeface="Sansation"/>
                <a:sym typeface="Sansation"/>
              </a:rPr>
              <a:t>O DESAFIO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13971410" y="3746736"/>
            <a:ext cx="7569672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8309428" y="4737775"/>
            <a:ext cx="1669144" cy="912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2"/>
              </a:lnSpc>
              <a:spcBef>
                <a:spcPct val="0"/>
              </a:spcBef>
            </a:pPr>
            <a:r>
              <a:rPr lang="en-US" sz="5308" spc="998">
                <a:solidFill>
                  <a:srgbClr val="FFFFFF"/>
                </a:solidFill>
                <a:latin typeface="Sansation Light"/>
                <a:ea typeface="Sansation Light"/>
                <a:cs typeface="Sansation Light"/>
                <a:sym typeface="Sansation Light"/>
              </a:rPr>
              <a:t>FIM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-5400000">
            <a:off x="15869926" y="7860300"/>
            <a:ext cx="3715489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 spc="413">
                <a:solidFill>
                  <a:srgbClr val="FFFFFF"/>
                </a:solidFill>
                <a:latin typeface="Sansation"/>
                <a:ea typeface="Sansation"/>
                <a:cs typeface="Sansation"/>
                <a:sym typeface="Sansation"/>
              </a:rPr>
              <a:t>INTRODUÇÃO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14176006" y="3577699"/>
            <a:ext cx="7231598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701355" y="1796209"/>
            <a:ext cx="12721119" cy="112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88"/>
              </a:lnSpc>
              <a:spcBef>
                <a:spcPct val="0"/>
              </a:spcBef>
            </a:pPr>
            <a:r>
              <a:rPr lang="en-US" sz="6491" spc="1220">
                <a:solidFill>
                  <a:srgbClr val="FFFFFF"/>
                </a:solidFill>
                <a:latin typeface="Sansation"/>
                <a:ea typeface="Sansation"/>
                <a:cs typeface="Sansation"/>
                <a:sym typeface="Sansation"/>
              </a:rPr>
              <a:t>INTRODUÇÃO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1355" y="4003040"/>
            <a:ext cx="15316970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spc="601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Um banco de dados NoSQL (ou "Not Only SQL") é um tipo de banco de dados que permite armazenar e gerenciar dados de maneira mais flexível e escalável do que os bancos de dados relacionais tradicionais (SQL).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1355" y="6583898"/>
            <a:ext cx="13711845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i="true" spc="601">
                <a:solidFill>
                  <a:srgbClr val="FFFFFF"/>
                </a:solidFill>
                <a:latin typeface="TT Supermolot Condensed Italics"/>
                <a:ea typeface="TT Supermolot Condensed Italics"/>
                <a:cs typeface="TT Supermolot Condensed Italics"/>
                <a:sym typeface="TT Supermolot Condensed Italics"/>
              </a:rPr>
              <a:t>"Bancos de dados relacionais fazem uma coisa muito bem — transações. Bancos de dados NoSQL são bons em todo o resto." - Eric Brewer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8383057"/>
            <a:ext cx="2918326" cy="683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14176006" y="3577699"/>
            <a:ext cx="7231598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991498" y="2684274"/>
            <a:ext cx="0" cy="7903155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998848" y="1549386"/>
            <a:ext cx="6879592" cy="3594114"/>
          </a:xfrm>
          <a:custGeom>
            <a:avLst/>
            <a:gdLst/>
            <a:ahLst/>
            <a:cxnLst/>
            <a:rect r="r" b="b" t="t" l="l"/>
            <a:pathLst>
              <a:path h="3594114" w="6879592">
                <a:moveTo>
                  <a:pt x="0" y="0"/>
                </a:moveTo>
                <a:lnTo>
                  <a:pt x="6879592" y="0"/>
                </a:lnTo>
                <a:lnTo>
                  <a:pt x="6879592" y="3594114"/>
                </a:lnTo>
                <a:lnTo>
                  <a:pt x="0" y="3594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57821" y="5768924"/>
            <a:ext cx="5001479" cy="3716617"/>
          </a:xfrm>
          <a:custGeom>
            <a:avLst/>
            <a:gdLst/>
            <a:ahLst/>
            <a:cxnLst/>
            <a:rect r="r" b="b" t="t" l="l"/>
            <a:pathLst>
              <a:path h="3716617" w="5001479">
                <a:moveTo>
                  <a:pt x="0" y="0"/>
                </a:moveTo>
                <a:lnTo>
                  <a:pt x="5001479" y="0"/>
                </a:lnTo>
                <a:lnTo>
                  <a:pt x="5001479" y="3716617"/>
                </a:lnTo>
                <a:lnTo>
                  <a:pt x="0" y="37166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60812"/>
            <a:ext cx="10106251" cy="2050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48"/>
              </a:lnSpc>
            </a:pPr>
            <a:r>
              <a:rPr lang="en-US" b="true" sz="5891" spc="1107">
                <a:solidFill>
                  <a:srgbClr val="FFFFFF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PRINCIPAIS</a:t>
            </a:r>
          </a:p>
          <a:p>
            <a:pPr algn="l">
              <a:lnSpc>
                <a:spcPts val="8248"/>
              </a:lnSpc>
              <a:spcBef>
                <a:spcPct val="0"/>
              </a:spcBef>
            </a:pPr>
            <a:r>
              <a:rPr lang="en-US" b="true" sz="5891" spc="1107">
                <a:solidFill>
                  <a:srgbClr val="FFFFFF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CARACTERÍSTICAS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36064" y="2632397"/>
            <a:ext cx="7164197" cy="728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601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Escalabilidade horizontal;</a:t>
            </a:r>
          </a:p>
          <a:p>
            <a:pPr algn="l">
              <a:lnSpc>
                <a:spcPts val="4480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601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Flexibilidade de esquema;</a:t>
            </a:r>
          </a:p>
          <a:p>
            <a:pPr algn="l">
              <a:lnSpc>
                <a:spcPts val="4480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601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Alta Disponibilidade e Tolerância a Falhas;</a:t>
            </a:r>
          </a:p>
          <a:p>
            <a:pPr algn="l">
              <a:lnSpc>
                <a:spcPts val="4480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601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Desempenho em Tempo Real;</a:t>
            </a:r>
          </a:p>
          <a:p>
            <a:pPr algn="l">
              <a:lnSpc>
                <a:spcPts val="4480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601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 Suporte a Dados Não Estruturados e Semi-Estruturados;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4190" y="2776805"/>
            <a:ext cx="16039621" cy="5413372"/>
          </a:xfrm>
          <a:custGeom>
            <a:avLst/>
            <a:gdLst/>
            <a:ahLst/>
            <a:cxnLst/>
            <a:rect r="r" b="b" t="t" l="l"/>
            <a:pathLst>
              <a:path h="5413372" w="16039621">
                <a:moveTo>
                  <a:pt x="0" y="0"/>
                </a:moveTo>
                <a:lnTo>
                  <a:pt x="16039620" y="0"/>
                </a:lnTo>
                <a:lnTo>
                  <a:pt x="16039620" y="5413372"/>
                </a:lnTo>
                <a:lnTo>
                  <a:pt x="0" y="5413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8302" y="149844"/>
            <a:ext cx="16230600" cy="157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3"/>
              </a:lnSpc>
              <a:spcBef>
                <a:spcPct val="0"/>
              </a:spcBef>
            </a:pPr>
            <a:r>
              <a:rPr lang="en-US" b="true" sz="9173" spc="1724">
                <a:solidFill>
                  <a:srgbClr val="FFFFFF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NOSQL X SQL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46504" y="1675468"/>
            <a:ext cx="11194992" cy="8611532"/>
          </a:xfrm>
          <a:custGeom>
            <a:avLst/>
            <a:gdLst/>
            <a:ahLst/>
            <a:cxnLst/>
            <a:rect r="r" b="b" t="t" l="l"/>
            <a:pathLst>
              <a:path h="8611532" w="11194992">
                <a:moveTo>
                  <a:pt x="0" y="0"/>
                </a:moveTo>
                <a:lnTo>
                  <a:pt x="11194992" y="0"/>
                </a:lnTo>
                <a:lnTo>
                  <a:pt x="11194992" y="8611532"/>
                </a:lnTo>
                <a:lnTo>
                  <a:pt x="0" y="86115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-46811"/>
            <a:ext cx="16230600" cy="1609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23"/>
              </a:lnSpc>
              <a:spcBef>
                <a:spcPct val="0"/>
              </a:spcBef>
            </a:pPr>
            <a:r>
              <a:rPr lang="en-US" sz="9373" spc="1762">
                <a:solidFill>
                  <a:srgbClr val="FFFFFF"/>
                </a:solidFill>
                <a:latin typeface="Sansation"/>
                <a:ea typeface="Sansation"/>
                <a:cs typeface="Sansation"/>
                <a:sym typeface="Sansation"/>
              </a:rPr>
              <a:t>NOSQL X SQL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-5400000">
            <a:off x="15869926" y="7704550"/>
            <a:ext cx="3715489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 spc="413">
                <a:solidFill>
                  <a:srgbClr val="FFFFFF"/>
                </a:solidFill>
                <a:latin typeface="Sansation"/>
                <a:ea typeface="Sansation"/>
                <a:cs typeface="Sansation"/>
                <a:sym typeface="Sansation"/>
              </a:rPr>
              <a:t>CONCEITO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13971410" y="3746736"/>
            <a:ext cx="7569672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677827" y="2717328"/>
            <a:ext cx="0" cy="7569672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958041" y="5914238"/>
            <a:ext cx="11301259" cy="3121973"/>
          </a:xfrm>
          <a:custGeom>
            <a:avLst/>
            <a:gdLst/>
            <a:ahLst/>
            <a:cxnLst/>
            <a:rect r="r" b="b" t="t" l="l"/>
            <a:pathLst>
              <a:path h="3121973" w="11301259">
                <a:moveTo>
                  <a:pt x="0" y="0"/>
                </a:moveTo>
                <a:lnTo>
                  <a:pt x="11301259" y="0"/>
                </a:lnTo>
                <a:lnTo>
                  <a:pt x="11301259" y="3121973"/>
                </a:lnTo>
                <a:lnTo>
                  <a:pt x="0" y="3121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36370" y="2380797"/>
            <a:ext cx="9043342" cy="305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  <a:spcBef>
                <a:spcPct val="0"/>
              </a:spcBef>
            </a:pPr>
            <a:r>
              <a:rPr lang="en-US" sz="2500" spc="470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MongoDB é um banco de dados NoSQL orientado a documentos que armazena dados em formato BSON (Binary JSON). Ele é projetado para ser escalável, flexível e fácil de usar, permitindo que armazenem e consultem dados sem a rigidez dos esquemas de tabelas encontrados em bancos de dados relacionais.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8302" y="149844"/>
            <a:ext cx="16230600" cy="157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3"/>
              </a:lnSpc>
              <a:spcBef>
                <a:spcPct val="0"/>
              </a:spcBef>
            </a:pPr>
            <a:r>
              <a:rPr lang="en-US" b="true" sz="9173" spc="1724">
                <a:solidFill>
                  <a:srgbClr val="FFFFFF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MongoDB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562624"/>
            <a:ext cx="16230600" cy="3577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83"/>
              </a:lnSpc>
              <a:spcBef>
                <a:spcPct val="0"/>
              </a:spcBef>
            </a:pPr>
            <a:r>
              <a:rPr lang="en-US" sz="10273" spc="1931">
                <a:solidFill>
                  <a:srgbClr val="FFFFFF"/>
                </a:solidFill>
                <a:latin typeface="Sansation"/>
                <a:ea typeface="Sansation"/>
                <a:cs typeface="Sansation"/>
                <a:sym typeface="Sansation"/>
              </a:rPr>
              <a:t>OPERAÇÕS DO MONGODB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31804" y="6611395"/>
            <a:ext cx="9224391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601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CRUD(CREATE, READ, UPDATE, DELETE)</a:t>
            </a:r>
          </a:p>
        </p:txBody>
      </p:sp>
      <p:sp>
        <p:nvSpPr>
          <p:cNvPr name="AutoShape 5" id="5"/>
          <p:cNvSpPr/>
          <p:nvPr/>
        </p:nvSpPr>
        <p:spPr>
          <a:xfrm>
            <a:off x="4763052" y="6354562"/>
            <a:ext cx="8761896" cy="0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656" r="0" b="-127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-5400000">
            <a:off x="15869926" y="7704550"/>
            <a:ext cx="3715489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 spc="413">
                <a:solidFill>
                  <a:srgbClr val="FFFFFF"/>
                </a:solidFill>
                <a:latin typeface="Sansation"/>
                <a:ea typeface="Sansation"/>
                <a:cs typeface="Sansation"/>
                <a:sym typeface="Sansation"/>
              </a:rPr>
              <a:t>O DESAFIO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13971410" y="3746736"/>
            <a:ext cx="7569672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309117" y="3727844"/>
            <a:ext cx="835067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309117" y="2708081"/>
            <a:ext cx="9373741" cy="851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2"/>
              </a:lnSpc>
              <a:spcBef>
                <a:spcPct val="0"/>
              </a:spcBef>
            </a:pPr>
            <a:r>
              <a:rPr lang="en-US" sz="4908" spc="922">
                <a:solidFill>
                  <a:srgbClr val="FFFFFF"/>
                </a:solidFill>
                <a:latin typeface="Sansation Light"/>
                <a:ea typeface="Sansation Light"/>
                <a:cs typeface="Sansation Light"/>
                <a:sym typeface="Sansation Light"/>
              </a:rPr>
              <a:t>CREATE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3242" y="4157201"/>
            <a:ext cx="4022130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470">
                <a:solidFill>
                  <a:srgbClr val="FFFFFF"/>
                </a:solidFill>
                <a:latin typeface="TT Supermolot Condensed Bold"/>
                <a:ea typeface="TT Supermolot Condensed Bold"/>
                <a:cs typeface="TT Supermolot Condensed Bold"/>
                <a:sym typeface="TT Supermolot Condensed Bold"/>
              </a:rPr>
              <a:t>Inserção de um valor: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57535" y="4752476"/>
            <a:ext cx="16131388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spc="470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 </a:t>
            </a:r>
            <a:r>
              <a:rPr lang="en-US" sz="2500" spc="470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db.pessoas.insertOne({ nome: "João", idade: 22, cidade: "Recife" });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6892" y="5582310"/>
            <a:ext cx="5665986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470">
                <a:solidFill>
                  <a:srgbClr val="FFFFFF"/>
                </a:solidFill>
                <a:latin typeface="TT Supermolot Condensed Bold"/>
                <a:ea typeface="TT Supermolot Condensed Bold"/>
                <a:cs typeface="TT Supermolot Condensed Bold"/>
                <a:sym typeface="TT Supermolot Condensed Bold"/>
              </a:rPr>
              <a:t>Inserção de múltiplos valores: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7535" y="6176035"/>
            <a:ext cx="16131388" cy="129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470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 </a:t>
            </a:r>
            <a:r>
              <a:rPr lang="en-US" sz="2500" spc="470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db.pessoas.insertMany([{ nome: "João", idade: 22, cidade: "Recife" }, { nome: "Vagner", idade: 22, cidade: "Curitiba" }, { nome: "Lucas", idade: 33, cidade: "Olinda" } ]);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-5400000">
            <a:off x="15869926" y="7704550"/>
            <a:ext cx="3715489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 spc="413">
                <a:solidFill>
                  <a:srgbClr val="FFFFFF"/>
                </a:solidFill>
                <a:latin typeface="Sansation"/>
                <a:ea typeface="Sansation"/>
                <a:cs typeface="Sansation"/>
                <a:sym typeface="Sansation"/>
              </a:rPr>
              <a:t>O DESAFIO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13971410" y="3746736"/>
            <a:ext cx="7569672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309117" y="3727844"/>
            <a:ext cx="835067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309117" y="2708081"/>
            <a:ext cx="9373741" cy="851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2"/>
              </a:lnSpc>
              <a:spcBef>
                <a:spcPct val="0"/>
              </a:spcBef>
            </a:pPr>
            <a:r>
              <a:rPr lang="en-US" sz="4908" spc="922">
                <a:solidFill>
                  <a:srgbClr val="FFFFFF"/>
                </a:solidFill>
                <a:latin typeface="Sansation Light"/>
                <a:ea typeface="Sansation Light"/>
                <a:cs typeface="Sansation Light"/>
                <a:sym typeface="Sansation Light"/>
              </a:rPr>
              <a:t>READ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9117" y="4156736"/>
            <a:ext cx="7937037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470">
                <a:solidFill>
                  <a:srgbClr val="FFFFFF"/>
                </a:solidFill>
                <a:latin typeface="TT Supermolot Condensed Bold"/>
                <a:ea typeface="TT Supermolot Condensed Bold"/>
                <a:cs typeface="TT Supermolot Condensed Bold"/>
                <a:sym typeface="TT Supermolot Condensed Bold"/>
              </a:rPr>
              <a:t>Leitura de todos os dados de uma coleção: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17712" y="4752476"/>
            <a:ext cx="3363159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spc="470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db.pessoas.find();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3083" y="6178050"/>
            <a:ext cx="7041024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spc="470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db.pessoas.find({ nome: "Lucas" });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3083" y="7603624"/>
            <a:ext cx="7743071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spc="470">
                <a:solidFill>
                  <a:srgbClr val="FFFFFF"/>
                </a:solidFill>
                <a:latin typeface="TT Supermolot Condensed"/>
                <a:ea typeface="TT Supermolot Condensed"/>
                <a:cs typeface="TT Supermolot Condensed"/>
                <a:sym typeface="TT Supermolot Condensed"/>
              </a:rPr>
              <a:t>db.pessoas.findOne({ nome: "Vagner" });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9117" y="5584325"/>
            <a:ext cx="10890307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470">
                <a:solidFill>
                  <a:srgbClr val="FFFFFF"/>
                </a:solidFill>
                <a:latin typeface="TT Supermolot Condensed Bold"/>
                <a:ea typeface="TT Supermolot Condensed Bold"/>
                <a:cs typeface="TT Supermolot Condensed Bold"/>
                <a:sym typeface="TT Supermolot Condensed Bold"/>
              </a:rPr>
              <a:t>Leitura de todos os dados com uma determinada condição: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9117" y="7009899"/>
            <a:ext cx="6268274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470">
                <a:solidFill>
                  <a:srgbClr val="FFFFFF"/>
                </a:solidFill>
                <a:latin typeface="TT Supermolot Condensed Bold"/>
                <a:ea typeface="TT Supermolot Condensed Bold"/>
                <a:cs typeface="TT Supermolot Condensed Bold"/>
                <a:sym typeface="TT Supermolot Condensed Bold"/>
              </a:rPr>
              <a:t>Leitura de apenas um documento: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DAGRiu_HWdM</dc:identifier>
  <dcterms:modified xsi:type="dcterms:W3CDTF">2011-08-01T06:04:30Z</dcterms:modified>
  <cp:revision>1</cp:revision>
  <dc:title>Apresentação com Tema Espacial Preto com Estrelas Moderno </dc:title>
</cp:coreProperties>
</file>