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B4BC6-D96C-E31F-83A9-B3CAD6F1D566}" v="1196" dt="2025-05-29T01:56:07.530"/>
    <p1510:client id="{C4D58CBE-5AE8-370B-E4E6-B72795CE0113}" v="912" dt="2025-05-28T13:52:18.560"/>
    <p1510:client id="{F73D7DB1-AE00-EFA0-8541-65C4CBE7477A}" v="353" dt="2025-05-27T13:34:0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A524E77-5A4F-F734-6FFF-95D85FC1C1DA}"/>
              </a:ext>
            </a:extLst>
          </p:cNvPr>
          <p:cNvSpPr txBox="1"/>
          <p:nvPr/>
        </p:nvSpPr>
        <p:spPr>
          <a:xfrm>
            <a:off x="2028567" y="370702"/>
            <a:ext cx="76817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Estado Inicial da Memória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6B9538-B11C-5439-5E9A-2BFDC81FF49D}"/>
              </a:ext>
            </a:extLst>
          </p:cNvPr>
          <p:cNvSpPr txBox="1"/>
          <p:nvPr/>
        </p:nvSpPr>
        <p:spPr>
          <a:xfrm>
            <a:off x="731107" y="1307756"/>
            <a:ext cx="9792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latin typeface="Arial"/>
                <a:ea typeface="+mn-lt"/>
                <a:cs typeface="+mn-lt"/>
              </a:rPr>
              <a:t>int</a:t>
            </a:r>
            <a:r>
              <a:rPr lang="pt-BR" dirty="0">
                <a:latin typeface="Arial"/>
                <a:ea typeface="+mn-lt"/>
                <a:cs typeface="+mn-lt"/>
              </a:rPr>
              <a:t> vetor[] = {10, 7, 8, 9, 1, 5};</a:t>
            </a:r>
            <a:endParaRPr lang="pt-BR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3A6F35-B593-86BE-FFDF-F3A768D7F823}"/>
              </a:ext>
            </a:extLst>
          </p:cNvPr>
          <p:cNvSpPr txBox="1"/>
          <p:nvPr/>
        </p:nvSpPr>
        <p:spPr>
          <a:xfrm>
            <a:off x="525162" y="1853513"/>
            <a:ext cx="11450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 </a:t>
            </a:r>
            <a:r>
              <a:rPr lang="pt-BR" dirty="0" err="1">
                <a:latin typeface="Arial"/>
                <a:ea typeface="+mn-lt"/>
                <a:cs typeface="+mn-lt"/>
              </a:rPr>
              <a:t>int</a:t>
            </a:r>
            <a:r>
              <a:rPr lang="pt-BR" dirty="0">
                <a:latin typeface="Arial"/>
                <a:ea typeface="+mn-lt"/>
                <a:cs typeface="+mn-lt"/>
              </a:rPr>
              <a:t> tamanho = </a:t>
            </a:r>
            <a:r>
              <a:rPr lang="pt-BR" dirty="0" err="1">
                <a:latin typeface="Arial"/>
                <a:ea typeface="+mn-lt"/>
                <a:cs typeface="+mn-lt"/>
              </a:rPr>
              <a:t>sizeof</a:t>
            </a:r>
            <a:r>
              <a:rPr lang="pt-BR" dirty="0">
                <a:latin typeface="Arial"/>
                <a:ea typeface="+mn-lt"/>
                <a:cs typeface="+mn-lt"/>
              </a:rPr>
              <a:t>(vetor) / </a:t>
            </a:r>
            <a:r>
              <a:rPr lang="pt-BR" dirty="0" err="1">
                <a:latin typeface="Arial"/>
                <a:ea typeface="+mn-lt"/>
                <a:cs typeface="+mn-lt"/>
              </a:rPr>
              <a:t>sizeof</a:t>
            </a:r>
            <a:r>
              <a:rPr lang="pt-BR" dirty="0">
                <a:latin typeface="Arial"/>
                <a:ea typeface="+mn-lt"/>
                <a:cs typeface="+mn-lt"/>
              </a:rPr>
              <a:t>(vetor[0]);</a:t>
            </a:r>
            <a:endParaRPr lang="pt-BR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B4536B-8EDC-0ACE-B4C5-0C981504F704}"/>
              </a:ext>
            </a:extLst>
          </p:cNvPr>
          <p:cNvSpPr txBox="1"/>
          <p:nvPr/>
        </p:nvSpPr>
        <p:spPr>
          <a:xfrm>
            <a:off x="731108" y="2811767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014F5CF-79DC-C263-6C26-24CA03C04F13}"/>
              </a:ext>
            </a:extLst>
          </p:cNvPr>
          <p:cNvSpPr/>
          <p:nvPr/>
        </p:nvSpPr>
        <p:spPr>
          <a:xfrm>
            <a:off x="1578152" y="268165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27A5D7-75EF-B116-41D5-8E3AA8A4E593}"/>
              </a:ext>
            </a:extLst>
          </p:cNvPr>
          <p:cNvSpPr/>
          <p:nvPr/>
        </p:nvSpPr>
        <p:spPr>
          <a:xfrm>
            <a:off x="2851140" y="268165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F10050-FF1E-4509-2F0B-E454C5B5044F}"/>
              </a:ext>
            </a:extLst>
          </p:cNvPr>
          <p:cNvSpPr/>
          <p:nvPr/>
        </p:nvSpPr>
        <p:spPr>
          <a:xfrm>
            <a:off x="4106199" y="268165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4570E19-E6E1-32B1-90BE-51EBE60A3F80}"/>
              </a:ext>
            </a:extLst>
          </p:cNvPr>
          <p:cNvSpPr/>
          <p:nvPr/>
        </p:nvSpPr>
        <p:spPr>
          <a:xfrm>
            <a:off x="5352293" y="268165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3FF4A6-7D32-5BE0-774B-753CF60187F4}"/>
              </a:ext>
            </a:extLst>
          </p:cNvPr>
          <p:cNvSpPr/>
          <p:nvPr/>
        </p:nvSpPr>
        <p:spPr>
          <a:xfrm>
            <a:off x="6634246" y="268165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9F5D344-F981-5679-65E5-88843D7F45C5}"/>
              </a:ext>
            </a:extLst>
          </p:cNvPr>
          <p:cNvSpPr/>
          <p:nvPr/>
        </p:nvSpPr>
        <p:spPr>
          <a:xfrm>
            <a:off x="7907234" y="268165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2884621-52F8-15C8-74DA-D08A535B06B6}"/>
              </a:ext>
            </a:extLst>
          </p:cNvPr>
          <p:cNvSpPr txBox="1"/>
          <p:nvPr/>
        </p:nvSpPr>
        <p:spPr>
          <a:xfrm>
            <a:off x="1585783" y="3377513"/>
            <a:ext cx="844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Indice</a:t>
            </a:r>
          </a:p>
          <a:p>
            <a:r>
              <a:rPr lang="pt-BR"/>
              <a:t> </a:t>
            </a:r>
            <a:r>
              <a:rPr lang="pt-BR" dirty="0"/>
              <a:t>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82E32AA-9B87-A892-76C5-8EA1D9EFE9F1}"/>
              </a:ext>
            </a:extLst>
          </p:cNvPr>
          <p:cNvSpPr txBox="1"/>
          <p:nvPr/>
        </p:nvSpPr>
        <p:spPr>
          <a:xfrm>
            <a:off x="2805953" y="337969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10AB93-8114-3CA9-8476-5E3D7E660376}"/>
              </a:ext>
            </a:extLst>
          </p:cNvPr>
          <p:cNvSpPr txBox="1"/>
          <p:nvPr/>
        </p:nvSpPr>
        <p:spPr>
          <a:xfrm>
            <a:off x="3980329" y="337969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9400F7-4A19-F5DB-DC1B-394FCB002BEB}"/>
              </a:ext>
            </a:extLst>
          </p:cNvPr>
          <p:cNvSpPr txBox="1"/>
          <p:nvPr/>
        </p:nvSpPr>
        <p:spPr>
          <a:xfrm>
            <a:off x="5351929" y="339762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025977-3FC6-CE27-D4BF-D625662DC9E3}"/>
              </a:ext>
            </a:extLst>
          </p:cNvPr>
          <p:cNvSpPr txBox="1"/>
          <p:nvPr/>
        </p:nvSpPr>
        <p:spPr>
          <a:xfrm>
            <a:off x="6633882" y="339762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6B71276-4726-75F6-1075-5B2AF8DD6087}"/>
              </a:ext>
            </a:extLst>
          </p:cNvPr>
          <p:cNvSpPr txBox="1"/>
          <p:nvPr/>
        </p:nvSpPr>
        <p:spPr>
          <a:xfrm>
            <a:off x="8005483" y="3380590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1506249-4C18-74CA-EA77-9587F94A678B}"/>
              </a:ext>
            </a:extLst>
          </p:cNvPr>
          <p:cNvSpPr txBox="1"/>
          <p:nvPr/>
        </p:nvSpPr>
        <p:spPr>
          <a:xfrm>
            <a:off x="700216" y="4644080"/>
            <a:ext cx="3253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Tamanho: 6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893F8D2-765E-CE9F-E6E5-E3C79781501F}"/>
              </a:ext>
            </a:extLst>
          </p:cNvPr>
          <p:cNvSpPr txBox="1"/>
          <p:nvPr/>
        </p:nvSpPr>
        <p:spPr>
          <a:xfrm>
            <a:off x="2411736" y="-3104"/>
            <a:ext cx="8040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Particionando (Segunda Chamada) - Início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7EF30D-E8A9-7516-92E1-7D35B969A25C}"/>
              </a:ext>
            </a:extLst>
          </p:cNvPr>
          <p:cNvSpPr txBox="1"/>
          <p:nvPr/>
        </p:nvSpPr>
        <p:spPr>
          <a:xfrm>
            <a:off x="2987" y="677178"/>
            <a:ext cx="7961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= particionar(vetor, inicio, fim);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("\n...chamou particionar (inicio=2, fim=5) | Vetor: [8, 9, 10, 7]");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 = vetor[fim];</a:t>
            </a:r>
            <a:r>
              <a:rPr lang="pt-BR" dirty="0">
                <a:latin typeface="Arial"/>
                <a:ea typeface="+mn-lt"/>
                <a:cs typeface="+mn-lt"/>
              </a:rPr>
              <a:t> (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 = 7)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i = inicio - 1;</a:t>
            </a:r>
            <a:r>
              <a:rPr lang="pt-BR" dirty="0">
                <a:latin typeface="Arial"/>
                <a:ea typeface="+mn-lt"/>
                <a:cs typeface="+mn-lt"/>
              </a:rPr>
              <a:t> (i = 1) 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3EAA52-D843-0FEA-167A-F272B01D708D}"/>
              </a:ext>
            </a:extLst>
          </p:cNvPr>
          <p:cNvSpPr txBox="1"/>
          <p:nvPr/>
        </p:nvSpPr>
        <p:spPr>
          <a:xfrm>
            <a:off x="-7331" y="3762601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D09111-A1CE-CAE3-AC16-1C3ACF856692}"/>
              </a:ext>
            </a:extLst>
          </p:cNvPr>
          <p:cNvSpPr/>
          <p:nvPr/>
        </p:nvSpPr>
        <p:spPr>
          <a:xfrm>
            <a:off x="839713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FC3C21C-645B-8622-DD67-999B34C97DB6}"/>
              </a:ext>
            </a:extLst>
          </p:cNvPr>
          <p:cNvSpPr/>
          <p:nvPr/>
        </p:nvSpPr>
        <p:spPr>
          <a:xfrm>
            <a:off x="2112701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ED3E431-8DB3-EA79-2B6B-BA189B530786}"/>
              </a:ext>
            </a:extLst>
          </p:cNvPr>
          <p:cNvSpPr/>
          <p:nvPr/>
        </p:nvSpPr>
        <p:spPr>
          <a:xfrm>
            <a:off x="3367760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4C85F07-0C18-0F8B-ADB5-4B7A8F7C62E0}"/>
              </a:ext>
            </a:extLst>
          </p:cNvPr>
          <p:cNvSpPr/>
          <p:nvPr/>
        </p:nvSpPr>
        <p:spPr>
          <a:xfrm>
            <a:off x="4613854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ADC6A8E-EC05-FD66-A23A-4D7169F3767E}"/>
              </a:ext>
            </a:extLst>
          </p:cNvPr>
          <p:cNvSpPr/>
          <p:nvPr/>
        </p:nvSpPr>
        <p:spPr>
          <a:xfrm>
            <a:off x="5895807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947202-CAAF-8685-FEB9-5898A12B45D7}"/>
              </a:ext>
            </a:extLst>
          </p:cNvPr>
          <p:cNvSpPr/>
          <p:nvPr/>
        </p:nvSpPr>
        <p:spPr>
          <a:xfrm>
            <a:off x="7168795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76B5E3-6956-3ADD-8B08-F2EAC0A648BB}"/>
              </a:ext>
            </a:extLst>
          </p:cNvPr>
          <p:cNvSpPr txBox="1"/>
          <p:nvPr/>
        </p:nvSpPr>
        <p:spPr>
          <a:xfrm>
            <a:off x="3465432" y="4385464"/>
            <a:ext cx="97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4F57CF-2AC1-1AD2-C66F-5EC4C1C198A5}"/>
              </a:ext>
            </a:extLst>
          </p:cNvPr>
          <p:cNvSpPr txBox="1"/>
          <p:nvPr/>
        </p:nvSpPr>
        <p:spPr>
          <a:xfrm>
            <a:off x="7275433" y="4385464"/>
            <a:ext cx="693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B5A5FAA-1AAE-B0EB-E915-ED9D9AD12E41}"/>
              </a:ext>
            </a:extLst>
          </p:cNvPr>
          <p:cNvSpPr txBox="1"/>
          <p:nvPr/>
        </p:nvSpPr>
        <p:spPr>
          <a:xfrm>
            <a:off x="7151077" y="3272692"/>
            <a:ext cx="879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</p:spTree>
    <p:extLst>
      <p:ext uri="{BB962C8B-B14F-4D97-AF65-F5344CB8AC3E}">
        <p14:creationId xmlns:p14="http://schemas.microsoft.com/office/powerpoint/2010/main" val="289935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27E8F04-5F25-C3E3-9472-3C939F9AEF07}"/>
              </a:ext>
            </a:extLst>
          </p:cNvPr>
          <p:cNvSpPr txBox="1"/>
          <p:nvPr/>
        </p:nvSpPr>
        <p:spPr>
          <a:xfrm>
            <a:off x="3286829" y="25974"/>
            <a:ext cx="56298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latin typeface="Arial"/>
                <a:cs typeface="Arial"/>
              </a:rPr>
              <a:t>Particionando (Segunda Chamada) - Loop j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AADF75-1BEA-2D0C-49CD-C69215A992C7}"/>
              </a:ext>
            </a:extLst>
          </p:cNvPr>
          <p:cNvSpPr txBox="1"/>
          <p:nvPr/>
        </p:nvSpPr>
        <p:spPr>
          <a:xfrm>
            <a:off x="2263013" y="544777"/>
            <a:ext cx="77176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Loop </a:t>
            </a:r>
            <a:r>
              <a:rPr lang="pt-BR" dirty="0">
                <a:latin typeface="Arial"/>
                <a:cs typeface="Arial"/>
              </a:rPr>
              <a:t>for (</a:t>
            </a:r>
            <a:r>
              <a:rPr lang="pt-BR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j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=</a:t>
            </a:r>
            <a:r>
              <a:rPr lang="pt-BR" dirty="0">
                <a:latin typeface="Arial"/>
                <a:cs typeface="Arial"/>
              </a:rPr>
              <a:t> inicio; j &lt; fim; j</a:t>
            </a:r>
            <a:r>
              <a:rPr lang="pt-BR" dirty="0">
                <a:latin typeface="Arial"/>
                <a:ea typeface="+mn-lt"/>
                <a:cs typeface="+mn-lt"/>
              </a:rPr>
              <a:t>++)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1: j=2</a:t>
            </a:r>
            <a:endParaRPr lang="pt-BR" dirty="0"/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(J):2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7");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&lt;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8E631D9-C619-2F0D-A713-7F98F1092D80}"/>
              </a:ext>
            </a:extLst>
          </p:cNvPr>
          <p:cNvSpPr/>
          <p:nvPr/>
        </p:nvSpPr>
        <p:spPr>
          <a:xfrm>
            <a:off x="2501861" y="202711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52010F-B31B-771D-E469-F37B716217A3}"/>
              </a:ext>
            </a:extLst>
          </p:cNvPr>
          <p:cNvSpPr/>
          <p:nvPr/>
        </p:nvSpPr>
        <p:spPr>
          <a:xfrm>
            <a:off x="4079649" y="204504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FC74BC-EA48-4EDE-A18E-D7D9FEAD90DE}"/>
              </a:ext>
            </a:extLst>
          </p:cNvPr>
          <p:cNvSpPr txBox="1"/>
          <p:nvPr/>
        </p:nvSpPr>
        <p:spPr>
          <a:xfrm>
            <a:off x="2424492" y="2780208"/>
            <a:ext cx="970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Vetor[2]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381C06-FDD5-0560-20BE-C1AD431168B2}"/>
              </a:ext>
            </a:extLst>
          </p:cNvPr>
          <p:cNvSpPr txBox="1"/>
          <p:nvPr/>
        </p:nvSpPr>
        <p:spPr>
          <a:xfrm>
            <a:off x="4126982" y="2784230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A516B5-B666-6139-4F31-B020D7682123}"/>
              </a:ext>
            </a:extLst>
          </p:cNvPr>
          <p:cNvSpPr txBox="1"/>
          <p:nvPr/>
        </p:nvSpPr>
        <p:spPr>
          <a:xfrm>
            <a:off x="5171944" y="2206925"/>
            <a:ext cx="1230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8A05592-6F91-8758-1616-3634CEFD8E6D}"/>
              </a:ext>
            </a:extLst>
          </p:cNvPr>
          <p:cNvSpPr/>
          <p:nvPr/>
        </p:nvSpPr>
        <p:spPr>
          <a:xfrm>
            <a:off x="2421178" y="438483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A7B9355-9572-767E-EE36-2B76021963BC}"/>
              </a:ext>
            </a:extLst>
          </p:cNvPr>
          <p:cNvSpPr/>
          <p:nvPr/>
        </p:nvSpPr>
        <p:spPr>
          <a:xfrm>
            <a:off x="3747954" y="438483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34718F-30CD-7161-5579-850D60200DA5}"/>
              </a:ext>
            </a:extLst>
          </p:cNvPr>
          <p:cNvSpPr txBox="1"/>
          <p:nvPr/>
        </p:nvSpPr>
        <p:spPr>
          <a:xfrm>
            <a:off x="2328525" y="3383372"/>
            <a:ext cx="47746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2: j=3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(J):3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7");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  <a:endParaRPr lang="pt-BR" dirty="0">
              <a:cs typeface="Arial"/>
            </a:endParaRP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              &lt;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49E618C-4883-9F08-9BEE-FE9DBF54F0DB}"/>
              </a:ext>
            </a:extLst>
          </p:cNvPr>
          <p:cNvSpPr txBox="1"/>
          <p:nvPr/>
        </p:nvSpPr>
        <p:spPr>
          <a:xfrm>
            <a:off x="4940930" y="4580044"/>
            <a:ext cx="1201615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1BF53B0-1287-4F31-3654-C525822B5693}"/>
              </a:ext>
            </a:extLst>
          </p:cNvPr>
          <p:cNvSpPr txBox="1"/>
          <p:nvPr/>
        </p:nvSpPr>
        <p:spPr>
          <a:xfrm>
            <a:off x="2312319" y="5143327"/>
            <a:ext cx="2403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Vetor[3]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A7CD21-EF9C-A537-F217-CA822C854AFA}"/>
              </a:ext>
            </a:extLst>
          </p:cNvPr>
          <p:cNvSpPr txBox="1"/>
          <p:nvPr/>
        </p:nvSpPr>
        <p:spPr>
          <a:xfrm>
            <a:off x="3796438" y="5148269"/>
            <a:ext cx="908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0C21975-4583-65BE-DC56-06E97B192CF0}"/>
              </a:ext>
            </a:extLst>
          </p:cNvPr>
          <p:cNvSpPr/>
          <p:nvPr/>
        </p:nvSpPr>
        <p:spPr>
          <a:xfrm>
            <a:off x="7237408" y="311483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FC5C029-E9B0-8BDF-5CAB-215FFACE6092}"/>
              </a:ext>
            </a:extLst>
          </p:cNvPr>
          <p:cNvSpPr/>
          <p:nvPr/>
        </p:nvSpPr>
        <p:spPr>
          <a:xfrm>
            <a:off x="8564184" y="311483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16915D-22A0-5986-B449-C92A15AAAC4F}"/>
              </a:ext>
            </a:extLst>
          </p:cNvPr>
          <p:cNvSpPr txBox="1"/>
          <p:nvPr/>
        </p:nvSpPr>
        <p:spPr>
          <a:xfrm>
            <a:off x="7144755" y="2113372"/>
            <a:ext cx="47746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3: j=4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(J):3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7");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  <a:endParaRPr lang="pt-BR" dirty="0">
              <a:cs typeface="Arial"/>
            </a:endParaRP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              &lt;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CEA4391-9724-1BC4-CAA6-3BB689F5122F}"/>
              </a:ext>
            </a:extLst>
          </p:cNvPr>
          <p:cNvSpPr txBox="1"/>
          <p:nvPr/>
        </p:nvSpPr>
        <p:spPr>
          <a:xfrm>
            <a:off x="9757160" y="3310043"/>
            <a:ext cx="1201615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174ABBB-5BD1-CEBE-56C1-5C5A17A2A32A}"/>
              </a:ext>
            </a:extLst>
          </p:cNvPr>
          <p:cNvSpPr txBox="1"/>
          <p:nvPr/>
        </p:nvSpPr>
        <p:spPr>
          <a:xfrm>
            <a:off x="7128549" y="3873326"/>
            <a:ext cx="2403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Vetor[4]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020764A-13AA-DE5A-7CFE-3DE18B07AFDE}"/>
              </a:ext>
            </a:extLst>
          </p:cNvPr>
          <p:cNvSpPr txBox="1"/>
          <p:nvPr/>
        </p:nvSpPr>
        <p:spPr>
          <a:xfrm>
            <a:off x="8612668" y="3878269"/>
            <a:ext cx="908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4B396BB-FEBA-AA65-A68F-3A1B0BF57DFB}"/>
              </a:ext>
            </a:extLst>
          </p:cNvPr>
          <p:cNvSpPr txBox="1"/>
          <p:nvPr/>
        </p:nvSpPr>
        <p:spPr>
          <a:xfrm>
            <a:off x="1138312" y="5922521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BBC620D-E64D-9C34-BA1B-05BA9FC3B526}"/>
              </a:ext>
            </a:extLst>
          </p:cNvPr>
          <p:cNvSpPr/>
          <p:nvPr/>
        </p:nvSpPr>
        <p:spPr>
          <a:xfrm>
            <a:off x="1985356" y="57924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78863D9-E6C9-051F-3A1B-2EBCB78478AB}"/>
              </a:ext>
            </a:extLst>
          </p:cNvPr>
          <p:cNvSpPr/>
          <p:nvPr/>
        </p:nvSpPr>
        <p:spPr>
          <a:xfrm>
            <a:off x="3258344" y="57924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7FE3CC7-2784-6D4C-FB2D-0AEB56F69CB7}"/>
              </a:ext>
            </a:extLst>
          </p:cNvPr>
          <p:cNvSpPr/>
          <p:nvPr/>
        </p:nvSpPr>
        <p:spPr>
          <a:xfrm>
            <a:off x="4513403" y="579241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B11EC0E-9CA6-33F0-F110-26DE035A0DFE}"/>
              </a:ext>
            </a:extLst>
          </p:cNvPr>
          <p:cNvSpPr/>
          <p:nvPr/>
        </p:nvSpPr>
        <p:spPr>
          <a:xfrm>
            <a:off x="5759497" y="579241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945AE32-2F34-8042-8994-48A0C0D6208E}"/>
              </a:ext>
            </a:extLst>
          </p:cNvPr>
          <p:cNvSpPr/>
          <p:nvPr/>
        </p:nvSpPr>
        <p:spPr>
          <a:xfrm>
            <a:off x="7041450" y="57924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2A489F-D9E1-4441-A876-B6445BD92F24}"/>
              </a:ext>
            </a:extLst>
          </p:cNvPr>
          <p:cNvSpPr/>
          <p:nvPr/>
        </p:nvSpPr>
        <p:spPr>
          <a:xfrm>
            <a:off x="8314438" y="579241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3616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EFF04A-292C-B9AB-4576-912E9B0B6E17}"/>
              </a:ext>
            </a:extLst>
          </p:cNvPr>
          <p:cNvSpPr txBox="1"/>
          <p:nvPr/>
        </p:nvSpPr>
        <p:spPr>
          <a:xfrm>
            <a:off x="2965938" y="-3908"/>
            <a:ext cx="65434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latin typeface="Arial"/>
                <a:cs typeface="Arial"/>
              </a:rPr>
              <a:t>Particionando (Segunda Chamada) - Finalização</a:t>
            </a:r>
            <a:r>
              <a:rPr lang="pt-BR" sz="2000" dirty="0">
                <a:latin typeface="Arial"/>
                <a:cs typeface="Arial"/>
              </a:rPr>
              <a:t>​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8EF6E8-D0BD-408A-4CB7-7635664A8081}"/>
              </a:ext>
            </a:extLst>
          </p:cNvPr>
          <p:cNvSpPr txBox="1"/>
          <p:nvPr/>
        </p:nvSpPr>
        <p:spPr>
          <a:xfrm>
            <a:off x="2159000" y="595923"/>
            <a:ext cx="756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trocar(&amp;vetor[i + 1], &amp;vetor[fim]); (Trocando vetor[2] (8) com vetor[5] (7))</a:t>
            </a:r>
            <a:endParaRPr lang="pt-BR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2C6997-BA10-0EE7-3A17-721B9E45F3BF}"/>
              </a:ext>
            </a:extLst>
          </p:cNvPr>
          <p:cNvSpPr txBox="1"/>
          <p:nvPr/>
        </p:nvSpPr>
        <p:spPr>
          <a:xfrm>
            <a:off x="1749793" y="2027855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6A6614-0FC7-2D7A-A2F2-A2C35C631A13}"/>
              </a:ext>
            </a:extLst>
          </p:cNvPr>
          <p:cNvSpPr/>
          <p:nvPr/>
        </p:nvSpPr>
        <p:spPr>
          <a:xfrm>
            <a:off x="2596837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F56F740-060B-4CDA-AAC7-D22AD52D72A5}"/>
              </a:ext>
            </a:extLst>
          </p:cNvPr>
          <p:cNvSpPr/>
          <p:nvPr/>
        </p:nvSpPr>
        <p:spPr>
          <a:xfrm>
            <a:off x="3869825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632526-5410-EA92-C34F-09CFEBEDAAF2}"/>
              </a:ext>
            </a:extLst>
          </p:cNvPr>
          <p:cNvSpPr/>
          <p:nvPr/>
        </p:nvSpPr>
        <p:spPr>
          <a:xfrm>
            <a:off x="5124884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7050009-31BD-D53A-2408-6D55BCB0E651}"/>
              </a:ext>
            </a:extLst>
          </p:cNvPr>
          <p:cNvSpPr/>
          <p:nvPr/>
        </p:nvSpPr>
        <p:spPr>
          <a:xfrm>
            <a:off x="6370978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2F126E6-FD5F-BFEE-8445-3C9FF66E12A8}"/>
              </a:ext>
            </a:extLst>
          </p:cNvPr>
          <p:cNvSpPr/>
          <p:nvPr/>
        </p:nvSpPr>
        <p:spPr>
          <a:xfrm>
            <a:off x="7652931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E164C4E-CF41-C761-224A-4408667AF9B0}"/>
              </a:ext>
            </a:extLst>
          </p:cNvPr>
          <p:cNvSpPr/>
          <p:nvPr/>
        </p:nvSpPr>
        <p:spPr>
          <a:xfrm>
            <a:off x="8925919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8" name="Seta: em Forma de U 17">
            <a:extLst>
              <a:ext uri="{FF2B5EF4-FFF2-40B4-BE49-F238E27FC236}">
                <a16:creationId xmlns:a16="http://schemas.microsoft.com/office/drawing/2014/main" id="{D7DDB445-F1EF-F703-5D09-B3B9C08703A8}"/>
              </a:ext>
            </a:extLst>
          </p:cNvPr>
          <p:cNvSpPr/>
          <p:nvPr/>
        </p:nvSpPr>
        <p:spPr>
          <a:xfrm>
            <a:off x="5441243" y="1151466"/>
            <a:ext cx="4267200" cy="7375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em Forma de U 18">
            <a:extLst>
              <a:ext uri="{FF2B5EF4-FFF2-40B4-BE49-F238E27FC236}">
                <a16:creationId xmlns:a16="http://schemas.microsoft.com/office/drawing/2014/main" id="{3A61AFC7-4B7A-529D-EA99-2F88B3A2BC90}"/>
              </a:ext>
            </a:extLst>
          </p:cNvPr>
          <p:cNvSpPr/>
          <p:nvPr/>
        </p:nvSpPr>
        <p:spPr>
          <a:xfrm rot="10800000">
            <a:off x="5356576" y="2515540"/>
            <a:ext cx="4267200" cy="737540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5B23CF9-70F3-1F7E-D68F-D580DC774CCC}"/>
              </a:ext>
            </a:extLst>
          </p:cNvPr>
          <p:cNvSpPr txBox="1"/>
          <p:nvPr/>
        </p:nvSpPr>
        <p:spPr>
          <a:xfrm>
            <a:off x="2158058" y="3847629"/>
            <a:ext cx="177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return</a:t>
            </a:r>
            <a:r>
              <a:rPr lang="pt-BR" dirty="0">
                <a:ea typeface="+mn-lt"/>
                <a:cs typeface="+mn-lt"/>
              </a:rPr>
              <a:t> i + 1;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F02A01F-DFCD-9BC0-0F4D-AB0324363B07}"/>
              </a:ext>
            </a:extLst>
          </p:cNvPr>
          <p:cNvSpPr txBox="1"/>
          <p:nvPr/>
        </p:nvSpPr>
        <p:spPr>
          <a:xfrm>
            <a:off x="836913" y="5499188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0613315-6C7F-6B2B-6D75-93E74ECD9FB8}"/>
              </a:ext>
            </a:extLst>
          </p:cNvPr>
          <p:cNvSpPr/>
          <p:nvPr/>
        </p:nvSpPr>
        <p:spPr>
          <a:xfrm>
            <a:off x="1683957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CBFCCFD-4F9A-9F64-1E31-C28F67004371}"/>
              </a:ext>
            </a:extLst>
          </p:cNvPr>
          <p:cNvSpPr/>
          <p:nvPr/>
        </p:nvSpPr>
        <p:spPr>
          <a:xfrm>
            <a:off x="2956945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A3FEA6-9B94-1AF9-7E94-62AFCE2812EC}"/>
              </a:ext>
            </a:extLst>
          </p:cNvPr>
          <p:cNvSpPr/>
          <p:nvPr/>
        </p:nvSpPr>
        <p:spPr>
          <a:xfrm>
            <a:off x="4212004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0E85189-8FDF-2B3A-360D-91569A5B18F0}"/>
              </a:ext>
            </a:extLst>
          </p:cNvPr>
          <p:cNvSpPr/>
          <p:nvPr/>
        </p:nvSpPr>
        <p:spPr>
          <a:xfrm>
            <a:off x="5458098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B33F3E0-E761-DB23-83C4-159E2786D0E7}"/>
              </a:ext>
            </a:extLst>
          </p:cNvPr>
          <p:cNvSpPr/>
          <p:nvPr/>
        </p:nvSpPr>
        <p:spPr>
          <a:xfrm>
            <a:off x="6740051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1DD3522-B695-F0AE-4D5C-3928E4C8FB77}"/>
              </a:ext>
            </a:extLst>
          </p:cNvPr>
          <p:cNvSpPr/>
          <p:nvPr/>
        </p:nvSpPr>
        <p:spPr>
          <a:xfrm>
            <a:off x="8013039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9728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5818C0-1B32-D73B-EBA0-5C40B0633B31}"/>
              </a:ext>
            </a:extLst>
          </p:cNvPr>
          <p:cNvSpPr txBox="1"/>
          <p:nvPr/>
        </p:nvSpPr>
        <p:spPr>
          <a:xfrm>
            <a:off x="2677296" y="370702"/>
            <a:ext cx="69300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2000" b="1" err="1">
                <a:latin typeface="Arial"/>
                <a:ea typeface="+mn-lt"/>
                <a:cs typeface="+mn-lt"/>
              </a:rPr>
              <a:t>Quicksort</a:t>
            </a:r>
            <a:r>
              <a:rPr lang="pt-BR" sz="2000" b="1" dirty="0">
                <a:latin typeface="Arial"/>
                <a:ea typeface="+mn-lt"/>
                <a:cs typeface="+mn-lt"/>
              </a:rPr>
              <a:t> (Esquerda)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85D1F1-4962-7E07-48DB-4604073A89C1}"/>
              </a:ext>
            </a:extLst>
          </p:cNvPr>
          <p:cNvSpPr txBox="1"/>
          <p:nvPr/>
        </p:nvSpPr>
        <p:spPr>
          <a:xfrm>
            <a:off x="463378" y="1112108"/>
            <a:ext cx="9144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("\n*******************vai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inicio,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- 1);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2, 1)) </a:t>
            </a:r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(inicio=2, fim=1) | Vetor: []");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>
                <a:latin typeface="Arial"/>
                <a:ea typeface="+mn-lt"/>
                <a:cs typeface="+mn-lt"/>
              </a:rPr>
              <a:t>Condição </a:t>
            </a:r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(inicio &lt; fim)</a:t>
            </a:r>
            <a:r>
              <a:rPr lang="pt-BR" dirty="0">
                <a:latin typeface="Arial"/>
                <a:ea typeface="+mn-lt"/>
                <a:cs typeface="+mn-lt"/>
              </a:rPr>
              <a:t> é FALSA (2 &lt; 1)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41D496-AF16-0DDB-5460-8720640BE53E}"/>
              </a:ext>
            </a:extLst>
          </p:cNvPr>
          <p:cNvSpPr txBox="1"/>
          <p:nvPr/>
        </p:nvSpPr>
        <p:spPr>
          <a:xfrm>
            <a:off x="267002" y="3008386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01A4C1-FD62-57EF-8089-BC23A90A90BB}"/>
              </a:ext>
            </a:extLst>
          </p:cNvPr>
          <p:cNvSpPr/>
          <p:nvPr/>
        </p:nvSpPr>
        <p:spPr>
          <a:xfrm>
            <a:off x="1114046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D68B944-FCA1-2CF6-B771-26875CF6DE88}"/>
              </a:ext>
            </a:extLst>
          </p:cNvPr>
          <p:cNvSpPr/>
          <p:nvPr/>
        </p:nvSpPr>
        <p:spPr>
          <a:xfrm>
            <a:off x="2387035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D26EB30-45D6-0EC4-7576-C7D614805086}"/>
              </a:ext>
            </a:extLst>
          </p:cNvPr>
          <p:cNvSpPr/>
          <p:nvPr/>
        </p:nvSpPr>
        <p:spPr>
          <a:xfrm>
            <a:off x="3642094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DAD848D-C39C-43D3-3ADD-122AAB56D395}"/>
              </a:ext>
            </a:extLst>
          </p:cNvPr>
          <p:cNvSpPr/>
          <p:nvPr/>
        </p:nvSpPr>
        <p:spPr>
          <a:xfrm>
            <a:off x="4888187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9E9EE82-EBFE-0C1F-1FD4-2D10B4C7303B}"/>
              </a:ext>
            </a:extLst>
          </p:cNvPr>
          <p:cNvSpPr/>
          <p:nvPr/>
        </p:nvSpPr>
        <p:spPr>
          <a:xfrm>
            <a:off x="6358288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07D24C-FCAB-978B-52A1-30A46C27A008}"/>
              </a:ext>
            </a:extLst>
          </p:cNvPr>
          <p:cNvSpPr txBox="1"/>
          <p:nvPr/>
        </p:nvSpPr>
        <p:spPr>
          <a:xfrm>
            <a:off x="648730" y="4922108"/>
            <a:ext cx="7640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 retorna imediatamente, pois o </a:t>
            </a:r>
            <a:r>
              <a:rPr lang="pt-BR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é falso.</a:t>
            </a:r>
            <a:endParaRPr lang="pt-BR" dirty="0">
              <a:latin typeface="Arial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29E1DFA-AB15-2746-B46F-7CD60A0D2F0C}"/>
              </a:ext>
            </a:extLst>
          </p:cNvPr>
          <p:cNvSpPr/>
          <p:nvPr/>
        </p:nvSpPr>
        <p:spPr>
          <a:xfrm>
            <a:off x="7722362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618AE6A-DB33-C15E-03B4-26A05B6A7217}"/>
              </a:ext>
            </a:extLst>
          </p:cNvPr>
          <p:cNvSpPr txBox="1"/>
          <p:nvPr/>
        </p:nvSpPr>
        <p:spPr>
          <a:xfrm>
            <a:off x="3644429" y="3651955"/>
            <a:ext cx="775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90B528A-C0BD-B386-7371-D8FE523B8E7B}"/>
              </a:ext>
            </a:extLst>
          </p:cNvPr>
          <p:cNvSpPr txBox="1"/>
          <p:nvPr/>
        </p:nvSpPr>
        <p:spPr>
          <a:xfrm>
            <a:off x="2383836" y="3651955"/>
            <a:ext cx="775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59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C1A9A6E-E831-2002-2037-535ED4653B3E}"/>
              </a:ext>
            </a:extLst>
          </p:cNvPr>
          <p:cNvSpPr txBox="1"/>
          <p:nvPr/>
        </p:nvSpPr>
        <p:spPr>
          <a:xfrm>
            <a:off x="3052341" y="48846"/>
            <a:ext cx="64574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2000" b="1" err="1">
                <a:latin typeface="Arial"/>
                <a:ea typeface="+mn-lt"/>
                <a:cs typeface="+mn-lt"/>
              </a:rPr>
              <a:t>Quicksort</a:t>
            </a:r>
            <a:r>
              <a:rPr lang="pt-BR" sz="2000" b="1" dirty="0">
                <a:latin typeface="Arial"/>
                <a:ea typeface="+mn-lt"/>
                <a:cs typeface="+mn-lt"/>
              </a:rPr>
              <a:t> (Direita)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9612F2-ECA5-BA21-DC88-41CDE201457D}"/>
              </a:ext>
            </a:extLst>
          </p:cNvPr>
          <p:cNvSpPr txBox="1"/>
          <p:nvPr/>
        </p:nvSpPr>
        <p:spPr>
          <a:xfrm>
            <a:off x="2427111" y="918307"/>
            <a:ext cx="71644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("\n&gt;&gt;&gt;&gt;&gt;&gt;&gt;&gt;&gt;&gt;&gt;&gt;&gt;&gt;&gt;&gt;&gt;&gt;&gt;vai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+ 1, fim);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3, 5)</a:t>
            </a:r>
            <a:r>
              <a:rPr lang="pt-BR" dirty="0">
                <a:latin typeface="Arial"/>
                <a:ea typeface="+mn-lt"/>
                <a:cs typeface="+mn-lt"/>
              </a:rPr>
              <a:t>)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(inicio=2, fim=5) | Vetor: [9, 10, 8]");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ea typeface="+mn-lt"/>
                <a:cs typeface="+mn-lt"/>
              </a:rPr>
              <a:t>Condição </a:t>
            </a:r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(inicio &lt; fim)</a:t>
            </a:r>
            <a:r>
              <a:rPr lang="pt-BR" dirty="0">
                <a:latin typeface="Arial"/>
                <a:ea typeface="+mn-lt"/>
                <a:cs typeface="+mn-lt"/>
              </a:rPr>
              <a:t> é VERDADEIRA (3&lt; 5). 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4B35C1-3D9A-727A-EEC2-3106D8BB94EB}"/>
              </a:ext>
            </a:extLst>
          </p:cNvPr>
          <p:cNvSpPr txBox="1"/>
          <p:nvPr/>
        </p:nvSpPr>
        <p:spPr>
          <a:xfrm>
            <a:off x="1338039" y="2845213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AB0EA2-433E-B600-1088-25F30BE1FEA1}"/>
              </a:ext>
            </a:extLst>
          </p:cNvPr>
          <p:cNvSpPr/>
          <p:nvPr/>
        </p:nvSpPr>
        <p:spPr>
          <a:xfrm>
            <a:off x="2185083" y="2715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7B53BDE-E05D-4645-C9A4-35C24155FB92}"/>
              </a:ext>
            </a:extLst>
          </p:cNvPr>
          <p:cNvSpPr/>
          <p:nvPr/>
        </p:nvSpPr>
        <p:spPr>
          <a:xfrm>
            <a:off x="3458071" y="2715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828CF-AED3-8F6E-EAD9-DF73ACAB4BA7}"/>
              </a:ext>
            </a:extLst>
          </p:cNvPr>
          <p:cNvSpPr/>
          <p:nvPr/>
        </p:nvSpPr>
        <p:spPr>
          <a:xfrm>
            <a:off x="4713130" y="2715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473C3EF-9B4D-7317-39CA-613A4C8267D0}"/>
              </a:ext>
            </a:extLst>
          </p:cNvPr>
          <p:cNvSpPr/>
          <p:nvPr/>
        </p:nvSpPr>
        <p:spPr>
          <a:xfrm>
            <a:off x="5959224" y="2715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9EDB0AA-EDA6-D64F-5E83-2B6F461080F9}"/>
              </a:ext>
            </a:extLst>
          </p:cNvPr>
          <p:cNvSpPr/>
          <p:nvPr/>
        </p:nvSpPr>
        <p:spPr>
          <a:xfrm>
            <a:off x="7241177" y="2715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BA7A8D-818D-F094-D292-95663EC9C8BB}"/>
              </a:ext>
            </a:extLst>
          </p:cNvPr>
          <p:cNvSpPr/>
          <p:nvPr/>
        </p:nvSpPr>
        <p:spPr>
          <a:xfrm>
            <a:off x="8514165" y="2715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E904-7536-8C81-DCF6-06EF192812A0}"/>
              </a:ext>
            </a:extLst>
          </p:cNvPr>
          <p:cNvSpPr txBox="1"/>
          <p:nvPr/>
        </p:nvSpPr>
        <p:spPr>
          <a:xfrm>
            <a:off x="6014950" y="3468076"/>
            <a:ext cx="97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6BE579-CD1A-7127-075A-9AB855790D88}"/>
              </a:ext>
            </a:extLst>
          </p:cNvPr>
          <p:cNvSpPr txBox="1"/>
          <p:nvPr/>
        </p:nvSpPr>
        <p:spPr>
          <a:xfrm>
            <a:off x="8620803" y="3468076"/>
            <a:ext cx="693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25916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D089290-B19B-9AEA-05A3-A8AE4D9EFC26}"/>
              </a:ext>
            </a:extLst>
          </p:cNvPr>
          <p:cNvSpPr txBox="1"/>
          <p:nvPr/>
        </p:nvSpPr>
        <p:spPr>
          <a:xfrm>
            <a:off x="2411736" y="-3104"/>
            <a:ext cx="8040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Particionando (Terceira Chamada) - Início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8A9D5B-F5A3-6FD9-BA90-877CA01C3729}"/>
              </a:ext>
            </a:extLst>
          </p:cNvPr>
          <p:cNvSpPr txBox="1"/>
          <p:nvPr/>
        </p:nvSpPr>
        <p:spPr>
          <a:xfrm>
            <a:off x="2987" y="677178"/>
            <a:ext cx="7961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= particionar(vetor, inicio, fim);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("\n...chamou particionar (inicio=3, fim=5) | Vetor: [9, 10, 8]");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 = vetor[fim];</a:t>
            </a:r>
            <a:r>
              <a:rPr lang="pt-BR" dirty="0">
                <a:latin typeface="Arial"/>
                <a:ea typeface="+mn-lt"/>
                <a:cs typeface="+mn-lt"/>
              </a:rPr>
              <a:t> (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 = 8)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i = inicio - 1;</a:t>
            </a:r>
            <a:r>
              <a:rPr lang="pt-BR" dirty="0">
                <a:latin typeface="Arial"/>
                <a:ea typeface="+mn-lt"/>
                <a:cs typeface="+mn-lt"/>
              </a:rPr>
              <a:t> (i = 2) </a:t>
            </a:r>
            <a:endParaRPr lang="pt-BR" dirty="0">
              <a:latin typeface="Arial"/>
              <a:cs typeface="Arial"/>
            </a:endParaRP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5ADD1DE-83E5-CE70-FD64-315AAD7EC856}"/>
              </a:ext>
            </a:extLst>
          </p:cNvPr>
          <p:cNvSpPr txBox="1"/>
          <p:nvPr/>
        </p:nvSpPr>
        <p:spPr>
          <a:xfrm>
            <a:off x="-7331" y="3762601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6A376F-1586-BBEA-3BE9-29721E1AC01B}"/>
              </a:ext>
            </a:extLst>
          </p:cNvPr>
          <p:cNvSpPr/>
          <p:nvPr/>
        </p:nvSpPr>
        <p:spPr>
          <a:xfrm>
            <a:off x="839713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DA6426-FF0E-E924-98F4-BF056AA7213B}"/>
              </a:ext>
            </a:extLst>
          </p:cNvPr>
          <p:cNvSpPr/>
          <p:nvPr/>
        </p:nvSpPr>
        <p:spPr>
          <a:xfrm>
            <a:off x="2112701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2C73B0-91FF-878C-339B-76F52FD42DFA}"/>
              </a:ext>
            </a:extLst>
          </p:cNvPr>
          <p:cNvSpPr/>
          <p:nvPr/>
        </p:nvSpPr>
        <p:spPr>
          <a:xfrm>
            <a:off x="3367760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38392F9-5968-8E9B-98E1-3F9FCC794445}"/>
              </a:ext>
            </a:extLst>
          </p:cNvPr>
          <p:cNvSpPr/>
          <p:nvPr/>
        </p:nvSpPr>
        <p:spPr>
          <a:xfrm>
            <a:off x="4613854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A953C9-E76C-43D3-4CDB-67F752AD2B53}"/>
              </a:ext>
            </a:extLst>
          </p:cNvPr>
          <p:cNvSpPr/>
          <p:nvPr/>
        </p:nvSpPr>
        <p:spPr>
          <a:xfrm>
            <a:off x="5895807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950C1F9-CED3-6A52-71AA-F063BE0D04DA}"/>
              </a:ext>
            </a:extLst>
          </p:cNvPr>
          <p:cNvSpPr/>
          <p:nvPr/>
        </p:nvSpPr>
        <p:spPr>
          <a:xfrm>
            <a:off x="7168795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D9192C-9C28-FFA4-99AA-ECA4BEC1B579}"/>
              </a:ext>
            </a:extLst>
          </p:cNvPr>
          <p:cNvSpPr txBox="1"/>
          <p:nvPr/>
        </p:nvSpPr>
        <p:spPr>
          <a:xfrm>
            <a:off x="4577056" y="4385464"/>
            <a:ext cx="97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5FE6DC9-61F3-1DD7-C4F9-5AEEA247FC17}"/>
              </a:ext>
            </a:extLst>
          </p:cNvPr>
          <p:cNvSpPr txBox="1"/>
          <p:nvPr/>
        </p:nvSpPr>
        <p:spPr>
          <a:xfrm>
            <a:off x="7275433" y="4385464"/>
            <a:ext cx="693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08A180-7790-5D13-4504-D458AA6602FD}"/>
              </a:ext>
            </a:extLst>
          </p:cNvPr>
          <p:cNvSpPr txBox="1"/>
          <p:nvPr/>
        </p:nvSpPr>
        <p:spPr>
          <a:xfrm>
            <a:off x="7151077" y="3272692"/>
            <a:ext cx="879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</p:spTree>
    <p:extLst>
      <p:ext uri="{BB962C8B-B14F-4D97-AF65-F5344CB8AC3E}">
        <p14:creationId xmlns:p14="http://schemas.microsoft.com/office/powerpoint/2010/main" val="360976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450A2ED-49B1-91BF-149A-3760969406C1}"/>
              </a:ext>
            </a:extLst>
          </p:cNvPr>
          <p:cNvSpPr txBox="1"/>
          <p:nvPr/>
        </p:nvSpPr>
        <p:spPr>
          <a:xfrm>
            <a:off x="3286829" y="25974"/>
            <a:ext cx="56298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latin typeface="Arial"/>
                <a:cs typeface="Arial"/>
              </a:rPr>
              <a:t>Particionando (Terceira Chamada) - Loop j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EF256E-89BC-FFB7-AA2B-51DE6BB38056}"/>
              </a:ext>
            </a:extLst>
          </p:cNvPr>
          <p:cNvSpPr txBox="1"/>
          <p:nvPr/>
        </p:nvSpPr>
        <p:spPr>
          <a:xfrm>
            <a:off x="2263013" y="544777"/>
            <a:ext cx="77176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Loop </a:t>
            </a:r>
            <a:r>
              <a:rPr lang="pt-BR" dirty="0">
                <a:latin typeface="Arial"/>
                <a:cs typeface="Arial"/>
              </a:rPr>
              <a:t>for (</a:t>
            </a:r>
            <a:r>
              <a:rPr lang="pt-BR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j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=</a:t>
            </a:r>
            <a:r>
              <a:rPr lang="pt-BR" dirty="0">
                <a:latin typeface="Arial"/>
                <a:cs typeface="Arial"/>
              </a:rPr>
              <a:t> inicio; j &lt; fim; j</a:t>
            </a:r>
            <a:r>
              <a:rPr lang="pt-BR" dirty="0">
                <a:latin typeface="Arial"/>
                <a:ea typeface="+mn-lt"/>
                <a:cs typeface="+mn-lt"/>
              </a:rPr>
              <a:t>++)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1: j=3</a:t>
            </a:r>
            <a:endParaRPr lang="pt-BR" dirty="0"/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(J):3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8");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&lt;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298EA5-5E32-20CF-2873-1E7F302D0BFC}"/>
              </a:ext>
            </a:extLst>
          </p:cNvPr>
          <p:cNvSpPr/>
          <p:nvPr/>
        </p:nvSpPr>
        <p:spPr>
          <a:xfrm>
            <a:off x="2501861" y="202711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BD0DCA-4106-FCAB-8DC1-A49D9FAD07B8}"/>
              </a:ext>
            </a:extLst>
          </p:cNvPr>
          <p:cNvSpPr/>
          <p:nvPr/>
        </p:nvSpPr>
        <p:spPr>
          <a:xfrm>
            <a:off x="4079649" y="204504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609D4F-2A80-4B3F-DC66-EA4C93863101}"/>
              </a:ext>
            </a:extLst>
          </p:cNvPr>
          <p:cNvSpPr txBox="1"/>
          <p:nvPr/>
        </p:nvSpPr>
        <p:spPr>
          <a:xfrm>
            <a:off x="2424492" y="2780208"/>
            <a:ext cx="970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Vetor[3]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CBD33C-EC89-FA5B-C23E-C46731DA5E81}"/>
              </a:ext>
            </a:extLst>
          </p:cNvPr>
          <p:cNvSpPr txBox="1"/>
          <p:nvPr/>
        </p:nvSpPr>
        <p:spPr>
          <a:xfrm>
            <a:off x="4126982" y="2784230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7A148A-223B-91B0-0FF8-9579FB8C4253}"/>
              </a:ext>
            </a:extLst>
          </p:cNvPr>
          <p:cNvSpPr txBox="1"/>
          <p:nvPr/>
        </p:nvSpPr>
        <p:spPr>
          <a:xfrm>
            <a:off x="5171944" y="2206925"/>
            <a:ext cx="1230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04EB45C-C9A1-B81D-8056-AC9D36B8538A}"/>
              </a:ext>
            </a:extLst>
          </p:cNvPr>
          <p:cNvSpPr/>
          <p:nvPr/>
        </p:nvSpPr>
        <p:spPr>
          <a:xfrm>
            <a:off x="2421178" y="438483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104D8D-4CD8-7F9B-5474-4F503D5EC408}"/>
              </a:ext>
            </a:extLst>
          </p:cNvPr>
          <p:cNvSpPr/>
          <p:nvPr/>
        </p:nvSpPr>
        <p:spPr>
          <a:xfrm>
            <a:off x="3747954" y="438483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153CCB-8D4E-8923-559B-52A7AE5F5EF8}"/>
              </a:ext>
            </a:extLst>
          </p:cNvPr>
          <p:cNvSpPr txBox="1"/>
          <p:nvPr/>
        </p:nvSpPr>
        <p:spPr>
          <a:xfrm>
            <a:off x="2328525" y="3383372"/>
            <a:ext cx="47746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2: j=4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(J):4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8");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  <a:endParaRPr lang="pt-BR" dirty="0">
              <a:cs typeface="Arial"/>
            </a:endParaRP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              &lt;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60D52D3-AC44-EB2E-4FEC-555F6E5D3C57}"/>
              </a:ext>
            </a:extLst>
          </p:cNvPr>
          <p:cNvSpPr txBox="1"/>
          <p:nvPr/>
        </p:nvSpPr>
        <p:spPr>
          <a:xfrm>
            <a:off x="4940930" y="4580044"/>
            <a:ext cx="1201615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E904606-3E6E-81A9-4A11-2A8CA1A5D7D6}"/>
              </a:ext>
            </a:extLst>
          </p:cNvPr>
          <p:cNvSpPr txBox="1"/>
          <p:nvPr/>
        </p:nvSpPr>
        <p:spPr>
          <a:xfrm>
            <a:off x="2312319" y="5143327"/>
            <a:ext cx="2403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Vetor[4]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296980B-B8BC-BE33-DC65-C4251FBA0396}"/>
              </a:ext>
            </a:extLst>
          </p:cNvPr>
          <p:cNvSpPr txBox="1"/>
          <p:nvPr/>
        </p:nvSpPr>
        <p:spPr>
          <a:xfrm>
            <a:off x="3796438" y="5148269"/>
            <a:ext cx="908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62B5CFA-16DE-6D1C-4098-9E11BD623D07}"/>
              </a:ext>
            </a:extLst>
          </p:cNvPr>
          <p:cNvSpPr txBox="1"/>
          <p:nvPr/>
        </p:nvSpPr>
        <p:spPr>
          <a:xfrm>
            <a:off x="705209" y="6026003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FAA4B6B-E0CB-0ADA-665F-9DC853FC127D}"/>
              </a:ext>
            </a:extLst>
          </p:cNvPr>
          <p:cNvSpPr/>
          <p:nvPr/>
        </p:nvSpPr>
        <p:spPr>
          <a:xfrm>
            <a:off x="1552253" y="589589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D0E702F-DDE8-916D-250C-D516EDE5B110}"/>
              </a:ext>
            </a:extLst>
          </p:cNvPr>
          <p:cNvSpPr/>
          <p:nvPr/>
        </p:nvSpPr>
        <p:spPr>
          <a:xfrm>
            <a:off x="2825241" y="589589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F116BB6-8413-8CD4-3915-C5452511FFC9}"/>
              </a:ext>
            </a:extLst>
          </p:cNvPr>
          <p:cNvSpPr/>
          <p:nvPr/>
        </p:nvSpPr>
        <p:spPr>
          <a:xfrm>
            <a:off x="4080300" y="589589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ECCB273-C426-4E68-5B2D-DB72067D843C}"/>
              </a:ext>
            </a:extLst>
          </p:cNvPr>
          <p:cNvSpPr/>
          <p:nvPr/>
        </p:nvSpPr>
        <p:spPr>
          <a:xfrm>
            <a:off x="5326394" y="589589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AD3F41-10CA-C241-47E8-DFC53F557462}"/>
              </a:ext>
            </a:extLst>
          </p:cNvPr>
          <p:cNvSpPr/>
          <p:nvPr/>
        </p:nvSpPr>
        <p:spPr>
          <a:xfrm>
            <a:off x="6608347" y="589589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23637D9B-AF22-EB0D-E0E7-018BAC7A5FED}"/>
              </a:ext>
            </a:extLst>
          </p:cNvPr>
          <p:cNvSpPr/>
          <p:nvPr/>
        </p:nvSpPr>
        <p:spPr>
          <a:xfrm>
            <a:off x="7881335" y="589589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861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>
            <a:extLst>
              <a:ext uri="{FF2B5EF4-FFF2-40B4-BE49-F238E27FC236}">
                <a16:creationId xmlns:a16="http://schemas.microsoft.com/office/drawing/2014/main" id="{9D9C57BF-B057-6740-B4F3-48DCE7E28DF1}"/>
              </a:ext>
            </a:extLst>
          </p:cNvPr>
          <p:cNvSpPr txBox="1"/>
          <p:nvPr/>
        </p:nvSpPr>
        <p:spPr>
          <a:xfrm>
            <a:off x="2965938" y="-3908"/>
            <a:ext cx="65434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latin typeface="Arial"/>
                <a:cs typeface="Arial"/>
              </a:rPr>
              <a:t>Particionando (Terceira Chamada) - Finalização</a:t>
            </a:r>
            <a:r>
              <a:rPr lang="pt-BR" sz="2000" dirty="0">
                <a:latin typeface="Arial"/>
                <a:cs typeface="Arial"/>
              </a:rPr>
              <a:t>​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3F71387-5095-F3C9-071D-EA6EEB8ED303}"/>
              </a:ext>
            </a:extLst>
          </p:cNvPr>
          <p:cNvSpPr txBox="1"/>
          <p:nvPr/>
        </p:nvSpPr>
        <p:spPr>
          <a:xfrm>
            <a:off x="2159000" y="595923"/>
            <a:ext cx="7561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trocar(&amp;vetor[i + 1], &amp;vetor[fim]); (Trocando vetor[3] (9) com vetor[5] (8))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64A3C2D-C5D5-DE93-5A33-3562F2463448}"/>
              </a:ext>
            </a:extLst>
          </p:cNvPr>
          <p:cNvSpPr txBox="1"/>
          <p:nvPr/>
        </p:nvSpPr>
        <p:spPr>
          <a:xfrm>
            <a:off x="1749793" y="2027855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C93539B-5670-A859-264B-9030AB87AFA7}"/>
              </a:ext>
            </a:extLst>
          </p:cNvPr>
          <p:cNvSpPr/>
          <p:nvPr/>
        </p:nvSpPr>
        <p:spPr>
          <a:xfrm>
            <a:off x="2596837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6D98A63-5294-CFF6-E35D-FF1C35FA1753}"/>
              </a:ext>
            </a:extLst>
          </p:cNvPr>
          <p:cNvSpPr/>
          <p:nvPr/>
        </p:nvSpPr>
        <p:spPr>
          <a:xfrm>
            <a:off x="3869825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F60BB8A1-CFC7-4A35-1E78-5844550FE892}"/>
              </a:ext>
            </a:extLst>
          </p:cNvPr>
          <p:cNvSpPr/>
          <p:nvPr/>
        </p:nvSpPr>
        <p:spPr>
          <a:xfrm>
            <a:off x="5124884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78C97F0-F206-2392-3F5C-34DFDC4A8613}"/>
              </a:ext>
            </a:extLst>
          </p:cNvPr>
          <p:cNvSpPr/>
          <p:nvPr/>
        </p:nvSpPr>
        <p:spPr>
          <a:xfrm>
            <a:off x="6370978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2F22492-6893-0FBD-6160-0A824C43CFBA}"/>
              </a:ext>
            </a:extLst>
          </p:cNvPr>
          <p:cNvSpPr/>
          <p:nvPr/>
        </p:nvSpPr>
        <p:spPr>
          <a:xfrm>
            <a:off x="7652931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19D2101B-1423-4FF3-9663-A6E0150C15C5}"/>
              </a:ext>
            </a:extLst>
          </p:cNvPr>
          <p:cNvSpPr/>
          <p:nvPr/>
        </p:nvSpPr>
        <p:spPr>
          <a:xfrm>
            <a:off x="8925919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57" name="Seta: em Forma de U 56">
            <a:extLst>
              <a:ext uri="{FF2B5EF4-FFF2-40B4-BE49-F238E27FC236}">
                <a16:creationId xmlns:a16="http://schemas.microsoft.com/office/drawing/2014/main" id="{FD9865A8-626E-42AE-829E-01481896086A}"/>
              </a:ext>
            </a:extLst>
          </p:cNvPr>
          <p:cNvSpPr/>
          <p:nvPr/>
        </p:nvSpPr>
        <p:spPr>
          <a:xfrm>
            <a:off x="6683020" y="1151466"/>
            <a:ext cx="3025423" cy="7375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9" name="Seta: em Forma de U 58">
            <a:extLst>
              <a:ext uri="{FF2B5EF4-FFF2-40B4-BE49-F238E27FC236}">
                <a16:creationId xmlns:a16="http://schemas.microsoft.com/office/drawing/2014/main" id="{177C269F-6D6E-11F7-FB2B-4E9E26520CC6}"/>
              </a:ext>
            </a:extLst>
          </p:cNvPr>
          <p:cNvSpPr/>
          <p:nvPr/>
        </p:nvSpPr>
        <p:spPr>
          <a:xfrm rot="10800000">
            <a:off x="6476056" y="2515540"/>
            <a:ext cx="3072460" cy="737540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8D8C145-546D-AF10-4460-3CB949C5CB58}"/>
              </a:ext>
            </a:extLst>
          </p:cNvPr>
          <p:cNvSpPr txBox="1"/>
          <p:nvPr/>
        </p:nvSpPr>
        <p:spPr>
          <a:xfrm>
            <a:off x="2158058" y="3847629"/>
            <a:ext cx="177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return</a:t>
            </a:r>
            <a:r>
              <a:rPr lang="pt-BR" dirty="0">
                <a:ea typeface="+mn-lt"/>
                <a:cs typeface="+mn-lt"/>
              </a:rPr>
              <a:t> i + 1;</a:t>
            </a:r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FB11F05-79D4-F512-19A3-C4E361564C1D}"/>
              </a:ext>
            </a:extLst>
          </p:cNvPr>
          <p:cNvSpPr txBox="1"/>
          <p:nvPr/>
        </p:nvSpPr>
        <p:spPr>
          <a:xfrm>
            <a:off x="836913" y="5499188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C766CB93-D8F8-4287-E686-8B6FEE1EB7B8}"/>
              </a:ext>
            </a:extLst>
          </p:cNvPr>
          <p:cNvSpPr/>
          <p:nvPr/>
        </p:nvSpPr>
        <p:spPr>
          <a:xfrm>
            <a:off x="1683957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E5DCF15-9186-9824-1891-A8B44840EB7F}"/>
              </a:ext>
            </a:extLst>
          </p:cNvPr>
          <p:cNvSpPr/>
          <p:nvPr/>
        </p:nvSpPr>
        <p:spPr>
          <a:xfrm>
            <a:off x="2956945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DC8B531-D1A3-AD95-8613-1141F1F1AF7D}"/>
              </a:ext>
            </a:extLst>
          </p:cNvPr>
          <p:cNvSpPr/>
          <p:nvPr/>
        </p:nvSpPr>
        <p:spPr>
          <a:xfrm>
            <a:off x="4212004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36B696E4-F37B-FFA0-4144-9AACEF10D449}"/>
              </a:ext>
            </a:extLst>
          </p:cNvPr>
          <p:cNvSpPr/>
          <p:nvPr/>
        </p:nvSpPr>
        <p:spPr>
          <a:xfrm>
            <a:off x="5458098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C5ACD8D9-BB64-4B95-BC17-FCB590624AA7}"/>
              </a:ext>
            </a:extLst>
          </p:cNvPr>
          <p:cNvSpPr/>
          <p:nvPr/>
        </p:nvSpPr>
        <p:spPr>
          <a:xfrm>
            <a:off x="6740051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320CB4A-DB51-CB22-1517-EF1D061999FC}"/>
              </a:ext>
            </a:extLst>
          </p:cNvPr>
          <p:cNvSpPr/>
          <p:nvPr/>
        </p:nvSpPr>
        <p:spPr>
          <a:xfrm>
            <a:off x="8013039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673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4EF0CFB-E43A-991C-B4DA-6FED0C3F3843}"/>
              </a:ext>
            </a:extLst>
          </p:cNvPr>
          <p:cNvSpPr txBox="1"/>
          <p:nvPr/>
        </p:nvSpPr>
        <p:spPr>
          <a:xfrm>
            <a:off x="2677296" y="370702"/>
            <a:ext cx="69300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2000" b="1" err="1">
                <a:latin typeface="Arial"/>
                <a:ea typeface="+mn-lt"/>
                <a:cs typeface="+mn-lt"/>
              </a:rPr>
              <a:t>Quicksort</a:t>
            </a:r>
            <a:r>
              <a:rPr lang="pt-BR" sz="2000" b="1" dirty="0">
                <a:latin typeface="Arial"/>
                <a:ea typeface="+mn-lt"/>
                <a:cs typeface="+mn-lt"/>
              </a:rPr>
              <a:t> (Esquerda)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3B4580-3AB4-CDF2-BD15-DF4F39B9127E}"/>
              </a:ext>
            </a:extLst>
          </p:cNvPr>
          <p:cNvSpPr txBox="1"/>
          <p:nvPr/>
        </p:nvSpPr>
        <p:spPr>
          <a:xfrm>
            <a:off x="463378" y="1112108"/>
            <a:ext cx="9144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("\n*******************vai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inicio,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- 1);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3, 2)) </a:t>
            </a:r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(inicio=3, fim=2) | Vetor: []");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>
                <a:latin typeface="Arial"/>
                <a:ea typeface="+mn-lt"/>
                <a:cs typeface="+mn-lt"/>
              </a:rPr>
              <a:t>Condição </a:t>
            </a:r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(inicio &lt; fim)</a:t>
            </a:r>
            <a:r>
              <a:rPr lang="pt-BR" dirty="0">
                <a:latin typeface="Arial"/>
                <a:ea typeface="+mn-lt"/>
                <a:cs typeface="+mn-lt"/>
              </a:rPr>
              <a:t> é FALSA (3 &lt; 2)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A54B3D-189C-55B6-8E6E-535CDB5137D4}"/>
              </a:ext>
            </a:extLst>
          </p:cNvPr>
          <p:cNvSpPr txBox="1"/>
          <p:nvPr/>
        </p:nvSpPr>
        <p:spPr>
          <a:xfrm>
            <a:off x="267002" y="3008386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1DBB604-DA88-888A-A79C-C563AA3EF378}"/>
              </a:ext>
            </a:extLst>
          </p:cNvPr>
          <p:cNvSpPr/>
          <p:nvPr/>
        </p:nvSpPr>
        <p:spPr>
          <a:xfrm>
            <a:off x="1114046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861D3B0-34FF-84FD-C16D-EC799BEFC528}"/>
              </a:ext>
            </a:extLst>
          </p:cNvPr>
          <p:cNvSpPr/>
          <p:nvPr/>
        </p:nvSpPr>
        <p:spPr>
          <a:xfrm>
            <a:off x="2387035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D8CC43-419B-7E40-9C4E-2E5C32388DC2}"/>
              </a:ext>
            </a:extLst>
          </p:cNvPr>
          <p:cNvSpPr/>
          <p:nvPr/>
        </p:nvSpPr>
        <p:spPr>
          <a:xfrm>
            <a:off x="3642094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767C20C-2EC5-1303-4AFF-844C7BDE2D40}"/>
              </a:ext>
            </a:extLst>
          </p:cNvPr>
          <p:cNvSpPr/>
          <p:nvPr/>
        </p:nvSpPr>
        <p:spPr>
          <a:xfrm>
            <a:off x="4888187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BBACABE-3534-CD05-567E-7433044DAE85}"/>
              </a:ext>
            </a:extLst>
          </p:cNvPr>
          <p:cNvSpPr/>
          <p:nvPr/>
        </p:nvSpPr>
        <p:spPr>
          <a:xfrm>
            <a:off x="6358288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A49862-34C8-D251-7B16-550D01EBD57C}"/>
              </a:ext>
            </a:extLst>
          </p:cNvPr>
          <p:cNvSpPr txBox="1"/>
          <p:nvPr/>
        </p:nvSpPr>
        <p:spPr>
          <a:xfrm>
            <a:off x="648730" y="4922108"/>
            <a:ext cx="7640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 retorna imediatamente, pois o </a:t>
            </a:r>
            <a:r>
              <a:rPr lang="pt-BR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é falso.</a:t>
            </a:r>
            <a:endParaRPr lang="pt-BR" dirty="0">
              <a:latin typeface="Arial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4F6B60-FEA1-37E1-687A-41B99AE0FA59}"/>
              </a:ext>
            </a:extLst>
          </p:cNvPr>
          <p:cNvSpPr/>
          <p:nvPr/>
        </p:nvSpPr>
        <p:spPr>
          <a:xfrm>
            <a:off x="7722362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34AA063-5332-68CB-F2BB-A029F4166804}"/>
              </a:ext>
            </a:extLst>
          </p:cNvPr>
          <p:cNvSpPr txBox="1"/>
          <p:nvPr/>
        </p:nvSpPr>
        <p:spPr>
          <a:xfrm>
            <a:off x="4953276" y="3651955"/>
            <a:ext cx="775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B6620B1-638E-715B-6AA4-53E8FD874740}"/>
              </a:ext>
            </a:extLst>
          </p:cNvPr>
          <p:cNvSpPr txBox="1"/>
          <p:nvPr/>
        </p:nvSpPr>
        <p:spPr>
          <a:xfrm>
            <a:off x="3701648" y="3651955"/>
            <a:ext cx="775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419501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EDE687-8F37-4214-0068-7D62B690C2EE}"/>
              </a:ext>
            </a:extLst>
          </p:cNvPr>
          <p:cNvSpPr txBox="1"/>
          <p:nvPr/>
        </p:nvSpPr>
        <p:spPr>
          <a:xfrm>
            <a:off x="3052341" y="48846"/>
            <a:ext cx="64574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2000" b="1" err="1">
                <a:latin typeface="Arial"/>
                <a:ea typeface="+mn-lt"/>
                <a:cs typeface="+mn-lt"/>
              </a:rPr>
              <a:t>Quicksort</a:t>
            </a:r>
            <a:r>
              <a:rPr lang="pt-BR" sz="2000" b="1" dirty="0">
                <a:latin typeface="Arial"/>
                <a:ea typeface="+mn-lt"/>
                <a:cs typeface="+mn-lt"/>
              </a:rPr>
              <a:t> (Direita)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D15F28-B60C-DBB5-8855-A5C7326C7228}"/>
              </a:ext>
            </a:extLst>
          </p:cNvPr>
          <p:cNvSpPr txBox="1"/>
          <p:nvPr/>
        </p:nvSpPr>
        <p:spPr>
          <a:xfrm>
            <a:off x="2427111" y="918307"/>
            <a:ext cx="71644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("\n&gt;&gt;&gt;&gt;&gt;&gt;&gt;&gt;&gt;&gt;&gt;&gt;&gt;&gt;&gt;&gt;&gt;&gt;&gt;vai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+ 1, fim);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3, 5)</a:t>
            </a:r>
            <a:r>
              <a:rPr lang="pt-BR" dirty="0">
                <a:latin typeface="Arial"/>
                <a:ea typeface="+mn-lt"/>
                <a:cs typeface="+mn-lt"/>
              </a:rPr>
              <a:t>)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(inicio=4, fim=5) | Vetor: [10, 9]"); </a:t>
            </a:r>
          </a:p>
          <a:p>
            <a:r>
              <a:rPr lang="pt-BR" dirty="0">
                <a:latin typeface="Arial"/>
                <a:ea typeface="+mn-lt"/>
                <a:cs typeface="+mn-lt"/>
              </a:rPr>
              <a:t>Condição </a:t>
            </a:r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(inicio &lt; fim)</a:t>
            </a:r>
            <a:r>
              <a:rPr lang="pt-BR" dirty="0">
                <a:latin typeface="Arial"/>
                <a:ea typeface="+mn-lt"/>
                <a:cs typeface="+mn-lt"/>
              </a:rPr>
              <a:t> é VERDADEIRA (4&lt; 5). 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81ECD3-C81B-48F1-E770-82B2C6A947CA}"/>
              </a:ext>
            </a:extLst>
          </p:cNvPr>
          <p:cNvSpPr txBox="1"/>
          <p:nvPr/>
        </p:nvSpPr>
        <p:spPr>
          <a:xfrm>
            <a:off x="1338039" y="2845213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C221D9-DA52-07EC-CD99-124C4A7746DA}"/>
              </a:ext>
            </a:extLst>
          </p:cNvPr>
          <p:cNvSpPr/>
          <p:nvPr/>
        </p:nvSpPr>
        <p:spPr>
          <a:xfrm>
            <a:off x="2185083" y="2715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E8C724-5DED-1F12-D454-2070EC89CEE9}"/>
              </a:ext>
            </a:extLst>
          </p:cNvPr>
          <p:cNvSpPr/>
          <p:nvPr/>
        </p:nvSpPr>
        <p:spPr>
          <a:xfrm>
            <a:off x="3458071" y="2715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B0A6CCC-C009-6EF2-B033-04B6A139BE5C}"/>
              </a:ext>
            </a:extLst>
          </p:cNvPr>
          <p:cNvSpPr/>
          <p:nvPr/>
        </p:nvSpPr>
        <p:spPr>
          <a:xfrm>
            <a:off x="4713130" y="2715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1FA84EB-C39F-CD90-8A73-485944E6506C}"/>
              </a:ext>
            </a:extLst>
          </p:cNvPr>
          <p:cNvSpPr/>
          <p:nvPr/>
        </p:nvSpPr>
        <p:spPr>
          <a:xfrm>
            <a:off x="5959224" y="2715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F7805A-05A0-37CF-9EFF-5BB218AF381C}"/>
              </a:ext>
            </a:extLst>
          </p:cNvPr>
          <p:cNvSpPr/>
          <p:nvPr/>
        </p:nvSpPr>
        <p:spPr>
          <a:xfrm>
            <a:off x="7241177" y="2715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399FEF3-3E36-7665-A9E0-A245DC539E97}"/>
              </a:ext>
            </a:extLst>
          </p:cNvPr>
          <p:cNvSpPr/>
          <p:nvPr/>
        </p:nvSpPr>
        <p:spPr>
          <a:xfrm>
            <a:off x="8514165" y="2715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CA09330-B425-E55F-C158-4C0491AB944F}"/>
              </a:ext>
            </a:extLst>
          </p:cNvPr>
          <p:cNvSpPr txBox="1"/>
          <p:nvPr/>
        </p:nvSpPr>
        <p:spPr>
          <a:xfrm>
            <a:off x="7237913" y="3468076"/>
            <a:ext cx="97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A43E38-D056-ECE1-CB9F-84ED21B724D4}"/>
              </a:ext>
            </a:extLst>
          </p:cNvPr>
          <p:cNvSpPr txBox="1"/>
          <p:nvPr/>
        </p:nvSpPr>
        <p:spPr>
          <a:xfrm>
            <a:off x="8620803" y="3468076"/>
            <a:ext cx="693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4435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069B92F-6127-C718-E57E-3D262BA915C4}"/>
              </a:ext>
            </a:extLst>
          </p:cNvPr>
          <p:cNvSpPr txBox="1"/>
          <p:nvPr/>
        </p:nvSpPr>
        <p:spPr>
          <a:xfrm>
            <a:off x="1678459" y="319216"/>
            <a:ext cx="76611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Primeira Chamada Quicksort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9D596B-272D-C27C-8728-449EA7C3206F}"/>
              </a:ext>
            </a:extLst>
          </p:cNvPr>
          <p:cNvSpPr txBox="1"/>
          <p:nvPr/>
        </p:nvSpPr>
        <p:spPr>
          <a:xfrm>
            <a:off x="1225378" y="1245972"/>
            <a:ext cx="5725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latin typeface="Arial"/>
                <a:cs typeface="Arial"/>
              </a:rPr>
              <a:t>printf("\n....vai chamar quicksort");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6A471D-2120-8FAC-64D3-5E8541DE9F8F}"/>
              </a:ext>
            </a:extLst>
          </p:cNvPr>
          <p:cNvSpPr txBox="1"/>
          <p:nvPr/>
        </p:nvSpPr>
        <p:spPr>
          <a:xfrm>
            <a:off x="1266567" y="1863810"/>
            <a:ext cx="5663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quicksort(vetor, 0, tamanho - 1);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724362-BE82-2934-8729-7F1AF84AC64C}"/>
              </a:ext>
            </a:extLst>
          </p:cNvPr>
          <p:cNvSpPr txBox="1"/>
          <p:nvPr/>
        </p:nvSpPr>
        <p:spPr>
          <a:xfrm>
            <a:off x="1228043" y="2533135"/>
            <a:ext cx="7930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latin typeface="Arial"/>
                <a:ea typeface="+mn-lt"/>
                <a:cs typeface="+mn-lt"/>
              </a:rPr>
              <a:t>printf</a:t>
            </a:r>
            <a:r>
              <a:rPr lang="pt-BR" dirty="0">
                <a:latin typeface="Arial"/>
                <a:ea typeface="+mn-lt"/>
                <a:cs typeface="+mn-lt"/>
              </a:rPr>
              <a:t>("\n...== chamada </a:t>
            </a:r>
            <a:r>
              <a:rPr lang="pt-BR" err="1">
                <a:latin typeface="Arial"/>
                <a:ea typeface="+mn-lt"/>
                <a:cs typeface="+mn-lt"/>
              </a:rPr>
              <a:t>quicksort</a:t>
            </a:r>
            <a:r>
              <a:rPr lang="pt-BR" dirty="0">
                <a:latin typeface="Arial"/>
                <a:ea typeface="+mn-lt"/>
                <a:cs typeface="+mn-lt"/>
              </a:rPr>
              <a:t>(inicio=0, fim=5) | Vetor: [10, 7, 8, 9, 1, 5]");</a:t>
            </a:r>
            <a:endParaRPr lang="pt-BR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921B3-9FB6-AC25-C56E-CD451B0211DF}"/>
              </a:ext>
            </a:extLst>
          </p:cNvPr>
          <p:cNvSpPr txBox="1"/>
          <p:nvPr/>
        </p:nvSpPr>
        <p:spPr>
          <a:xfrm>
            <a:off x="883508" y="3735132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7B3AA-DB26-0E62-0987-5496FED4B4D0}"/>
              </a:ext>
            </a:extLst>
          </p:cNvPr>
          <p:cNvSpPr/>
          <p:nvPr/>
        </p:nvSpPr>
        <p:spPr>
          <a:xfrm>
            <a:off x="1730552" y="360502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2D161B6-DDD5-1974-825F-76556D4F1D94}"/>
              </a:ext>
            </a:extLst>
          </p:cNvPr>
          <p:cNvSpPr/>
          <p:nvPr/>
        </p:nvSpPr>
        <p:spPr>
          <a:xfrm>
            <a:off x="3003540" y="360502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170652-04D1-CD84-D528-8BE7CC246841}"/>
              </a:ext>
            </a:extLst>
          </p:cNvPr>
          <p:cNvSpPr/>
          <p:nvPr/>
        </p:nvSpPr>
        <p:spPr>
          <a:xfrm>
            <a:off x="4258599" y="360502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B1C1AA9-60C0-D203-1CE4-7B205B5A0873}"/>
              </a:ext>
            </a:extLst>
          </p:cNvPr>
          <p:cNvSpPr/>
          <p:nvPr/>
        </p:nvSpPr>
        <p:spPr>
          <a:xfrm>
            <a:off x="5504693" y="360502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743A4DF-F799-EAF9-296D-4500440C936B}"/>
              </a:ext>
            </a:extLst>
          </p:cNvPr>
          <p:cNvSpPr/>
          <p:nvPr/>
        </p:nvSpPr>
        <p:spPr>
          <a:xfrm>
            <a:off x="6786646" y="360502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E21B8DE-2F26-5120-A48F-BC62374AED02}"/>
              </a:ext>
            </a:extLst>
          </p:cNvPr>
          <p:cNvSpPr/>
          <p:nvPr/>
        </p:nvSpPr>
        <p:spPr>
          <a:xfrm>
            <a:off x="8059634" y="360502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8747B82-1C8D-F55F-5CE3-7A778E151E2A}"/>
              </a:ext>
            </a:extLst>
          </p:cNvPr>
          <p:cNvSpPr txBox="1"/>
          <p:nvPr/>
        </p:nvSpPr>
        <p:spPr>
          <a:xfrm>
            <a:off x="1770528" y="4429170"/>
            <a:ext cx="810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1212571-1D48-C6EC-4F3F-1AC45E606B39}"/>
              </a:ext>
            </a:extLst>
          </p:cNvPr>
          <p:cNvSpPr txBox="1"/>
          <p:nvPr/>
        </p:nvSpPr>
        <p:spPr>
          <a:xfrm>
            <a:off x="8099369" y="4425536"/>
            <a:ext cx="823783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   Fim</a:t>
            </a:r>
          </a:p>
        </p:txBody>
      </p:sp>
    </p:spTree>
    <p:extLst>
      <p:ext uri="{BB962C8B-B14F-4D97-AF65-F5344CB8AC3E}">
        <p14:creationId xmlns:p14="http://schemas.microsoft.com/office/powerpoint/2010/main" val="1840579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D999E5C-3F33-993C-2EFC-C668E87F46F6}"/>
              </a:ext>
            </a:extLst>
          </p:cNvPr>
          <p:cNvSpPr txBox="1"/>
          <p:nvPr/>
        </p:nvSpPr>
        <p:spPr>
          <a:xfrm>
            <a:off x="2411736" y="-3104"/>
            <a:ext cx="8040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Particionando (Quarta Chamada) - Início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C3D1B0-1AAC-89CE-20A4-5A2EED541BFF}"/>
              </a:ext>
            </a:extLst>
          </p:cNvPr>
          <p:cNvSpPr txBox="1"/>
          <p:nvPr/>
        </p:nvSpPr>
        <p:spPr>
          <a:xfrm>
            <a:off x="2987" y="677178"/>
            <a:ext cx="7961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= particionar(vetor, inicio, fim);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("\n...chamou particionar (inicio=4, fim=5) | Vetor: [10, 9]");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 = vetor[fim];</a:t>
            </a:r>
            <a:r>
              <a:rPr lang="pt-BR" dirty="0">
                <a:latin typeface="Arial"/>
                <a:ea typeface="+mn-lt"/>
                <a:cs typeface="+mn-lt"/>
              </a:rPr>
              <a:t> (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 = 9)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i = inicio - 1;</a:t>
            </a:r>
            <a:r>
              <a:rPr lang="pt-BR" dirty="0">
                <a:latin typeface="Arial"/>
                <a:ea typeface="+mn-lt"/>
                <a:cs typeface="+mn-lt"/>
              </a:rPr>
              <a:t> (i = 3) </a:t>
            </a:r>
            <a:endParaRPr lang="pt-BR" dirty="0">
              <a:latin typeface="Arial"/>
              <a:cs typeface="Arial"/>
            </a:endParaRP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04DACB-EAE3-BBDB-E5C6-E34A0CC266CC}"/>
              </a:ext>
            </a:extLst>
          </p:cNvPr>
          <p:cNvSpPr txBox="1"/>
          <p:nvPr/>
        </p:nvSpPr>
        <p:spPr>
          <a:xfrm>
            <a:off x="-7331" y="3762601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D447E6-51D3-81F2-1071-1FD5496E0A08}"/>
              </a:ext>
            </a:extLst>
          </p:cNvPr>
          <p:cNvSpPr/>
          <p:nvPr/>
        </p:nvSpPr>
        <p:spPr>
          <a:xfrm>
            <a:off x="839713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1299BE-9466-1D2B-F813-88E039C9784E}"/>
              </a:ext>
            </a:extLst>
          </p:cNvPr>
          <p:cNvSpPr/>
          <p:nvPr/>
        </p:nvSpPr>
        <p:spPr>
          <a:xfrm>
            <a:off x="2112701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5467E33-A138-DAF8-7006-AB6DAEA367CC}"/>
              </a:ext>
            </a:extLst>
          </p:cNvPr>
          <p:cNvSpPr/>
          <p:nvPr/>
        </p:nvSpPr>
        <p:spPr>
          <a:xfrm>
            <a:off x="3367760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A5E5E31-92C3-CC88-B17E-CD3F1EC9BAA8}"/>
              </a:ext>
            </a:extLst>
          </p:cNvPr>
          <p:cNvSpPr/>
          <p:nvPr/>
        </p:nvSpPr>
        <p:spPr>
          <a:xfrm>
            <a:off x="4613854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6D40871-454F-D77F-F13B-E971BC921B89}"/>
              </a:ext>
            </a:extLst>
          </p:cNvPr>
          <p:cNvSpPr/>
          <p:nvPr/>
        </p:nvSpPr>
        <p:spPr>
          <a:xfrm>
            <a:off x="5895807" y="363249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AFBD095-BEEE-9683-CF4E-739D55D9EEF4}"/>
              </a:ext>
            </a:extLst>
          </p:cNvPr>
          <p:cNvSpPr/>
          <p:nvPr/>
        </p:nvSpPr>
        <p:spPr>
          <a:xfrm>
            <a:off x="7168795" y="363249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A3651B-F6E4-3D8F-FD0E-70327E01669D}"/>
              </a:ext>
            </a:extLst>
          </p:cNvPr>
          <p:cNvSpPr txBox="1"/>
          <p:nvPr/>
        </p:nvSpPr>
        <p:spPr>
          <a:xfrm>
            <a:off x="5856463" y="4385464"/>
            <a:ext cx="97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AD7B1BB-6962-512D-75B6-5408D93FB8A9}"/>
              </a:ext>
            </a:extLst>
          </p:cNvPr>
          <p:cNvSpPr txBox="1"/>
          <p:nvPr/>
        </p:nvSpPr>
        <p:spPr>
          <a:xfrm>
            <a:off x="7275433" y="4385464"/>
            <a:ext cx="693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E2BA50-0AD6-E019-551B-2719851C001C}"/>
              </a:ext>
            </a:extLst>
          </p:cNvPr>
          <p:cNvSpPr txBox="1"/>
          <p:nvPr/>
        </p:nvSpPr>
        <p:spPr>
          <a:xfrm>
            <a:off x="7151077" y="3272692"/>
            <a:ext cx="879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</p:spTree>
    <p:extLst>
      <p:ext uri="{BB962C8B-B14F-4D97-AF65-F5344CB8AC3E}">
        <p14:creationId xmlns:p14="http://schemas.microsoft.com/office/powerpoint/2010/main" val="354134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3E37627-5C71-310E-C742-BB67F54CD05B}"/>
              </a:ext>
            </a:extLst>
          </p:cNvPr>
          <p:cNvSpPr txBox="1"/>
          <p:nvPr/>
        </p:nvSpPr>
        <p:spPr>
          <a:xfrm>
            <a:off x="3286829" y="25974"/>
            <a:ext cx="56298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latin typeface="Arial"/>
                <a:cs typeface="Arial"/>
              </a:rPr>
              <a:t>Particionando (Quarta Chamada) - Loop j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F633AE-ED54-3C59-CF14-EDB50EAEA4BC}"/>
              </a:ext>
            </a:extLst>
          </p:cNvPr>
          <p:cNvSpPr txBox="1"/>
          <p:nvPr/>
        </p:nvSpPr>
        <p:spPr>
          <a:xfrm>
            <a:off x="2263013" y="544777"/>
            <a:ext cx="77176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Loop </a:t>
            </a:r>
            <a:r>
              <a:rPr lang="pt-BR" dirty="0">
                <a:latin typeface="Arial"/>
                <a:cs typeface="Arial"/>
              </a:rPr>
              <a:t>for (</a:t>
            </a:r>
            <a:r>
              <a:rPr lang="pt-BR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j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=</a:t>
            </a:r>
            <a:r>
              <a:rPr lang="pt-BR" dirty="0">
                <a:latin typeface="Arial"/>
                <a:cs typeface="Arial"/>
              </a:rPr>
              <a:t> inicio; j &lt; fim; j</a:t>
            </a:r>
            <a:r>
              <a:rPr lang="pt-BR" dirty="0">
                <a:latin typeface="Arial"/>
                <a:ea typeface="+mn-lt"/>
                <a:cs typeface="+mn-lt"/>
              </a:rPr>
              <a:t>++)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1: j=4</a:t>
            </a:r>
            <a:endParaRPr lang="pt-BR" dirty="0"/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(J):4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9");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&lt;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504EE2-20C2-6321-1ABF-0650542D0023}"/>
              </a:ext>
            </a:extLst>
          </p:cNvPr>
          <p:cNvSpPr/>
          <p:nvPr/>
        </p:nvSpPr>
        <p:spPr>
          <a:xfrm>
            <a:off x="2501861" y="202711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965B56-F5AF-7B7C-FEC0-43DF03E1ADA6}"/>
              </a:ext>
            </a:extLst>
          </p:cNvPr>
          <p:cNvSpPr/>
          <p:nvPr/>
        </p:nvSpPr>
        <p:spPr>
          <a:xfrm>
            <a:off x="4079649" y="204504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64154C9-4467-A079-65DC-0DA46DEA01DD}"/>
              </a:ext>
            </a:extLst>
          </p:cNvPr>
          <p:cNvSpPr txBox="1"/>
          <p:nvPr/>
        </p:nvSpPr>
        <p:spPr>
          <a:xfrm>
            <a:off x="2424492" y="2780208"/>
            <a:ext cx="970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Vetor[4]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1F81CF-C377-F6FE-84F8-7A1C1F4A0755}"/>
              </a:ext>
            </a:extLst>
          </p:cNvPr>
          <p:cNvSpPr txBox="1"/>
          <p:nvPr/>
        </p:nvSpPr>
        <p:spPr>
          <a:xfrm>
            <a:off x="4126982" y="2784230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EE4A14-CAA1-7496-BE52-78DF49085CF4}"/>
              </a:ext>
            </a:extLst>
          </p:cNvPr>
          <p:cNvSpPr txBox="1"/>
          <p:nvPr/>
        </p:nvSpPr>
        <p:spPr>
          <a:xfrm>
            <a:off x="5171944" y="2206925"/>
            <a:ext cx="1230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AF7496-C9E0-6D78-F898-B97C23AB1A5B}"/>
              </a:ext>
            </a:extLst>
          </p:cNvPr>
          <p:cNvSpPr txBox="1"/>
          <p:nvPr/>
        </p:nvSpPr>
        <p:spPr>
          <a:xfrm>
            <a:off x="573506" y="4332669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D01DF1-1A6A-A25C-0DA0-613D952574D1}"/>
              </a:ext>
            </a:extLst>
          </p:cNvPr>
          <p:cNvSpPr/>
          <p:nvPr/>
        </p:nvSpPr>
        <p:spPr>
          <a:xfrm>
            <a:off x="1420550" y="420255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F8A544-E4D5-CBCE-E588-5574A639E3B9}"/>
              </a:ext>
            </a:extLst>
          </p:cNvPr>
          <p:cNvSpPr/>
          <p:nvPr/>
        </p:nvSpPr>
        <p:spPr>
          <a:xfrm>
            <a:off x="2693538" y="420255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F31D67F-8CE3-CE65-B685-1C7BFD3392A8}"/>
              </a:ext>
            </a:extLst>
          </p:cNvPr>
          <p:cNvSpPr/>
          <p:nvPr/>
        </p:nvSpPr>
        <p:spPr>
          <a:xfrm>
            <a:off x="3948597" y="420255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0D24373-F6D1-C7DA-D879-5DDA9231EE97}"/>
              </a:ext>
            </a:extLst>
          </p:cNvPr>
          <p:cNvSpPr/>
          <p:nvPr/>
        </p:nvSpPr>
        <p:spPr>
          <a:xfrm>
            <a:off x="5194691" y="420255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34C15AB-939B-551F-5B87-1DF6BD3CC0DE}"/>
              </a:ext>
            </a:extLst>
          </p:cNvPr>
          <p:cNvSpPr/>
          <p:nvPr/>
        </p:nvSpPr>
        <p:spPr>
          <a:xfrm>
            <a:off x="6476644" y="420255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AEEDA01-FC42-67E3-D942-1864149B7B26}"/>
              </a:ext>
            </a:extLst>
          </p:cNvPr>
          <p:cNvSpPr/>
          <p:nvPr/>
        </p:nvSpPr>
        <p:spPr>
          <a:xfrm>
            <a:off x="7749632" y="420255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122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6A3B50C-1309-3456-B8F1-650131F276AC}"/>
              </a:ext>
            </a:extLst>
          </p:cNvPr>
          <p:cNvSpPr txBox="1"/>
          <p:nvPr/>
        </p:nvSpPr>
        <p:spPr>
          <a:xfrm>
            <a:off x="2965938" y="-3908"/>
            <a:ext cx="65434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latin typeface="Arial"/>
                <a:cs typeface="Arial"/>
              </a:rPr>
              <a:t>Particionando (Quarta Chamada) - Finalização</a:t>
            </a:r>
            <a:r>
              <a:rPr lang="pt-BR" sz="2000" dirty="0">
                <a:latin typeface="Arial"/>
                <a:cs typeface="Arial"/>
              </a:rPr>
              <a:t>​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E1FA19-D049-1B32-28E7-6DE60EA94089}"/>
              </a:ext>
            </a:extLst>
          </p:cNvPr>
          <p:cNvSpPr txBox="1"/>
          <p:nvPr/>
        </p:nvSpPr>
        <p:spPr>
          <a:xfrm>
            <a:off x="2168407" y="595923"/>
            <a:ext cx="77119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trocar(&amp;vetor[i + 1], &amp;vetor[fim]); (Trocando vetor[4] (10) com vetor[5] (9))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0ECB9F-115E-2484-131E-E1813AE8E3CF}"/>
              </a:ext>
            </a:extLst>
          </p:cNvPr>
          <p:cNvSpPr txBox="1"/>
          <p:nvPr/>
        </p:nvSpPr>
        <p:spPr>
          <a:xfrm>
            <a:off x="1749793" y="2027855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1C7219A-479F-8808-1A9C-F27A77B2CA58}"/>
              </a:ext>
            </a:extLst>
          </p:cNvPr>
          <p:cNvSpPr/>
          <p:nvPr/>
        </p:nvSpPr>
        <p:spPr>
          <a:xfrm>
            <a:off x="2596837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8533DD-4DA2-256D-3788-88B1FEE1527E}"/>
              </a:ext>
            </a:extLst>
          </p:cNvPr>
          <p:cNvSpPr/>
          <p:nvPr/>
        </p:nvSpPr>
        <p:spPr>
          <a:xfrm>
            <a:off x="3869825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D085F24-BDE8-9CE3-9DE5-6FEE01F71B1A}"/>
              </a:ext>
            </a:extLst>
          </p:cNvPr>
          <p:cNvSpPr/>
          <p:nvPr/>
        </p:nvSpPr>
        <p:spPr>
          <a:xfrm>
            <a:off x="5124884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67B80C5-2011-E44D-E5BE-255D113A22F3}"/>
              </a:ext>
            </a:extLst>
          </p:cNvPr>
          <p:cNvSpPr/>
          <p:nvPr/>
        </p:nvSpPr>
        <p:spPr>
          <a:xfrm>
            <a:off x="6370978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1E0BF4-DF7E-5783-0797-BC5C6DCABC62}"/>
              </a:ext>
            </a:extLst>
          </p:cNvPr>
          <p:cNvSpPr/>
          <p:nvPr/>
        </p:nvSpPr>
        <p:spPr>
          <a:xfrm>
            <a:off x="7652931" y="18977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7F1EEE2-13F2-8354-500A-99783DF01B40}"/>
              </a:ext>
            </a:extLst>
          </p:cNvPr>
          <p:cNvSpPr/>
          <p:nvPr/>
        </p:nvSpPr>
        <p:spPr>
          <a:xfrm>
            <a:off x="8925919" y="189774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1" name="Seta: em Forma de U 20">
            <a:extLst>
              <a:ext uri="{FF2B5EF4-FFF2-40B4-BE49-F238E27FC236}">
                <a16:creationId xmlns:a16="http://schemas.microsoft.com/office/drawing/2014/main" id="{3CBA4A67-820E-833F-A5E5-60B68C44F68B}"/>
              </a:ext>
            </a:extLst>
          </p:cNvPr>
          <p:cNvSpPr/>
          <p:nvPr/>
        </p:nvSpPr>
        <p:spPr>
          <a:xfrm>
            <a:off x="7924797" y="1151466"/>
            <a:ext cx="1783646" cy="737540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em Forma de U 22">
            <a:extLst>
              <a:ext uri="{FF2B5EF4-FFF2-40B4-BE49-F238E27FC236}">
                <a16:creationId xmlns:a16="http://schemas.microsoft.com/office/drawing/2014/main" id="{309A3059-AD6B-549C-AB8D-089A263A3A36}"/>
              </a:ext>
            </a:extLst>
          </p:cNvPr>
          <p:cNvSpPr/>
          <p:nvPr/>
        </p:nvSpPr>
        <p:spPr>
          <a:xfrm rot="10800000">
            <a:off x="7896574" y="2515540"/>
            <a:ext cx="1651942" cy="737540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9664BE4-4F61-D640-AFEA-95955EDA90A2}"/>
              </a:ext>
            </a:extLst>
          </p:cNvPr>
          <p:cNvSpPr txBox="1"/>
          <p:nvPr/>
        </p:nvSpPr>
        <p:spPr>
          <a:xfrm>
            <a:off x="2158058" y="3847629"/>
            <a:ext cx="1772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return</a:t>
            </a:r>
            <a:r>
              <a:rPr lang="pt-BR" dirty="0">
                <a:ea typeface="+mn-lt"/>
                <a:cs typeface="+mn-lt"/>
              </a:rPr>
              <a:t> i + 1;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CE7A58-5892-91B2-2997-0A76B33789EF}"/>
              </a:ext>
            </a:extLst>
          </p:cNvPr>
          <p:cNvSpPr txBox="1"/>
          <p:nvPr/>
        </p:nvSpPr>
        <p:spPr>
          <a:xfrm>
            <a:off x="836913" y="5499188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A8110D4-5245-1212-5832-D1D0E047BF90}"/>
              </a:ext>
            </a:extLst>
          </p:cNvPr>
          <p:cNvSpPr/>
          <p:nvPr/>
        </p:nvSpPr>
        <p:spPr>
          <a:xfrm>
            <a:off x="1683957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41AD1C-C038-E351-33DA-2B78DBE674D4}"/>
              </a:ext>
            </a:extLst>
          </p:cNvPr>
          <p:cNvSpPr/>
          <p:nvPr/>
        </p:nvSpPr>
        <p:spPr>
          <a:xfrm>
            <a:off x="2956945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CF1BC03-6CA2-5D49-6511-642C769D0BC8}"/>
              </a:ext>
            </a:extLst>
          </p:cNvPr>
          <p:cNvSpPr/>
          <p:nvPr/>
        </p:nvSpPr>
        <p:spPr>
          <a:xfrm>
            <a:off x="4212004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ADA1C1D-F84A-4C03-8908-D8B001851245}"/>
              </a:ext>
            </a:extLst>
          </p:cNvPr>
          <p:cNvSpPr/>
          <p:nvPr/>
        </p:nvSpPr>
        <p:spPr>
          <a:xfrm>
            <a:off x="5458098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6F32E9-BE4F-D505-D629-ADF065CF3009}"/>
              </a:ext>
            </a:extLst>
          </p:cNvPr>
          <p:cNvSpPr/>
          <p:nvPr/>
        </p:nvSpPr>
        <p:spPr>
          <a:xfrm>
            <a:off x="6740051" y="536907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2A6218C-FC25-C0B2-EFDB-E56C09FBA9A8}"/>
              </a:ext>
            </a:extLst>
          </p:cNvPr>
          <p:cNvSpPr/>
          <p:nvPr/>
        </p:nvSpPr>
        <p:spPr>
          <a:xfrm>
            <a:off x="8013039" y="536907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39625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8B6D67-8048-66A7-357E-B08ACF790DA4}"/>
              </a:ext>
            </a:extLst>
          </p:cNvPr>
          <p:cNvSpPr txBox="1"/>
          <p:nvPr/>
        </p:nvSpPr>
        <p:spPr>
          <a:xfrm>
            <a:off x="2677296" y="370702"/>
            <a:ext cx="69300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2000" b="1" dirty="0" err="1">
                <a:latin typeface="Arial"/>
                <a:ea typeface="+mn-lt"/>
                <a:cs typeface="+mn-lt"/>
              </a:rPr>
              <a:t>Quicksort</a:t>
            </a:r>
            <a:r>
              <a:rPr lang="pt-BR" sz="2000" b="1" dirty="0">
                <a:latin typeface="Arial"/>
                <a:ea typeface="+mn-lt"/>
                <a:cs typeface="+mn-lt"/>
              </a:rPr>
              <a:t> Final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9C19D-C49D-E602-AEA1-7460A9877B92}"/>
              </a:ext>
            </a:extLst>
          </p:cNvPr>
          <p:cNvSpPr txBox="1"/>
          <p:nvPr/>
        </p:nvSpPr>
        <p:spPr>
          <a:xfrm>
            <a:off x="463378" y="1112108"/>
            <a:ext cx="9144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("\n*******************vai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inicio,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- 1);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4, 3)) </a:t>
            </a:r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(inicio=4, fim=3) | Vetor: []");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>
                <a:latin typeface="Arial"/>
                <a:ea typeface="+mn-lt"/>
                <a:cs typeface="+mn-lt"/>
              </a:rPr>
              <a:t>Condição </a:t>
            </a:r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(inicio &lt; fim)</a:t>
            </a:r>
            <a:r>
              <a:rPr lang="pt-BR" dirty="0">
                <a:latin typeface="Arial"/>
                <a:ea typeface="+mn-lt"/>
                <a:cs typeface="+mn-lt"/>
              </a:rPr>
              <a:t> é FALSA (4 &lt; 3)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559E7E-5CD2-0BE0-9CDB-0F866BD272E6}"/>
              </a:ext>
            </a:extLst>
          </p:cNvPr>
          <p:cNvSpPr txBox="1"/>
          <p:nvPr/>
        </p:nvSpPr>
        <p:spPr>
          <a:xfrm>
            <a:off x="267002" y="3008386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EE1B5A-7E8E-DD73-C64F-A21748F814AF}"/>
              </a:ext>
            </a:extLst>
          </p:cNvPr>
          <p:cNvSpPr/>
          <p:nvPr/>
        </p:nvSpPr>
        <p:spPr>
          <a:xfrm>
            <a:off x="1114046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4AAA21-FAA3-F187-819C-44CB4F81128D}"/>
              </a:ext>
            </a:extLst>
          </p:cNvPr>
          <p:cNvSpPr/>
          <p:nvPr/>
        </p:nvSpPr>
        <p:spPr>
          <a:xfrm>
            <a:off x="2387035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5730DF-4E2B-4C6D-D8C8-9C3C7FCD2CFB}"/>
              </a:ext>
            </a:extLst>
          </p:cNvPr>
          <p:cNvSpPr/>
          <p:nvPr/>
        </p:nvSpPr>
        <p:spPr>
          <a:xfrm>
            <a:off x="3642094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72529AD-BB07-377A-D152-BC1B32F275F9}"/>
              </a:ext>
            </a:extLst>
          </p:cNvPr>
          <p:cNvSpPr/>
          <p:nvPr/>
        </p:nvSpPr>
        <p:spPr>
          <a:xfrm>
            <a:off x="4888187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E14189-3DA7-E020-4932-EFE3A7D1C435}"/>
              </a:ext>
            </a:extLst>
          </p:cNvPr>
          <p:cNvSpPr/>
          <p:nvPr/>
        </p:nvSpPr>
        <p:spPr>
          <a:xfrm>
            <a:off x="6358288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639841-C1C3-8DC4-ECF9-A693B1B2867B}"/>
              </a:ext>
            </a:extLst>
          </p:cNvPr>
          <p:cNvSpPr/>
          <p:nvPr/>
        </p:nvSpPr>
        <p:spPr>
          <a:xfrm>
            <a:off x="7722362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2EAD77B-7E7B-DA03-EAB9-DC69E95D9E06}"/>
              </a:ext>
            </a:extLst>
          </p:cNvPr>
          <p:cNvSpPr txBox="1"/>
          <p:nvPr/>
        </p:nvSpPr>
        <p:spPr>
          <a:xfrm>
            <a:off x="6477276" y="3651955"/>
            <a:ext cx="775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6BCC428-9AE7-F22C-CD15-56238E9B0939}"/>
              </a:ext>
            </a:extLst>
          </p:cNvPr>
          <p:cNvSpPr txBox="1"/>
          <p:nvPr/>
        </p:nvSpPr>
        <p:spPr>
          <a:xfrm>
            <a:off x="4943426" y="3651955"/>
            <a:ext cx="775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4B9DEA-1D87-D5AC-A210-EA02E3E55F89}"/>
              </a:ext>
            </a:extLst>
          </p:cNvPr>
          <p:cNvSpPr txBox="1"/>
          <p:nvPr/>
        </p:nvSpPr>
        <p:spPr>
          <a:xfrm>
            <a:off x="1004710" y="4016962"/>
            <a:ext cx="3657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(Retorna imediatamente)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D22A71-0901-C592-8A0C-0C2AD9364528}"/>
              </a:ext>
            </a:extLst>
          </p:cNvPr>
          <p:cNvSpPr txBox="1"/>
          <p:nvPr/>
        </p:nvSpPr>
        <p:spPr>
          <a:xfrm>
            <a:off x="760118" y="4816592"/>
            <a:ext cx="960308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("\n&gt;&gt;&gt;&gt;&gt;&gt;&gt;&gt;&gt;&gt;&gt;&gt;&gt;&gt;&gt;&gt;&gt;&gt;&gt;&gt;&gt;&gt;&gt;&gt;&gt;vai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+ 1, fim);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5, 5)</a:t>
            </a:r>
            <a:r>
              <a:rPr lang="pt-BR" dirty="0">
                <a:latin typeface="Arial"/>
                <a:ea typeface="+mn-lt"/>
                <a:cs typeface="+mn-lt"/>
              </a:rPr>
              <a:t>)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(inicio=5, fim=5) | Vetor: [10]");</a:t>
            </a:r>
            <a:r>
              <a:rPr lang="pt-BR" dirty="0">
                <a:latin typeface="Arial"/>
                <a:ea typeface="+mn-lt"/>
                <a:cs typeface="+mn-lt"/>
              </a:rPr>
              <a:t> (Esta também retorna imediatamente, pois </a:t>
            </a:r>
            <a:r>
              <a:rPr lang="pt-BR" dirty="0">
                <a:latin typeface="Arial"/>
                <a:cs typeface="Arial"/>
              </a:rPr>
              <a:t>inicio</a:t>
            </a:r>
            <a:r>
              <a:rPr lang="pt-BR" dirty="0">
                <a:latin typeface="Arial"/>
                <a:ea typeface="+mn-lt"/>
                <a:cs typeface="+mn-lt"/>
              </a:rPr>
              <a:t> (5) não é menor que </a:t>
            </a:r>
            <a:r>
              <a:rPr lang="pt-BR" dirty="0">
                <a:latin typeface="Arial"/>
                <a:cs typeface="Arial"/>
              </a:rPr>
              <a:t>fim</a:t>
            </a:r>
            <a:r>
              <a:rPr lang="pt-BR" dirty="0">
                <a:latin typeface="Arial"/>
                <a:ea typeface="+mn-lt"/>
                <a:cs typeface="+mn-lt"/>
              </a:rPr>
              <a:t> (5)).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50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95F440-E72C-D5C7-6B29-60C091F39955}"/>
              </a:ext>
            </a:extLst>
          </p:cNvPr>
          <p:cNvSpPr txBox="1"/>
          <p:nvPr/>
        </p:nvSpPr>
        <p:spPr>
          <a:xfrm>
            <a:off x="1301984" y="368770"/>
            <a:ext cx="90160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Vetor Final Ordenado </a:t>
            </a:r>
            <a:endParaRPr lang="pt-BR" sz="2000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929D67-87ED-34E1-4A4F-038041F22359}"/>
              </a:ext>
            </a:extLst>
          </p:cNvPr>
          <p:cNvSpPr txBox="1"/>
          <p:nvPr/>
        </p:nvSpPr>
        <p:spPr>
          <a:xfrm>
            <a:off x="1437451" y="1219200"/>
            <a:ext cx="83989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latin typeface="Arial"/>
                <a:cs typeface="Arial"/>
              </a:rPr>
              <a:t>printf</a:t>
            </a:r>
            <a:r>
              <a:rPr lang="pt-BR">
                <a:latin typeface="Arial"/>
                <a:cs typeface="Arial"/>
              </a:rPr>
              <a:t>("Vetor ordenado com </a:t>
            </a:r>
            <a:r>
              <a:rPr lang="pt-BR" err="1">
                <a:latin typeface="Arial"/>
                <a:cs typeface="Arial"/>
              </a:rPr>
              <a:t>Quicksort</a:t>
            </a:r>
            <a:r>
              <a:rPr lang="pt-BR">
                <a:latin typeface="Arial"/>
                <a:cs typeface="Arial"/>
              </a:rPr>
              <a:t>:\n");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cs typeface="Arial"/>
              </a:rPr>
              <a:t>imprimirVetor</a:t>
            </a:r>
            <a:r>
              <a:rPr lang="pt-BR">
                <a:latin typeface="Arial"/>
                <a:cs typeface="Arial"/>
              </a:rPr>
              <a:t> (vetor, tamanho);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cs typeface="Arial"/>
              </a:rPr>
              <a:t>printf</a:t>
            </a:r>
            <a:r>
              <a:rPr lang="pt-BR">
                <a:latin typeface="Arial"/>
                <a:cs typeface="Arial"/>
              </a:rPr>
              <a:t>("1 5 7 8 9 10\n");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C36259-FFF9-91CB-DF6E-3B98F1C71E79}"/>
              </a:ext>
            </a:extLst>
          </p:cNvPr>
          <p:cNvSpPr txBox="1"/>
          <p:nvPr/>
        </p:nvSpPr>
        <p:spPr>
          <a:xfrm>
            <a:off x="714617" y="3015632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C0A824-5CA5-4838-945B-81BB56B8C1C6}"/>
              </a:ext>
            </a:extLst>
          </p:cNvPr>
          <p:cNvSpPr/>
          <p:nvPr/>
        </p:nvSpPr>
        <p:spPr>
          <a:xfrm>
            <a:off x="1561661" y="288552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FBE7A6-E662-203F-300E-53DA57BECC00}"/>
              </a:ext>
            </a:extLst>
          </p:cNvPr>
          <p:cNvSpPr/>
          <p:nvPr/>
        </p:nvSpPr>
        <p:spPr>
          <a:xfrm>
            <a:off x="2834649" y="288552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F73E5F-15CF-48C2-4176-849D98E1F924}"/>
              </a:ext>
            </a:extLst>
          </p:cNvPr>
          <p:cNvSpPr/>
          <p:nvPr/>
        </p:nvSpPr>
        <p:spPr>
          <a:xfrm>
            <a:off x="4089708" y="288552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7B77E3C-4DE6-D59C-99CA-977C2C736B3E}"/>
              </a:ext>
            </a:extLst>
          </p:cNvPr>
          <p:cNvSpPr/>
          <p:nvPr/>
        </p:nvSpPr>
        <p:spPr>
          <a:xfrm>
            <a:off x="5335802" y="288552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C01657-AF68-E890-5720-37ECC34E8717}"/>
              </a:ext>
            </a:extLst>
          </p:cNvPr>
          <p:cNvSpPr/>
          <p:nvPr/>
        </p:nvSpPr>
        <p:spPr>
          <a:xfrm>
            <a:off x="6617755" y="288552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7BFB40E-3ABB-C740-1248-705A6441F52B}"/>
              </a:ext>
            </a:extLst>
          </p:cNvPr>
          <p:cNvSpPr/>
          <p:nvPr/>
        </p:nvSpPr>
        <p:spPr>
          <a:xfrm>
            <a:off x="7890743" y="288552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928E76-FC00-A5D8-43E9-7356B1C1A80F}"/>
              </a:ext>
            </a:extLst>
          </p:cNvPr>
          <p:cNvSpPr txBox="1"/>
          <p:nvPr/>
        </p:nvSpPr>
        <p:spPr>
          <a:xfrm>
            <a:off x="1472894" y="3669143"/>
            <a:ext cx="8443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Indice</a:t>
            </a:r>
          </a:p>
          <a:p>
            <a:r>
              <a:rPr lang="pt-BR"/>
              <a:t> </a:t>
            </a:r>
            <a:r>
              <a:rPr lang="pt-BR" dirty="0"/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76B406A-F852-7DCD-AED1-154D64F762FF}"/>
              </a:ext>
            </a:extLst>
          </p:cNvPr>
          <p:cNvSpPr txBox="1"/>
          <p:nvPr/>
        </p:nvSpPr>
        <p:spPr>
          <a:xfrm>
            <a:off x="2693064" y="367132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681EAAE-DF5D-D7A9-9553-818964C47B74}"/>
              </a:ext>
            </a:extLst>
          </p:cNvPr>
          <p:cNvSpPr txBox="1"/>
          <p:nvPr/>
        </p:nvSpPr>
        <p:spPr>
          <a:xfrm>
            <a:off x="3867440" y="367132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9A8B84-5A6D-EA59-A2DE-815003713694}"/>
              </a:ext>
            </a:extLst>
          </p:cNvPr>
          <p:cNvSpPr txBox="1"/>
          <p:nvPr/>
        </p:nvSpPr>
        <p:spPr>
          <a:xfrm>
            <a:off x="5239040" y="368925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542521-747A-00FF-7086-A70760722B1C}"/>
              </a:ext>
            </a:extLst>
          </p:cNvPr>
          <p:cNvSpPr txBox="1"/>
          <p:nvPr/>
        </p:nvSpPr>
        <p:spPr>
          <a:xfrm>
            <a:off x="6520993" y="3689254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 4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0FCB395-082E-3319-A670-6C8B69C8ECE9}"/>
              </a:ext>
            </a:extLst>
          </p:cNvPr>
          <p:cNvSpPr txBox="1"/>
          <p:nvPr/>
        </p:nvSpPr>
        <p:spPr>
          <a:xfrm>
            <a:off x="7892594" y="3672220"/>
            <a:ext cx="2743200" cy="6052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Indice</a:t>
            </a:r>
            <a:r>
              <a:rPr lang="en-US" dirty="0">
                <a:cs typeface="Segoe UI"/>
              </a:rPr>
              <a:t>​</a:t>
            </a:r>
          </a:p>
          <a:p>
            <a:pPr>
              <a:lnSpc>
                <a:spcPts val="2025"/>
              </a:lnSpc>
            </a:pPr>
            <a:r>
              <a:rPr lang="pt-BR" dirty="0">
                <a:cs typeface="Segoe UI"/>
              </a:rPr>
              <a:t> 5</a:t>
            </a:r>
          </a:p>
        </p:txBody>
      </p:sp>
    </p:spTree>
    <p:extLst>
      <p:ext uri="{BB962C8B-B14F-4D97-AF65-F5344CB8AC3E}">
        <p14:creationId xmlns:p14="http://schemas.microsoft.com/office/powerpoint/2010/main" val="1771635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BA3311-2721-26F4-04C1-F6B2DC147B0C}"/>
              </a:ext>
            </a:extLst>
          </p:cNvPr>
          <p:cNvSpPr txBox="1"/>
          <p:nvPr/>
        </p:nvSpPr>
        <p:spPr>
          <a:xfrm>
            <a:off x="2926788" y="362"/>
            <a:ext cx="6017846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cs typeface="Arial"/>
              </a:rPr>
              <a:t>Pilhas das chamadas recursivas:</a:t>
            </a:r>
            <a:endParaRPr lang="pt-BR"/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29F6A4-2302-6412-C741-6F070B4FBF85}"/>
              </a:ext>
            </a:extLst>
          </p:cNvPr>
          <p:cNvSpPr txBox="1"/>
          <p:nvPr/>
        </p:nvSpPr>
        <p:spPr>
          <a:xfrm>
            <a:off x="1490133" y="1031051"/>
            <a:ext cx="747324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main</a:t>
            </a:r>
            <a:r>
              <a:rPr lang="pt-BR" dirty="0">
                <a:latin typeface="Arial"/>
                <a:cs typeface="Arial"/>
              </a:rPr>
              <a:t>()</a:t>
            </a: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0, 5)</a:t>
            </a: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2, 5)</a:t>
            </a: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3, 5)</a:t>
            </a: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4, 5)</a:t>
            </a: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4, 3)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cs typeface="Arial"/>
              </a:rPr>
              <a:t>quicksort</a:t>
            </a:r>
            <a:r>
              <a:rPr lang="pt-BR">
                <a:latin typeface="Arial"/>
                <a:cs typeface="Arial"/>
              </a:rPr>
              <a:t>(vetor, 5, 5)</a:t>
            </a:r>
            <a:endParaRPr lang="pt-BR"/>
          </a:p>
          <a:p>
            <a:endParaRPr lang="pt-BR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987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275D62-8EBB-4576-331D-B0E76B3580AF}"/>
              </a:ext>
            </a:extLst>
          </p:cNvPr>
          <p:cNvSpPr txBox="1"/>
          <p:nvPr/>
        </p:nvSpPr>
        <p:spPr>
          <a:xfrm>
            <a:off x="2071077" y="185155"/>
            <a:ext cx="8040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Particionando (Primeira Chamada) - Início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F16F04-A6F3-9097-0174-6F7C89A6CFA9}"/>
              </a:ext>
            </a:extLst>
          </p:cNvPr>
          <p:cNvSpPr txBox="1"/>
          <p:nvPr/>
        </p:nvSpPr>
        <p:spPr>
          <a:xfrm>
            <a:off x="2987" y="847508"/>
            <a:ext cx="7961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= particionar(vetor, inicio, fim);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("\n...chamou particionar (inicio=0, fim=5) | Vetor: [10, 7, 8, 9, 1, 5]");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 = vetor[fim];</a:t>
            </a:r>
            <a:r>
              <a:rPr lang="pt-BR" dirty="0">
                <a:latin typeface="Arial"/>
                <a:ea typeface="+mn-lt"/>
                <a:cs typeface="+mn-lt"/>
              </a:rPr>
              <a:t> (</a:t>
            </a:r>
            <a:r>
              <a:rPr lang="pt-BR" dirty="0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 = 5) </a:t>
            </a:r>
            <a:endParaRPr lang="pt-BR" dirty="0">
              <a:latin typeface="Arial"/>
              <a:cs typeface="Arial"/>
            </a:endParaRPr>
          </a:p>
          <a:p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i = inicio - 1;</a:t>
            </a:r>
            <a:r>
              <a:rPr lang="pt-BR" dirty="0">
                <a:latin typeface="Arial"/>
                <a:ea typeface="+mn-lt"/>
                <a:cs typeface="+mn-lt"/>
              </a:rPr>
              <a:t> (i = -1) 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F6940F-038F-ED95-98FA-A5E4BCF6E6A4}"/>
              </a:ext>
            </a:extLst>
          </p:cNvPr>
          <p:cNvSpPr txBox="1"/>
          <p:nvPr/>
        </p:nvSpPr>
        <p:spPr>
          <a:xfrm>
            <a:off x="399414" y="3986144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9F26D8-6617-3EAF-3AD2-623324C0BD42}"/>
              </a:ext>
            </a:extLst>
          </p:cNvPr>
          <p:cNvSpPr/>
          <p:nvPr/>
        </p:nvSpPr>
        <p:spPr>
          <a:xfrm>
            <a:off x="1246458" y="385603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0492D6D-096F-FB2F-75D1-1C3C2CD53101}"/>
              </a:ext>
            </a:extLst>
          </p:cNvPr>
          <p:cNvSpPr/>
          <p:nvPr/>
        </p:nvSpPr>
        <p:spPr>
          <a:xfrm>
            <a:off x="2519446" y="385603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44EEB19-AB70-D924-472C-2E621809CAB5}"/>
              </a:ext>
            </a:extLst>
          </p:cNvPr>
          <p:cNvSpPr/>
          <p:nvPr/>
        </p:nvSpPr>
        <p:spPr>
          <a:xfrm>
            <a:off x="3774505" y="385603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F156330-F779-5F98-6C06-F9F728CC1276}"/>
              </a:ext>
            </a:extLst>
          </p:cNvPr>
          <p:cNvSpPr/>
          <p:nvPr/>
        </p:nvSpPr>
        <p:spPr>
          <a:xfrm>
            <a:off x="5020599" y="385603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79AAEA2-3B02-3941-DF36-36EC75DD789E}"/>
              </a:ext>
            </a:extLst>
          </p:cNvPr>
          <p:cNvSpPr/>
          <p:nvPr/>
        </p:nvSpPr>
        <p:spPr>
          <a:xfrm>
            <a:off x="6302552" y="385603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61DAE5-C87F-58ED-15E5-18551B281B8D}"/>
              </a:ext>
            </a:extLst>
          </p:cNvPr>
          <p:cNvSpPr/>
          <p:nvPr/>
        </p:nvSpPr>
        <p:spPr>
          <a:xfrm>
            <a:off x="7575540" y="385603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945295-4DDB-5AC6-D1B7-066535F9E7B9}"/>
              </a:ext>
            </a:extLst>
          </p:cNvPr>
          <p:cNvSpPr txBox="1"/>
          <p:nvPr/>
        </p:nvSpPr>
        <p:spPr>
          <a:xfrm>
            <a:off x="1286434" y="4680182"/>
            <a:ext cx="810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D557B5-12FD-592D-3EEA-8E1A725D3689}"/>
              </a:ext>
            </a:extLst>
          </p:cNvPr>
          <p:cNvSpPr txBox="1"/>
          <p:nvPr/>
        </p:nvSpPr>
        <p:spPr>
          <a:xfrm>
            <a:off x="7615275" y="4676548"/>
            <a:ext cx="823783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   Fim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D37131-612A-2D5E-E901-622F630713CF}"/>
              </a:ext>
            </a:extLst>
          </p:cNvPr>
          <p:cNvSpPr txBox="1"/>
          <p:nvPr/>
        </p:nvSpPr>
        <p:spPr>
          <a:xfrm>
            <a:off x="7602874" y="3484281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Pivo</a:t>
            </a:r>
          </a:p>
        </p:txBody>
      </p:sp>
    </p:spTree>
    <p:extLst>
      <p:ext uri="{BB962C8B-B14F-4D97-AF65-F5344CB8AC3E}">
        <p14:creationId xmlns:p14="http://schemas.microsoft.com/office/powerpoint/2010/main" val="189601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A91685-C9BD-9A00-A559-C9095E596A70}"/>
              </a:ext>
            </a:extLst>
          </p:cNvPr>
          <p:cNvSpPr txBox="1"/>
          <p:nvPr/>
        </p:nvSpPr>
        <p:spPr>
          <a:xfrm>
            <a:off x="1944881" y="-1264"/>
            <a:ext cx="8167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>
                <a:latin typeface="Arial"/>
                <a:ea typeface="+mn-lt"/>
                <a:cs typeface="+mn-lt"/>
              </a:rPr>
              <a:t>Particionando (Primeira Chamada) - Loop j</a:t>
            </a:r>
            <a:endParaRPr lang="pt-BR" sz="2000" b="1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CA2FAD-7A87-AB60-5DFB-9B470DB886BE}"/>
              </a:ext>
            </a:extLst>
          </p:cNvPr>
          <p:cNvSpPr txBox="1"/>
          <p:nvPr/>
        </p:nvSpPr>
        <p:spPr>
          <a:xfrm>
            <a:off x="3383257" y="500069"/>
            <a:ext cx="77176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Loop </a:t>
            </a:r>
            <a:r>
              <a:rPr lang="pt-BR" dirty="0">
                <a:latin typeface="Arial"/>
                <a:cs typeface="Arial"/>
              </a:rPr>
              <a:t>for (</a:t>
            </a:r>
            <a:r>
              <a:rPr lang="pt-BR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j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=</a:t>
            </a:r>
            <a:r>
              <a:rPr lang="pt-BR" dirty="0">
                <a:latin typeface="Arial"/>
                <a:cs typeface="Arial"/>
              </a:rPr>
              <a:t> inicio; j &lt; fim; j</a:t>
            </a:r>
            <a:r>
              <a:rPr lang="pt-BR" dirty="0">
                <a:latin typeface="Arial"/>
                <a:ea typeface="+mn-lt"/>
                <a:cs typeface="+mn-lt"/>
              </a:rPr>
              <a:t>++)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1: j=0</a:t>
            </a:r>
            <a:r>
              <a:rPr lang="pt-BR" dirty="0">
                <a:ea typeface="+mn-lt"/>
                <a:cs typeface="+mn-lt"/>
              </a:rPr>
              <a:t> </a:t>
            </a:r>
            <a:endParaRPr lang="pt-BR" dirty="0"/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(J):0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&lt;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B49FC7-51E7-0149-A6AA-F83ACF38E523}"/>
              </a:ext>
            </a:extLst>
          </p:cNvPr>
          <p:cNvSpPr/>
          <p:nvPr/>
        </p:nvSpPr>
        <p:spPr>
          <a:xfrm>
            <a:off x="3622105" y="19824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1A1C48-10A1-614C-6A0E-986A87124738}"/>
              </a:ext>
            </a:extLst>
          </p:cNvPr>
          <p:cNvSpPr/>
          <p:nvPr/>
        </p:nvSpPr>
        <p:spPr>
          <a:xfrm>
            <a:off x="3505563" y="44208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FDC3FB-292E-B9C9-E68B-7A30C516E7FB}"/>
              </a:ext>
            </a:extLst>
          </p:cNvPr>
          <p:cNvSpPr/>
          <p:nvPr/>
        </p:nvSpPr>
        <p:spPr>
          <a:xfrm>
            <a:off x="5199893" y="200034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B77C51-8E1E-8222-5A59-60D2634642E5}"/>
              </a:ext>
            </a:extLst>
          </p:cNvPr>
          <p:cNvSpPr txBox="1"/>
          <p:nvPr/>
        </p:nvSpPr>
        <p:spPr>
          <a:xfrm>
            <a:off x="6425740" y="2089005"/>
            <a:ext cx="1621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é FALSO.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CF9B6C-4A05-5E60-D137-525589B79AF2}"/>
              </a:ext>
            </a:extLst>
          </p:cNvPr>
          <p:cNvSpPr txBox="1"/>
          <p:nvPr/>
        </p:nvSpPr>
        <p:spPr>
          <a:xfrm>
            <a:off x="3544736" y="2735500"/>
            <a:ext cx="970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Vetor[0]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EADDD97-A8B4-2AC4-4F20-EBD9F963A825}"/>
              </a:ext>
            </a:extLst>
          </p:cNvPr>
          <p:cNvSpPr/>
          <p:nvPr/>
        </p:nvSpPr>
        <p:spPr>
          <a:xfrm>
            <a:off x="4832339" y="4420809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9B7B9A6-AB86-176E-CC61-DBC7D431F1C1}"/>
              </a:ext>
            </a:extLst>
          </p:cNvPr>
          <p:cNvSpPr txBox="1"/>
          <p:nvPr/>
        </p:nvSpPr>
        <p:spPr>
          <a:xfrm>
            <a:off x="5265155" y="2784346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9F75BF-4826-1B92-C5DE-9AC4EFC8C0B4}"/>
              </a:ext>
            </a:extLst>
          </p:cNvPr>
          <p:cNvSpPr txBox="1"/>
          <p:nvPr/>
        </p:nvSpPr>
        <p:spPr>
          <a:xfrm>
            <a:off x="3430839" y="3383487"/>
            <a:ext cx="47477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2: j=1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(J):1 </a:t>
            </a:r>
            <a:r>
              <a:rPr lang="pt-BR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  <a:endParaRPr lang="pt-BR" dirty="0">
              <a:cs typeface="Arial"/>
            </a:endParaRP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              &lt;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CDAEFEB-F822-A82B-BD15-28A3DD30E8F1}"/>
              </a:ext>
            </a:extLst>
          </p:cNvPr>
          <p:cNvSpPr txBox="1"/>
          <p:nvPr/>
        </p:nvSpPr>
        <p:spPr>
          <a:xfrm>
            <a:off x="6025315" y="4616018"/>
            <a:ext cx="1201615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9EFF047-9CA4-9C7E-BAF1-87A21EDF7967}"/>
              </a:ext>
            </a:extLst>
          </p:cNvPr>
          <p:cNvSpPr txBox="1"/>
          <p:nvPr/>
        </p:nvSpPr>
        <p:spPr>
          <a:xfrm>
            <a:off x="3396704" y="5125513"/>
            <a:ext cx="2403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Vetor[1]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A2BBFB-AFF7-4292-ECFB-5E713C494880}"/>
              </a:ext>
            </a:extLst>
          </p:cNvPr>
          <p:cNvSpPr txBox="1"/>
          <p:nvPr/>
        </p:nvSpPr>
        <p:spPr>
          <a:xfrm>
            <a:off x="4835999" y="5130455"/>
            <a:ext cx="908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254390-9387-1730-E5A2-C1DB916DD803}"/>
              </a:ext>
            </a:extLst>
          </p:cNvPr>
          <p:cNvSpPr txBox="1"/>
          <p:nvPr/>
        </p:nvSpPr>
        <p:spPr>
          <a:xfrm>
            <a:off x="587673" y="5814944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8FABA6-BF2E-CC16-9F92-AAE8AC60AC6F}"/>
              </a:ext>
            </a:extLst>
          </p:cNvPr>
          <p:cNvSpPr/>
          <p:nvPr/>
        </p:nvSpPr>
        <p:spPr>
          <a:xfrm>
            <a:off x="1434717" y="568483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070D31E-0D5A-E072-F1A1-DC84202ADA4A}"/>
              </a:ext>
            </a:extLst>
          </p:cNvPr>
          <p:cNvSpPr/>
          <p:nvPr/>
        </p:nvSpPr>
        <p:spPr>
          <a:xfrm>
            <a:off x="2707705" y="568483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5EA27BA-4C12-76F2-D28C-A3BDE622227A}"/>
              </a:ext>
            </a:extLst>
          </p:cNvPr>
          <p:cNvSpPr/>
          <p:nvPr/>
        </p:nvSpPr>
        <p:spPr>
          <a:xfrm>
            <a:off x="3962764" y="568483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245F8960-9C46-E9EB-F469-9D83AEEDD9FD}"/>
              </a:ext>
            </a:extLst>
          </p:cNvPr>
          <p:cNvSpPr/>
          <p:nvPr/>
        </p:nvSpPr>
        <p:spPr>
          <a:xfrm>
            <a:off x="5208858" y="568483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A3682C3-D1A5-1BCF-5EC3-91B19644DA22}"/>
              </a:ext>
            </a:extLst>
          </p:cNvPr>
          <p:cNvSpPr/>
          <p:nvPr/>
        </p:nvSpPr>
        <p:spPr>
          <a:xfrm>
            <a:off x="6490811" y="568483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79630278-DBDE-CA2A-FA98-DBDB54E1752B}"/>
              </a:ext>
            </a:extLst>
          </p:cNvPr>
          <p:cNvSpPr/>
          <p:nvPr/>
        </p:nvSpPr>
        <p:spPr>
          <a:xfrm>
            <a:off x="7763799" y="568483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112578F-6EB5-2D5C-0D9C-4A7935CF70CA}"/>
              </a:ext>
            </a:extLst>
          </p:cNvPr>
          <p:cNvSpPr txBox="1"/>
          <p:nvPr/>
        </p:nvSpPr>
        <p:spPr>
          <a:xfrm>
            <a:off x="1474693" y="6508982"/>
            <a:ext cx="810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6B2AD80-7076-E394-0D6E-903528E3A817}"/>
              </a:ext>
            </a:extLst>
          </p:cNvPr>
          <p:cNvSpPr txBox="1"/>
          <p:nvPr/>
        </p:nvSpPr>
        <p:spPr>
          <a:xfrm>
            <a:off x="7803534" y="6505348"/>
            <a:ext cx="823783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   Fim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D55ACDC-B643-D031-F1C0-A2498AB982DB}"/>
              </a:ext>
            </a:extLst>
          </p:cNvPr>
          <p:cNvSpPr txBox="1"/>
          <p:nvPr/>
        </p:nvSpPr>
        <p:spPr>
          <a:xfrm>
            <a:off x="7791133" y="5313081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Pivo</a:t>
            </a:r>
          </a:p>
        </p:txBody>
      </p:sp>
    </p:spTree>
    <p:extLst>
      <p:ext uri="{BB962C8B-B14F-4D97-AF65-F5344CB8AC3E}">
        <p14:creationId xmlns:p14="http://schemas.microsoft.com/office/powerpoint/2010/main" val="91218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DEDA7F-06A7-2046-3E3B-06644BED4766}"/>
              </a:ext>
            </a:extLst>
          </p:cNvPr>
          <p:cNvSpPr txBox="1"/>
          <p:nvPr/>
        </p:nvSpPr>
        <p:spPr>
          <a:xfrm>
            <a:off x="3325906" y="-71718"/>
            <a:ext cx="56298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Arial"/>
                <a:cs typeface="Arial"/>
              </a:rPr>
              <a:t>Particionando (Primeira Chamada) - Loop j</a:t>
            </a:r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3E9D780-80B2-18C0-FDA4-7382ACE1393E}"/>
              </a:ext>
            </a:extLst>
          </p:cNvPr>
          <p:cNvSpPr txBox="1"/>
          <p:nvPr/>
        </p:nvSpPr>
        <p:spPr>
          <a:xfrm>
            <a:off x="3347398" y="437316"/>
            <a:ext cx="77176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Loop </a:t>
            </a:r>
            <a:r>
              <a:rPr lang="pt-BR" dirty="0">
                <a:latin typeface="Arial"/>
                <a:cs typeface="Arial"/>
              </a:rPr>
              <a:t>for (</a:t>
            </a:r>
            <a:r>
              <a:rPr lang="pt-BR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j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=</a:t>
            </a:r>
            <a:r>
              <a:rPr lang="pt-BR" dirty="0">
                <a:latin typeface="Arial"/>
                <a:cs typeface="Arial"/>
              </a:rPr>
              <a:t> inicio; j &lt; fim; j</a:t>
            </a:r>
            <a:r>
              <a:rPr lang="pt-BR" dirty="0">
                <a:latin typeface="Arial"/>
                <a:ea typeface="+mn-lt"/>
                <a:cs typeface="+mn-lt"/>
              </a:rPr>
              <a:t>++)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3: j=2</a:t>
            </a:r>
            <a:endParaRPr lang="pt-BR" dirty="0"/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(J):2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&lt;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57FBD7E-A108-CCA1-37FD-9EFCE0B92897}"/>
              </a:ext>
            </a:extLst>
          </p:cNvPr>
          <p:cNvSpPr/>
          <p:nvPr/>
        </p:nvSpPr>
        <p:spPr>
          <a:xfrm>
            <a:off x="3586246" y="191965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A368E66-E752-DC03-B50D-0EA12C79F2A0}"/>
              </a:ext>
            </a:extLst>
          </p:cNvPr>
          <p:cNvSpPr/>
          <p:nvPr/>
        </p:nvSpPr>
        <p:spPr>
          <a:xfrm>
            <a:off x="5164034" y="193758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80A4AB8-5F5F-534B-D2C4-0BDC0DA8F642}"/>
              </a:ext>
            </a:extLst>
          </p:cNvPr>
          <p:cNvSpPr txBox="1"/>
          <p:nvPr/>
        </p:nvSpPr>
        <p:spPr>
          <a:xfrm>
            <a:off x="3508877" y="2672747"/>
            <a:ext cx="970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Vetor[2]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24DC974-308B-B386-612F-132669F8FACC}"/>
              </a:ext>
            </a:extLst>
          </p:cNvPr>
          <p:cNvSpPr txBox="1"/>
          <p:nvPr/>
        </p:nvSpPr>
        <p:spPr>
          <a:xfrm>
            <a:off x="5211367" y="2676769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31673A8-542D-FC7B-5C00-76510EC5BF41}"/>
              </a:ext>
            </a:extLst>
          </p:cNvPr>
          <p:cNvSpPr txBox="1"/>
          <p:nvPr/>
        </p:nvSpPr>
        <p:spPr>
          <a:xfrm>
            <a:off x="6256329" y="2099464"/>
            <a:ext cx="1230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887D781C-CD7E-27FB-4230-3262114B0414}"/>
              </a:ext>
            </a:extLst>
          </p:cNvPr>
          <p:cNvSpPr/>
          <p:nvPr/>
        </p:nvSpPr>
        <p:spPr>
          <a:xfrm>
            <a:off x="3505563" y="42773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F78A25D-1B16-A016-E42C-1FBC2BB144F1}"/>
              </a:ext>
            </a:extLst>
          </p:cNvPr>
          <p:cNvSpPr/>
          <p:nvPr/>
        </p:nvSpPr>
        <p:spPr>
          <a:xfrm>
            <a:off x="4832339" y="427737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F1828BB-5212-E41F-FA9B-EA05783F3858}"/>
              </a:ext>
            </a:extLst>
          </p:cNvPr>
          <p:cNvSpPr txBox="1"/>
          <p:nvPr/>
        </p:nvSpPr>
        <p:spPr>
          <a:xfrm>
            <a:off x="3412910" y="3275911"/>
            <a:ext cx="477462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ea typeface="+mn-lt"/>
                <a:cs typeface="+mn-lt"/>
              </a:rPr>
              <a:t>Ciclo 4: j=3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(J):3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(vetor[j]</a:t>
            </a:r>
            <a:r>
              <a:rPr lang="pt-BR" dirty="0">
                <a:latin typeface="Arial"/>
                <a:ea typeface="+mn-lt"/>
                <a:cs typeface="Arial"/>
              </a:rPr>
              <a:t> </a:t>
            </a:r>
            <a:r>
              <a:rPr lang="pt-BR" dirty="0">
                <a:latin typeface="Arial"/>
                <a:cs typeface="Arial"/>
              </a:rPr>
              <a:t>&lt;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ea typeface="+mn-lt"/>
                <a:cs typeface="Arial"/>
              </a:rPr>
              <a:t>)</a:t>
            </a:r>
            <a:endParaRPr lang="pt-BR" dirty="0">
              <a:cs typeface="Arial"/>
            </a:endParaRPr>
          </a:p>
          <a:p>
            <a:pPr algn="l"/>
            <a:endParaRPr lang="pt-BR" dirty="0">
              <a:latin typeface="Arial"/>
              <a:cs typeface="Arial"/>
            </a:endParaRPr>
          </a:p>
          <a:p>
            <a:r>
              <a:rPr lang="pt-BR" dirty="0"/>
              <a:t>                      &lt;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6256802-1E20-A1DF-131A-0B4641279F6A}"/>
              </a:ext>
            </a:extLst>
          </p:cNvPr>
          <p:cNvSpPr txBox="1"/>
          <p:nvPr/>
        </p:nvSpPr>
        <p:spPr>
          <a:xfrm>
            <a:off x="6025315" y="4472583"/>
            <a:ext cx="1201615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FALSO.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D35AFBF-C026-478B-F203-C160D8D8ACCE}"/>
              </a:ext>
            </a:extLst>
          </p:cNvPr>
          <p:cNvSpPr txBox="1"/>
          <p:nvPr/>
        </p:nvSpPr>
        <p:spPr>
          <a:xfrm>
            <a:off x="3396704" y="5035866"/>
            <a:ext cx="24032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Vetor[3]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282E685-D5E4-B3D5-5BDE-A67DB0EF49FA}"/>
              </a:ext>
            </a:extLst>
          </p:cNvPr>
          <p:cNvSpPr txBox="1"/>
          <p:nvPr/>
        </p:nvSpPr>
        <p:spPr>
          <a:xfrm>
            <a:off x="4880823" y="5040808"/>
            <a:ext cx="908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BFEBDAC-47D2-D04A-CAEB-23FD856CE6A2}"/>
              </a:ext>
            </a:extLst>
          </p:cNvPr>
          <p:cNvSpPr txBox="1"/>
          <p:nvPr/>
        </p:nvSpPr>
        <p:spPr>
          <a:xfrm>
            <a:off x="489061" y="5761156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CC94D75-9080-AFF0-3DD9-E8DC6204A98D}"/>
              </a:ext>
            </a:extLst>
          </p:cNvPr>
          <p:cNvSpPr/>
          <p:nvPr/>
        </p:nvSpPr>
        <p:spPr>
          <a:xfrm>
            <a:off x="1336105" y="563104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D18AC8EB-5349-213F-C456-F047274B2B7A}"/>
              </a:ext>
            </a:extLst>
          </p:cNvPr>
          <p:cNvSpPr/>
          <p:nvPr/>
        </p:nvSpPr>
        <p:spPr>
          <a:xfrm>
            <a:off x="2609093" y="563104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BA044EBD-E427-8C78-02A7-1F173EACA4A3}"/>
              </a:ext>
            </a:extLst>
          </p:cNvPr>
          <p:cNvSpPr/>
          <p:nvPr/>
        </p:nvSpPr>
        <p:spPr>
          <a:xfrm>
            <a:off x="3864152" y="56310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18A7B47-9BBB-24B9-F22B-E412A929C8DF}"/>
              </a:ext>
            </a:extLst>
          </p:cNvPr>
          <p:cNvSpPr/>
          <p:nvPr/>
        </p:nvSpPr>
        <p:spPr>
          <a:xfrm>
            <a:off x="5110246" y="56310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D0B11114-21B3-89F0-349B-90A191493CFC}"/>
              </a:ext>
            </a:extLst>
          </p:cNvPr>
          <p:cNvSpPr/>
          <p:nvPr/>
        </p:nvSpPr>
        <p:spPr>
          <a:xfrm>
            <a:off x="6392199" y="563104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CE6F561-280A-BE74-D92C-4967FFE141F3}"/>
              </a:ext>
            </a:extLst>
          </p:cNvPr>
          <p:cNvSpPr/>
          <p:nvPr/>
        </p:nvSpPr>
        <p:spPr>
          <a:xfrm>
            <a:off x="7665187" y="563104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3F30857-9AA4-7401-EFDE-BD7E427D9BFB}"/>
              </a:ext>
            </a:extLst>
          </p:cNvPr>
          <p:cNvSpPr txBox="1"/>
          <p:nvPr/>
        </p:nvSpPr>
        <p:spPr>
          <a:xfrm>
            <a:off x="1376081" y="6455194"/>
            <a:ext cx="810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801CBC33-378E-D21B-A6C5-BD2893EAC54C}"/>
              </a:ext>
            </a:extLst>
          </p:cNvPr>
          <p:cNvSpPr txBox="1"/>
          <p:nvPr/>
        </p:nvSpPr>
        <p:spPr>
          <a:xfrm>
            <a:off x="7704922" y="6451560"/>
            <a:ext cx="823783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   Fim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F33AD07-1120-5E01-8EEC-9F9D3DF1DCA5}"/>
              </a:ext>
            </a:extLst>
          </p:cNvPr>
          <p:cNvSpPr txBox="1"/>
          <p:nvPr/>
        </p:nvSpPr>
        <p:spPr>
          <a:xfrm>
            <a:off x="7692521" y="5259293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/>
              <a:t>Pivo</a:t>
            </a:r>
          </a:p>
        </p:txBody>
      </p:sp>
    </p:spTree>
    <p:extLst>
      <p:ext uri="{BB962C8B-B14F-4D97-AF65-F5344CB8AC3E}">
        <p14:creationId xmlns:p14="http://schemas.microsoft.com/office/powerpoint/2010/main" val="296609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47A978-8944-C08C-08A7-91F422385814}"/>
              </a:ext>
            </a:extLst>
          </p:cNvPr>
          <p:cNvSpPr txBox="1"/>
          <p:nvPr/>
        </p:nvSpPr>
        <p:spPr>
          <a:xfrm>
            <a:off x="2676768" y="263769"/>
            <a:ext cx="6281615" cy="41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D7D563-BBC8-E6EA-C5D5-6C75AAC21E60}"/>
              </a:ext>
            </a:extLst>
          </p:cNvPr>
          <p:cNvSpPr txBox="1"/>
          <p:nvPr/>
        </p:nvSpPr>
        <p:spPr>
          <a:xfrm>
            <a:off x="1844085" y="1494"/>
            <a:ext cx="910492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baseline="0" dirty="0">
                <a:latin typeface="Arial"/>
              </a:rPr>
              <a:t>Particionando (Primeira Chamada) - Loop j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4D4258-EC1E-39FF-B726-DC20A36F18E6}"/>
              </a:ext>
            </a:extLst>
          </p:cNvPr>
          <p:cNvSpPr txBox="1"/>
          <p:nvPr/>
        </p:nvSpPr>
        <p:spPr>
          <a:xfrm>
            <a:off x="3347398" y="437316"/>
            <a:ext cx="771769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ea typeface="+mn-lt"/>
                <a:cs typeface="+mn-lt"/>
              </a:rPr>
              <a:t>Loop </a:t>
            </a:r>
            <a:r>
              <a:rPr lang="pt-BR" dirty="0">
                <a:latin typeface="Arial"/>
                <a:cs typeface="Arial"/>
              </a:rPr>
              <a:t>for (</a:t>
            </a:r>
            <a:r>
              <a:rPr lang="pt-BR" err="1"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j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>
                <a:latin typeface="Arial"/>
                <a:ea typeface="+mn-lt"/>
                <a:cs typeface="+mn-lt"/>
              </a:rPr>
              <a:t>=</a:t>
            </a:r>
            <a:r>
              <a:rPr lang="pt-BR" dirty="0">
                <a:latin typeface="Arial"/>
                <a:cs typeface="Arial"/>
              </a:rPr>
              <a:t> inicio; j &lt; fim; j</a:t>
            </a:r>
            <a:r>
              <a:rPr lang="pt-BR" dirty="0">
                <a:latin typeface="Arial"/>
                <a:ea typeface="+mn-lt"/>
                <a:cs typeface="+mn-lt"/>
              </a:rPr>
              <a:t>++)</a:t>
            </a:r>
            <a:endParaRPr lang="pt-BR" dirty="0">
              <a:latin typeface="Arial"/>
            </a:endParaRPr>
          </a:p>
          <a:p>
            <a:pPr algn="l"/>
            <a:endParaRPr lang="pt-BR" dirty="0">
              <a:latin typeface="Arial"/>
            </a:endParaRPr>
          </a:p>
          <a:p>
            <a:r>
              <a:rPr lang="pt-BR" b="1" dirty="0">
                <a:ea typeface="+mn-lt"/>
                <a:cs typeface="+mn-lt"/>
              </a:rPr>
              <a:t>Ciclo 5: j=4</a:t>
            </a:r>
            <a:endParaRPr lang="pt-BR" dirty="0">
              <a:ea typeface="+mn-lt"/>
              <a:cs typeface="+mn-lt"/>
            </a:endParaRPr>
          </a:p>
          <a:p>
            <a:r>
              <a:rPr lang="pt-BR" dirty="0" err="1">
                <a:latin typeface="Arial"/>
                <a:ea typeface="+mn-lt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("\n...valor (J):4 </a:t>
            </a:r>
            <a:r>
              <a:rPr lang="pt-BR" dirty="0" err="1">
                <a:latin typeface="Arial"/>
                <a:cs typeface="Arial"/>
              </a:rPr>
              <a:t>Pivo</a:t>
            </a:r>
            <a:r>
              <a:rPr lang="pt-BR" dirty="0">
                <a:latin typeface="Arial"/>
                <a:cs typeface="Arial"/>
              </a:rPr>
              <a:t>: 5");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err="1">
                <a:latin typeface="Arial"/>
                <a:ea typeface="+mn-lt"/>
                <a:cs typeface="+mn-lt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(vetor[j] &lt; </a:t>
            </a:r>
            <a:r>
              <a:rPr lang="pt-BR" err="1">
                <a:latin typeface="Arial"/>
                <a:ea typeface="+mn-lt"/>
                <a:cs typeface="+mn-lt"/>
              </a:rPr>
              <a:t>pivo</a:t>
            </a:r>
            <a:r>
              <a:rPr lang="pt-BR" dirty="0">
                <a:latin typeface="Arial"/>
                <a:ea typeface="+mn-lt"/>
                <a:cs typeface="+mn-lt"/>
              </a:rPr>
              <a:t>)</a:t>
            </a:r>
            <a:endParaRPr lang="pt-BR" dirty="0">
              <a:latin typeface="Arial"/>
            </a:endParaRPr>
          </a:p>
          <a:p>
            <a:endParaRPr lang="pt-BR" dirty="0"/>
          </a:p>
          <a:p>
            <a:r>
              <a:rPr lang="pt-BR" dirty="0"/>
              <a:t>                             &lt;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6C7F32-5564-7118-F843-78A2DB7AC951}"/>
              </a:ext>
            </a:extLst>
          </p:cNvPr>
          <p:cNvSpPr/>
          <p:nvPr/>
        </p:nvSpPr>
        <p:spPr>
          <a:xfrm>
            <a:off x="3586246" y="1919658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5542AE-67F4-1974-BE83-F0DFDEA023E5}"/>
              </a:ext>
            </a:extLst>
          </p:cNvPr>
          <p:cNvSpPr/>
          <p:nvPr/>
        </p:nvSpPr>
        <p:spPr>
          <a:xfrm>
            <a:off x="5164034" y="193758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F9A26D-9025-E52E-996D-8FA501720B7B}"/>
              </a:ext>
            </a:extLst>
          </p:cNvPr>
          <p:cNvSpPr txBox="1"/>
          <p:nvPr/>
        </p:nvSpPr>
        <p:spPr>
          <a:xfrm>
            <a:off x="3508877" y="2672747"/>
            <a:ext cx="9707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Vetor[2]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7392558-DB1A-04FE-6982-7B4E878DA9DF}"/>
              </a:ext>
            </a:extLst>
          </p:cNvPr>
          <p:cNvSpPr txBox="1"/>
          <p:nvPr/>
        </p:nvSpPr>
        <p:spPr>
          <a:xfrm>
            <a:off x="5211367" y="2676769"/>
            <a:ext cx="849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Pivo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35BEA8-B257-501B-5D9E-6C4B8335806E}"/>
              </a:ext>
            </a:extLst>
          </p:cNvPr>
          <p:cNvSpPr txBox="1"/>
          <p:nvPr/>
        </p:nvSpPr>
        <p:spPr>
          <a:xfrm>
            <a:off x="6256329" y="2099464"/>
            <a:ext cx="17419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é VERDADEIRO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EB8A09-5F30-7FF4-1EDB-9E00AF3B106C}"/>
              </a:ext>
            </a:extLst>
          </p:cNvPr>
          <p:cNvSpPr txBox="1"/>
          <p:nvPr/>
        </p:nvSpPr>
        <p:spPr>
          <a:xfrm>
            <a:off x="3510601" y="3168333"/>
            <a:ext cx="3008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onsolas"/>
              </a:rPr>
              <a:t>i++;</a:t>
            </a:r>
            <a:r>
              <a:rPr lang="pt-BR" dirty="0">
                <a:ea typeface="+mn-lt"/>
                <a:cs typeface="+mn-lt"/>
              </a:rPr>
              <a:t> (i = 0)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63E3CD-0043-9648-B7D0-EA8F6E92D33F}"/>
              </a:ext>
            </a:extLst>
          </p:cNvPr>
          <p:cNvSpPr txBox="1"/>
          <p:nvPr/>
        </p:nvSpPr>
        <p:spPr>
          <a:xfrm>
            <a:off x="2682400" y="3621626"/>
            <a:ext cx="62642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printf</a:t>
            </a:r>
            <a:r>
              <a:rPr lang="pt-BR" dirty="0">
                <a:ea typeface="+mn-lt"/>
                <a:cs typeface="+mn-lt"/>
              </a:rPr>
              <a:t>("\</a:t>
            </a:r>
            <a:r>
              <a:rPr lang="pt-BR" dirty="0" err="1">
                <a:ea typeface="+mn-lt"/>
                <a:cs typeface="+mn-lt"/>
              </a:rPr>
              <a:t>nTrocando</a:t>
            </a:r>
            <a:r>
              <a:rPr lang="pt-BR" dirty="0">
                <a:ea typeface="+mn-lt"/>
                <a:cs typeface="+mn-lt"/>
              </a:rPr>
              <a:t> %d com %d (pivô %d) \n", vetor[i], vetor[j], </a:t>
            </a:r>
            <a:r>
              <a:rPr lang="pt-BR" dirty="0" err="1">
                <a:ea typeface="+mn-lt"/>
                <a:cs typeface="+mn-lt"/>
              </a:rPr>
              <a:t>pivo</a:t>
            </a:r>
            <a:r>
              <a:rPr lang="pt-BR" dirty="0">
                <a:ea typeface="+mn-lt"/>
                <a:cs typeface="+mn-lt"/>
              </a:rPr>
              <a:t>); (Trocando 10 com 1) 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104C8D-81E4-0E05-5769-CF09785BF085}"/>
              </a:ext>
            </a:extLst>
          </p:cNvPr>
          <p:cNvSpPr txBox="1"/>
          <p:nvPr/>
        </p:nvSpPr>
        <p:spPr>
          <a:xfrm>
            <a:off x="2754923" y="4464538"/>
            <a:ext cx="4894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trocar(&amp;vetor[i], &amp;vetor[j]);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8E89DF-CD2A-C3B1-1159-224D0C35049A}"/>
              </a:ext>
            </a:extLst>
          </p:cNvPr>
          <p:cNvSpPr txBox="1"/>
          <p:nvPr/>
        </p:nvSpPr>
        <p:spPr>
          <a:xfrm>
            <a:off x="650426" y="5115697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916272-71D2-6B14-81FB-312F4B9E210B}"/>
              </a:ext>
            </a:extLst>
          </p:cNvPr>
          <p:cNvSpPr/>
          <p:nvPr/>
        </p:nvSpPr>
        <p:spPr>
          <a:xfrm>
            <a:off x="1497470" y="498558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DC57B41-FCCF-8F21-919E-7163D14EB01E}"/>
              </a:ext>
            </a:extLst>
          </p:cNvPr>
          <p:cNvSpPr/>
          <p:nvPr/>
        </p:nvSpPr>
        <p:spPr>
          <a:xfrm>
            <a:off x="2770458" y="498558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C90AFB9-ACB4-F2F4-ED3E-4B85E39E9479}"/>
              </a:ext>
            </a:extLst>
          </p:cNvPr>
          <p:cNvSpPr/>
          <p:nvPr/>
        </p:nvSpPr>
        <p:spPr>
          <a:xfrm>
            <a:off x="4025517" y="498558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8A34027-CC3E-6837-57CF-EAE62E85D979}"/>
              </a:ext>
            </a:extLst>
          </p:cNvPr>
          <p:cNvSpPr/>
          <p:nvPr/>
        </p:nvSpPr>
        <p:spPr>
          <a:xfrm>
            <a:off x="5271611" y="498558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CD2D810-2C41-252B-0F81-C5552C28CE72}"/>
              </a:ext>
            </a:extLst>
          </p:cNvPr>
          <p:cNvSpPr/>
          <p:nvPr/>
        </p:nvSpPr>
        <p:spPr>
          <a:xfrm>
            <a:off x="6553564" y="4985587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92B06A32-8E3E-1518-DE73-6E1605DFB450}"/>
              </a:ext>
            </a:extLst>
          </p:cNvPr>
          <p:cNvSpPr/>
          <p:nvPr/>
        </p:nvSpPr>
        <p:spPr>
          <a:xfrm>
            <a:off x="7826552" y="498558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3" name="Seta: em Forma de U 32">
            <a:extLst>
              <a:ext uri="{FF2B5EF4-FFF2-40B4-BE49-F238E27FC236}">
                <a16:creationId xmlns:a16="http://schemas.microsoft.com/office/drawing/2014/main" id="{FF240E4E-ED73-1A56-7F5F-80888E9ED8EE}"/>
              </a:ext>
            </a:extLst>
          </p:cNvPr>
          <p:cNvSpPr/>
          <p:nvPr/>
        </p:nvSpPr>
        <p:spPr>
          <a:xfrm>
            <a:off x="1866727" y="4263407"/>
            <a:ext cx="4992076" cy="703384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Seta: em Forma de U 35">
            <a:extLst>
              <a:ext uri="{FF2B5EF4-FFF2-40B4-BE49-F238E27FC236}">
                <a16:creationId xmlns:a16="http://schemas.microsoft.com/office/drawing/2014/main" id="{B15D081D-77FD-7EE9-1493-C0B0896CE1FB}"/>
              </a:ext>
            </a:extLst>
          </p:cNvPr>
          <p:cNvSpPr/>
          <p:nvPr/>
        </p:nvSpPr>
        <p:spPr>
          <a:xfrm rot="10800000">
            <a:off x="1786620" y="5611100"/>
            <a:ext cx="5149648" cy="920260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4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845783-02C9-9E88-DF4B-EE41A3886179}"/>
              </a:ext>
            </a:extLst>
          </p:cNvPr>
          <p:cNvSpPr txBox="1"/>
          <p:nvPr/>
        </p:nvSpPr>
        <p:spPr>
          <a:xfrm>
            <a:off x="1179343" y="310615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64045F-4568-28BD-624A-0D12FB288F17}"/>
              </a:ext>
            </a:extLst>
          </p:cNvPr>
          <p:cNvSpPr/>
          <p:nvPr/>
        </p:nvSpPr>
        <p:spPr>
          <a:xfrm>
            <a:off x="2026387" y="18050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B16E3B-551A-DA1B-F213-CCB259772607}"/>
              </a:ext>
            </a:extLst>
          </p:cNvPr>
          <p:cNvSpPr/>
          <p:nvPr/>
        </p:nvSpPr>
        <p:spPr>
          <a:xfrm>
            <a:off x="3299375" y="18050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D2AA07D-46ED-EEC8-16EB-AADFE6886921}"/>
              </a:ext>
            </a:extLst>
          </p:cNvPr>
          <p:cNvSpPr/>
          <p:nvPr/>
        </p:nvSpPr>
        <p:spPr>
          <a:xfrm>
            <a:off x="4554434" y="18050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5F0FCF-CDE5-14A3-09CE-7FCF1BC9D5EF}"/>
              </a:ext>
            </a:extLst>
          </p:cNvPr>
          <p:cNvSpPr/>
          <p:nvPr/>
        </p:nvSpPr>
        <p:spPr>
          <a:xfrm>
            <a:off x="5800528" y="18050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52B2B19-D81E-3EB9-06C0-B610BE87FA6B}"/>
              </a:ext>
            </a:extLst>
          </p:cNvPr>
          <p:cNvSpPr/>
          <p:nvPr/>
        </p:nvSpPr>
        <p:spPr>
          <a:xfrm>
            <a:off x="7082481" y="18050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2611E59-F5DA-1228-1F16-EB706E5BC471}"/>
              </a:ext>
            </a:extLst>
          </p:cNvPr>
          <p:cNvSpPr/>
          <p:nvPr/>
        </p:nvSpPr>
        <p:spPr>
          <a:xfrm>
            <a:off x="8355469" y="180504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B948E3-5E99-1837-3C31-398018A0C080}"/>
              </a:ext>
            </a:extLst>
          </p:cNvPr>
          <p:cNvSpPr txBox="1"/>
          <p:nvPr/>
        </p:nvSpPr>
        <p:spPr>
          <a:xfrm>
            <a:off x="1836615" y="1143000"/>
            <a:ext cx="76590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Particionando (Primeira Chamada) - Finalização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8F1D87-8219-DA37-DDFF-E1E58EEB3B15}"/>
              </a:ext>
            </a:extLst>
          </p:cNvPr>
          <p:cNvSpPr txBox="1"/>
          <p:nvPr/>
        </p:nvSpPr>
        <p:spPr>
          <a:xfrm>
            <a:off x="1746968" y="1983153"/>
            <a:ext cx="75023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trocar(&amp;vetor[i + 1], &amp;vetor[fim]);</a:t>
            </a:r>
            <a:r>
              <a:rPr lang="pt-BR" dirty="0">
                <a:latin typeface="Arial"/>
                <a:ea typeface="+mn-lt"/>
                <a:cs typeface="+mn-lt"/>
              </a:rPr>
              <a:t> (Trocando </a:t>
            </a:r>
            <a:r>
              <a:rPr lang="pt-BR" dirty="0">
                <a:latin typeface="Arial"/>
                <a:cs typeface="Arial"/>
              </a:rPr>
              <a:t>vetor[1]</a:t>
            </a:r>
            <a:r>
              <a:rPr lang="pt-BR" dirty="0">
                <a:latin typeface="Arial"/>
                <a:ea typeface="+mn-lt"/>
                <a:cs typeface="+mn-lt"/>
              </a:rPr>
              <a:t> (7) com </a:t>
            </a:r>
            <a:r>
              <a:rPr lang="pt-BR" dirty="0">
                <a:latin typeface="Arial"/>
                <a:cs typeface="Arial"/>
              </a:rPr>
              <a:t>vetor[5]</a:t>
            </a:r>
            <a:r>
              <a:rPr lang="pt-BR" dirty="0">
                <a:latin typeface="Arial"/>
                <a:ea typeface="+mn-lt"/>
                <a:cs typeface="+mn-lt"/>
              </a:rPr>
              <a:t> (5))</a:t>
            </a:r>
            <a:endParaRPr lang="pt-BR" dirty="0">
              <a:latin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4DA0DB-FA18-4EA4-4F44-8B159B09B27F}"/>
              </a:ext>
            </a:extLst>
          </p:cNvPr>
          <p:cNvSpPr txBox="1"/>
          <p:nvPr/>
        </p:nvSpPr>
        <p:spPr>
          <a:xfrm>
            <a:off x="1071766" y="3233109"/>
            <a:ext cx="95024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CDD3996-3E41-2E98-2696-D1C17FE31D74}"/>
              </a:ext>
            </a:extLst>
          </p:cNvPr>
          <p:cNvSpPr/>
          <p:nvPr/>
        </p:nvSpPr>
        <p:spPr>
          <a:xfrm>
            <a:off x="1918810" y="3094034"/>
            <a:ext cx="886900" cy="65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4354C32-963B-9D13-BE7D-BDAF92446B16}"/>
              </a:ext>
            </a:extLst>
          </p:cNvPr>
          <p:cNvSpPr/>
          <p:nvPr/>
        </p:nvSpPr>
        <p:spPr>
          <a:xfrm>
            <a:off x="3191798" y="3094034"/>
            <a:ext cx="886900" cy="65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656652A-CED6-026D-019E-0AEC0C118172}"/>
              </a:ext>
            </a:extLst>
          </p:cNvPr>
          <p:cNvSpPr/>
          <p:nvPr/>
        </p:nvSpPr>
        <p:spPr>
          <a:xfrm>
            <a:off x="4446857" y="3094033"/>
            <a:ext cx="886900" cy="65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DBBED08-D855-F985-09F7-447F3235A7D1}"/>
              </a:ext>
            </a:extLst>
          </p:cNvPr>
          <p:cNvSpPr/>
          <p:nvPr/>
        </p:nvSpPr>
        <p:spPr>
          <a:xfrm>
            <a:off x="5692951" y="3094033"/>
            <a:ext cx="886900" cy="65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C60B32D-922F-A0B1-5EF3-50C452DAD54D}"/>
              </a:ext>
            </a:extLst>
          </p:cNvPr>
          <p:cNvSpPr/>
          <p:nvPr/>
        </p:nvSpPr>
        <p:spPr>
          <a:xfrm>
            <a:off x="6974904" y="3094034"/>
            <a:ext cx="886900" cy="65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3D27506-B306-EB0F-B128-34A5DA644489}"/>
              </a:ext>
            </a:extLst>
          </p:cNvPr>
          <p:cNvSpPr/>
          <p:nvPr/>
        </p:nvSpPr>
        <p:spPr>
          <a:xfrm>
            <a:off x="8247892" y="3094033"/>
            <a:ext cx="886900" cy="65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25" name="Seta: em Forma de U 24">
            <a:extLst>
              <a:ext uri="{FF2B5EF4-FFF2-40B4-BE49-F238E27FC236}">
                <a16:creationId xmlns:a16="http://schemas.microsoft.com/office/drawing/2014/main" id="{CB3FF271-6D71-566F-535B-1DEB4DFF9555}"/>
              </a:ext>
            </a:extLst>
          </p:cNvPr>
          <p:cNvSpPr/>
          <p:nvPr/>
        </p:nvSpPr>
        <p:spPr>
          <a:xfrm>
            <a:off x="3490832" y="2442309"/>
            <a:ext cx="5501111" cy="646606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em Forma de U 26">
            <a:extLst>
              <a:ext uri="{FF2B5EF4-FFF2-40B4-BE49-F238E27FC236}">
                <a16:creationId xmlns:a16="http://schemas.microsoft.com/office/drawing/2014/main" id="{10347520-C7A7-47C8-86D3-FD040A5F4C94}"/>
              </a:ext>
            </a:extLst>
          </p:cNvPr>
          <p:cNvSpPr/>
          <p:nvPr/>
        </p:nvSpPr>
        <p:spPr>
          <a:xfrm rot="10800000">
            <a:off x="3383255" y="3751155"/>
            <a:ext cx="5501111" cy="646606"/>
          </a:xfrm>
          <a:prstGeom prst="utur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9B785CD-7192-8A0E-4F2A-FCBA63A81872}"/>
              </a:ext>
            </a:extLst>
          </p:cNvPr>
          <p:cNvSpPr txBox="1"/>
          <p:nvPr/>
        </p:nvSpPr>
        <p:spPr>
          <a:xfrm>
            <a:off x="1377461" y="4806461"/>
            <a:ext cx="279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ea typeface="+mn-lt"/>
                <a:cs typeface="+mn-lt"/>
              </a:rPr>
              <a:t>return</a:t>
            </a:r>
            <a:r>
              <a:rPr lang="pt-BR" dirty="0">
                <a:ea typeface="+mn-lt"/>
                <a:cs typeface="+mn-lt"/>
              </a:rPr>
              <a:t> i + 1;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BF066D-E5FE-F426-E828-BAE04CECB85A}"/>
              </a:ext>
            </a:extLst>
          </p:cNvPr>
          <p:cNvSpPr txBox="1"/>
          <p:nvPr/>
        </p:nvSpPr>
        <p:spPr>
          <a:xfrm>
            <a:off x="874543" y="5922521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1678AA0-A7AB-E04B-2755-50DD7DB2CD83}"/>
              </a:ext>
            </a:extLst>
          </p:cNvPr>
          <p:cNvSpPr/>
          <p:nvPr/>
        </p:nvSpPr>
        <p:spPr>
          <a:xfrm>
            <a:off x="1721587" y="57924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D280443-5F5E-8204-932F-3FB6E5C5D706}"/>
              </a:ext>
            </a:extLst>
          </p:cNvPr>
          <p:cNvSpPr/>
          <p:nvPr/>
        </p:nvSpPr>
        <p:spPr>
          <a:xfrm>
            <a:off x="2994575" y="57924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D7A6DD3-2659-5048-7BED-9CD6BA782ECA}"/>
              </a:ext>
            </a:extLst>
          </p:cNvPr>
          <p:cNvSpPr/>
          <p:nvPr/>
        </p:nvSpPr>
        <p:spPr>
          <a:xfrm>
            <a:off x="4249634" y="579241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DADF76D-1A99-5252-1D79-D7744C452BBF}"/>
              </a:ext>
            </a:extLst>
          </p:cNvPr>
          <p:cNvSpPr/>
          <p:nvPr/>
        </p:nvSpPr>
        <p:spPr>
          <a:xfrm>
            <a:off x="5495728" y="579241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3E59264-8623-D4ED-5F84-17C3053C3994}"/>
              </a:ext>
            </a:extLst>
          </p:cNvPr>
          <p:cNvSpPr/>
          <p:nvPr/>
        </p:nvSpPr>
        <p:spPr>
          <a:xfrm>
            <a:off x="6777681" y="5792411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CF3877B-0A29-4FEB-5DD9-BC59E79A255B}"/>
              </a:ext>
            </a:extLst>
          </p:cNvPr>
          <p:cNvSpPr/>
          <p:nvPr/>
        </p:nvSpPr>
        <p:spPr>
          <a:xfrm>
            <a:off x="8050669" y="5792410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3645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5561C7-396F-2D05-9AEF-A6C9E20B4F76}"/>
              </a:ext>
            </a:extLst>
          </p:cNvPr>
          <p:cNvSpPr txBox="1"/>
          <p:nvPr/>
        </p:nvSpPr>
        <p:spPr>
          <a:xfrm>
            <a:off x="2677296" y="370702"/>
            <a:ext cx="69300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2000" b="1" err="1">
                <a:latin typeface="Arial"/>
                <a:ea typeface="+mn-lt"/>
                <a:cs typeface="+mn-lt"/>
              </a:rPr>
              <a:t>Quicksort</a:t>
            </a:r>
            <a:r>
              <a:rPr lang="pt-BR" sz="2000" b="1" dirty="0">
                <a:latin typeface="Arial"/>
                <a:ea typeface="+mn-lt"/>
                <a:cs typeface="+mn-lt"/>
              </a:rPr>
              <a:t> (Esquerda)</a:t>
            </a:r>
            <a:endParaRPr lang="pt-BR" sz="2000" b="1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19805C-10C4-7DEA-524B-86DB88CBD229}"/>
              </a:ext>
            </a:extLst>
          </p:cNvPr>
          <p:cNvSpPr txBox="1"/>
          <p:nvPr/>
        </p:nvSpPr>
        <p:spPr>
          <a:xfrm>
            <a:off x="463378" y="1112108"/>
            <a:ext cx="9144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("\n*******************vai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inicio, </a:t>
            </a:r>
            <a:r>
              <a:rPr lang="pt-BR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- 1);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0, 0)</a:t>
            </a:r>
            <a:r>
              <a:rPr lang="pt-BR" dirty="0">
                <a:latin typeface="Arial"/>
                <a:ea typeface="+mn-lt"/>
                <a:cs typeface="+mn-lt"/>
              </a:rPr>
              <a:t>) </a:t>
            </a:r>
            <a:r>
              <a:rPr lang="pt-BR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(inicio=0, fim=0) | Vetor: [1]");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>
              <a:latin typeface="Arial"/>
              <a:cs typeface="Arial"/>
            </a:endParaRPr>
          </a:p>
          <a:p>
            <a:r>
              <a:rPr lang="pt-BR" dirty="0">
                <a:latin typeface="Arial"/>
                <a:ea typeface="+mn-lt"/>
                <a:cs typeface="+mn-lt"/>
              </a:rPr>
              <a:t>Condição </a:t>
            </a:r>
            <a:r>
              <a:rPr lang="pt-BR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(inicio &lt; fim)</a:t>
            </a:r>
            <a:r>
              <a:rPr lang="pt-BR" dirty="0">
                <a:latin typeface="Arial"/>
                <a:ea typeface="+mn-lt"/>
                <a:cs typeface="+mn-lt"/>
              </a:rPr>
              <a:t> é FALSA (0 &lt; 0)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460EAE-2FC7-07E6-C438-EB66386EC787}"/>
              </a:ext>
            </a:extLst>
          </p:cNvPr>
          <p:cNvSpPr txBox="1"/>
          <p:nvPr/>
        </p:nvSpPr>
        <p:spPr>
          <a:xfrm>
            <a:off x="267002" y="3008386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5D0EDF-F154-80F6-81F0-A4B29769DEAB}"/>
              </a:ext>
            </a:extLst>
          </p:cNvPr>
          <p:cNvSpPr/>
          <p:nvPr/>
        </p:nvSpPr>
        <p:spPr>
          <a:xfrm>
            <a:off x="1114046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EBAA5B-4D54-8E09-1921-A42AD8ED324B}"/>
              </a:ext>
            </a:extLst>
          </p:cNvPr>
          <p:cNvSpPr/>
          <p:nvPr/>
        </p:nvSpPr>
        <p:spPr>
          <a:xfrm>
            <a:off x="2387035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92E2A22-B29A-72FC-964A-ECBDDEFB97C1}"/>
              </a:ext>
            </a:extLst>
          </p:cNvPr>
          <p:cNvSpPr/>
          <p:nvPr/>
        </p:nvSpPr>
        <p:spPr>
          <a:xfrm>
            <a:off x="3642094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BB14BE3-FBBD-E417-9EE6-9CAC61E7C522}"/>
              </a:ext>
            </a:extLst>
          </p:cNvPr>
          <p:cNvSpPr/>
          <p:nvPr/>
        </p:nvSpPr>
        <p:spPr>
          <a:xfrm>
            <a:off x="4888187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BB81F56-50C6-1535-2A1A-53683DB4467D}"/>
              </a:ext>
            </a:extLst>
          </p:cNvPr>
          <p:cNvSpPr/>
          <p:nvPr/>
        </p:nvSpPr>
        <p:spPr>
          <a:xfrm>
            <a:off x="6170140" y="2878276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71F458-853A-D4B4-4BE5-9DA27A0DBBA7}"/>
              </a:ext>
            </a:extLst>
          </p:cNvPr>
          <p:cNvSpPr/>
          <p:nvPr/>
        </p:nvSpPr>
        <p:spPr>
          <a:xfrm>
            <a:off x="7443128" y="2878275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F6D0AE1-3B34-C7CD-E463-AEE82C3856ED}"/>
              </a:ext>
            </a:extLst>
          </p:cNvPr>
          <p:cNvSpPr txBox="1"/>
          <p:nvPr/>
        </p:nvSpPr>
        <p:spPr>
          <a:xfrm>
            <a:off x="1112107" y="3614351"/>
            <a:ext cx="1410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  <a:p>
            <a:r>
              <a:rPr lang="pt-BR" dirty="0"/>
              <a:t>FIM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DFDCCC-12A4-CDD5-A2E2-1E2FC2CC0FC5}"/>
              </a:ext>
            </a:extLst>
          </p:cNvPr>
          <p:cNvSpPr txBox="1"/>
          <p:nvPr/>
        </p:nvSpPr>
        <p:spPr>
          <a:xfrm>
            <a:off x="648730" y="4922108"/>
            <a:ext cx="7640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(0,0)</a:t>
            </a:r>
            <a:r>
              <a:rPr lang="pt-BR" dirty="0">
                <a:latin typeface="Arial"/>
                <a:ea typeface="+mn-lt"/>
                <a:cs typeface="+mn-lt"/>
              </a:rPr>
              <a:t> retorna imediatamente, pois o </a:t>
            </a:r>
            <a:r>
              <a:rPr lang="pt-BR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ea typeface="+mn-lt"/>
                <a:cs typeface="+mn-lt"/>
              </a:rPr>
              <a:t> é falso.</a:t>
            </a:r>
            <a:endParaRPr lang="pt-B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55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AB8F3A5-2A29-932E-358E-9AF362AD70AE}"/>
              </a:ext>
            </a:extLst>
          </p:cNvPr>
          <p:cNvSpPr txBox="1"/>
          <p:nvPr/>
        </p:nvSpPr>
        <p:spPr>
          <a:xfrm>
            <a:off x="2657230" y="302846"/>
            <a:ext cx="64574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Arial"/>
                <a:ea typeface="+mn-lt"/>
                <a:cs typeface="+mn-lt"/>
              </a:rPr>
              <a:t>Chamada Recursiva </a:t>
            </a:r>
            <a:r>
              <a:rPr lang="pt-BR" sz="2000" b="1" err="1">
                <a:latin typeface="Arial"/>
                <a:ea typeface="+mn-lt"/>
                <a:cs typeface="+mn-lt"/>
              </a:rPr>
              <a:t>Quicksort</a:t>
            </a:r>
            <a:r>
              <a:rPr lang="pt-BR" sz="2000" b="1" dirty="0">
                <a:latin typeface="Arial"/>
                <a:ea typeface="+mn-lt"/>
                <a:cs typeface="+mn-lt"/>
              </a:rPr>
              <a:t> (Direita)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5DE4E1-325E-EB6B-B205-EBDFC3F0C25B}"/>
              </a:ext>
            </a:extLst>
          </p:cNvPr>
          <p:cNvSpPr txBox="1"/>
          <p:nvPr/>
        </p:nvSpPr>
        <p:spPr>
          <a:xfrm>
            <a:off x="2032000" y="1172307"/>
            <a:ext cx="700453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("\n&gt;&gt;&gt;&gt;&gt;&gt;&gt;&gt;&gt;&gt;&gt;&gt;&gt;&gt;&gt;&gt;&gt;&gt;&gt;vai chamar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</a:t>
            </a:r>
            <a:r>
              <a:rPr lang="pt-BR" dirty="0" err="1">
                <a:latin typeface="Arial"/>
                <a:cs typeface="Arial"/>
              </a:rPr>
              <a:t>indicePivo</a:t>
            </a:r>
            <a:r>
              <a:rPr lang="pt-BR" dirty="0">
                <a:latin typeface="Arial"/>
                <a:cs typeface="Arial"/>
              </a:rPr>
              <a:t> + 1, fim);</a:t>
            </a:r>
            <a:r>
              <a:rPr lang="pt-BR" dirty="0">
                <a:latin typeface="Arial"/>
                <a:ea typeface="+mn-lt"/>
                <a:cs typeface="+mn-lt"/>
              </a:rPr>
              <a:t> (chama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(vetor, 2, 5)</a:t>
            </a:r>
            <a:r>
              <a:rPr lang="pt-BR" dirty="0">
                <a:latin typeface="Arial"/>
                <a:ea typeface="+mn-lt"/>
                <a:cs typeface="+mn-lt"/>
              </a:rPr>
              <a:t>)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 err="1">
                <a:latin typeface="Arial"/>
                <a:cs typeface="Arial"/>
              </a:rPr>
              <a:t>printf</a:t>
            </a:r>
            <a:r>
              <a:rPr lang="pt-BR" dirty="0">
                <a:latin typeface="Arial"/>
                <a:cs typeface="Arial"/>
              </a:rPr>
              <a:t>("\n...== chamada </a:t>
            </a:r>
            <a:r>
              <a:rPr lang="pt-BR" dirty="0" err="1">
                <a:latin typeface="Arial"/>
                <a:cs typeface="Arial"/>
              </a:rPr>
              <a:t>quicksort</a:t>
            </a:r>
            <a:r>
              <a:rPr lang="pt-BR" dirty="0">
                <a:latin typeface="Arial"/>
                <a:cs typeface="Arial"/>
              </a:rPr>
              <a:t>(inicio=2, fim=5) | Vetor: [8, 9, 10, 7]");</a:t>
            </a:r>
            <a:r>
              <a:rPr lang="pt-BR" dirty="0">
                <a:latin typeface="Arial"/>
                <a:ea typeface="+mn-lt"/>
                <a:cs typeface="+mn-lt"/>
              </a:rPr>
              <a:t> 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ea typeface="+mn-lt"/>
                <a:cs typeface="+mn-lt"/>
              </a:rPr>
              <a:t>Condição </a:t>
            </a:r>
            <a:r>
              <a:rPr lang="pt-BR" dirty="0" err="1">
                <a:latin typeface="Arial"/>
                <a:cs typeface="Arial"/>
              </a:rPr>
              <a:t>if</a:t>
            </a:r>
            <a:r>
              <a:rPr lang="pt-BR" dirty="0">
                <a:latin typeface="Arial"/>
                <a:cs typeface="Arial"/>
              </a:rPr>
              <a:t> (inicio &lt; fim)</a:t>
            </a:r>
            <a:r>
              <a:rPr lang="pt-BR" dirty="0">
                <a:latin typeface="Arial"/>
                <a:ea typeface="+mn-lt"/>
                <a:cs typeface="+mn-lt"/>
              </a:rPr>
              <a:t> é VERDADEIRA (2 &lt; 5). </a:t>
            </a:r>
            <a:endParaRPr lang="pt-BR" dirty="0">
              <a:latin typeface="Arial"/>
            </a:endParaRPr>
          </a:p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41621D-DF9B-7206-2348-8B05FBCAEB72}"/>
              </a:ext>
            </a:extLst>
          </p:cNvPr>
          <p:cNvSpPr txBox="1"/>
          <p:nvPr/>
        </p:nvSpPr>
        <p:spPr>
          <a:xfrm>
            <a:off x="942928" y="3099213"/>
            <a:ext cx="9627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Arial"/>
                <a:cs typeface="Arial"/>
              </a:rPr>
              <a:t>Vetor: </a:t>
            </a:r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DCDDC2-59AE-A2CA-EFD8-AC49C91218F1}"/>
              </a:ext>
            </a:extLst>
          </p:cNvPr>
          <p:cNvSpPr/>
          <p:nvPr/>
        </p:nvSpPr>
        <p:spPr>
          <a:xfrm>
            <a:off x="1789972" y="2969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3C0432-D33F-907D-2E9A-AD0C5A99C0AD}"/>
              </a:ext>
            </a:extLst>
          </p:cNvPr>
          <p:cNvSpPr/>
          <p:nvPr/>
        </p:nvSpPr>
        <p:spPr>
          <a:xfrm>
            <a:off x="3062960" y="2969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DBF398-13E4-10E3-55D2-482EE4FA86E6}"/>
              </a:ext>
            </a:extLst>
          </p:cNvPr>
          <p:cNvSpPr/>
          <p:nvPr/>
        </p:nvSpPr>
        <p:spPr>
          <a:xfrm>
            <a:off x="4318019" y="2969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7879CCA-B355-FEF4-706F-1C1AA2FD1D82}"/>
              </a:ext>
            </a:extLst>
          </p:cNvPr>
          <p:cNvSpPr/>
          <p:nvPr/>
        </p:nvSpPr>
        <p:spPr>
          <a:xfrm>
            <a:off x="5564113" y="2969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22F33BE-43F9-8B45-3D46-486ED7570CA7}"/>
              </a:ext>
            </a:extLst>
          </p:cNvPr>
          <p:cNvSpPr/>
          <p:nvPr/>
        </p:nvSpPr>
        <p:spPr>
          <a:xfrm>
            <a:off x="6846066" y="2969103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5157DE2-7379-EB39-144C-55473855E619}"/>
              </a:ext>
            </a:extLst>
          </p:cNvPr>
          <p:cNvSpPr/>
          <p:nvPr/>
        </p:nvSpPr>
        <p:spPr>
          <a:xfrm>
            <a:off x="8119054" y="2969102"/>
            <a:ext cx="895864" cy="628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24165B-7C8A-98B5-E690-B77B130F4AF5}"/>
              </a:ext>
            </a:extLst>
          </p:cNvPr>
          <p:cNvSpPr txBox="1"/>
          <p:nvPr/>
        </p:nvSpPr>
        <p:spPr>
          <a:xfrm>
            <a:off x="4415691" y="3722076"/>
            <a:ext cx="976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Inicio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6DC6EB0-391F-5218-92F3-660B2E003740}"/>
              </a:ext>
            </a:extLst>
          </p:cNvPr>
          <p:cNvSpPr txBox="1"/>
          <p:nvPr/>
        </p:nvSpPr>
        <p:spPr>
          <a:xfrm>
            <a:off x="8225692" y="3722076"/>
            <a:ext cx="693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3341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552</cp:revision>
  <dcterms:created xsi:type="dcterms:W3CDTF">2025-05-27T13:03:30Z</dcterms:created>
  <dcterms:modified xsi:type="dcterms:W3CDTF">2025-05-29T01:56:34Z</dcterms:modified>
</cp:coreProperties>
</file>