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0" r:id="rId1"/>
  </p:sldMasterIdLst>
  <p:notesMasterIdLst>
    <p:notesMasterId r:id="rId32"/>
  </p:notesMasterIdLst>
  <p:sldIdLst>
    <p:sldId id="688" r:id="rId2"/>
    <p:sldId id="720" r:id="rId3"/>
    <p:sldId id="721" r:id="rId4"/>
    <p:sldId id="260" r:id="rId5"/>
    <p:sldId id="285" r:id="rId6"/>
    <p:sldId id="258" r:id="rId7"/>
    <p:sldId id="261" r:id="rId8"/>
    <p:sldId id="262" r:id="rId9"/>
    <p:sldId id="269" r:id="rId10"/>
    <p:sldId id="257" r:id="rId11"/>
    <p:sldId id="264" r:id="rId12"/>
    <p:sldId id="273" r:id="rId13"/>
    <p:sldId id="267" r:id="rId14"/>
    <p:sldId id="278" r:id="rId15"/>
    <p:sldId id="277" r:id="rId16"/>
    <p:sldId id="279" r:id="rId17"/>
    <p:sldId id="280" r:id="rId18"/>
    <p:sldId id="276" r:id="rId19"/>
    <p:sldId id="268" r:id="rId20"/>
    <p:sldId id="275" r:id="rId21"/>
    <p:sldId id="281" r:id="rId22"/>
    <p:sldId id="274" r:id="rId23"/>
    <p:sldId id="265" r:id="rId24"/>
    <p:sldId id="270" r:id="rId25"/>
    <p:sldId id="271" r:id="rId26"/>
    <p:sldId id="272" r:id="rId27"/>
    <p:sldId id="282" r:id="rId28"/>
    <p:sldId id="284" r:id="rId29"/>
    <p:sldId id="690" r:id="rId30"/>
    <p:sldId id="6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CC2C2-1E5E-41E6-9EF6-0D14948C4CE5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A80900D-4148-407A-9674-1A722C12F4FB}">
      <dgm:prSet/>
      <dgm:spPr/>
      <dgm:t>
        <a:bodyPr/>
        <a:lstStyle/>
        <a:p>
          <a:r>
            <a:rPr lang="pt-BR" b="1"/>
            <a:t>SCM</a:t>
          </a:r>
          <a:endParaRPr lang="en-US"/>
        </a:p>
      </dgm:t>
    </dgm:pt>
    <dgm:pt modelId="{48C1CA1E-CAF9-4352-B8D4-07DE8DB25537}" type="parTrans" cxnId="{9389C832-CEB9-487E-A4EF-42CABB0A1F75}">
      <dgm:prSet/>
      <dgm:spPr/>
      <dgm:t>
        <a:bodyPr/>
        <a:lstStyle/>
        <a:p>
          <a:endParaRPr lang="en-US"/>
        </a:p>
      </dgm:t>
    </dgm:pt>
    <dgm:pt modelId="{8F37FCF7-C7D6-44B8-AEC4-00E9CE8F3AD7}" type="sibTrans" cxnId="{9389C832-CEB9-487E-A4EF-42CABB0A1F75}">
      <dgm:prSet/>
      <dgm:spPr/>
      <dgm:t>
        <a:bodyPr/>
        <a:lstStyle/>
        <a:p>
          <a:endParaRPr lang="en-US"/>
        </a:p>
      </dgm:t>
    </dgm:pt>
    <dgm:pt modelId="{C6C0DA95-46EC-46E8-96C3-19D12C59275D}">
      <dgm:prSet/>
      <dgm:spPr/>
      <dgm:t>
        <a:bodyPr/>
        <a:lstStyle/>
        <a:p>
          <a:r>
            <a:rPr lang="pt-BR" dirty="0"/>
            <a:t>Em </a:t>
          </a:r>
          <a:r>
            <a:rPr lang="pt-BR" b="1" dirty="0"/>
            <a:t>Engenharia de Software</a:t>
          </a:r>
          <a:r>
            <a:rPr lang="pt-BR" dirty="0"/>
            <a:t>, </a:t>
          </a:r>
          <a:r>
            <a:rPr lang="pt-BR" b="1" dirty="0"/>
            <a:t>o Gerenciamento de Configuração de Software</a:t>
          </a:r>
          <a:r>
            <a:rPr lang="pt-BR" dirty="0"/>
            <a:t> (</a:t>
          </a:r>
          <a:r>
            <a:rPr lang="pt-BR" b="0" dirty="0"/>
            <a:t>SCM</a:t>
          </a:r>
          <a:r>
            <a:rPr lang="pt-BR" dirty="0"/>
            <a:t> ou </a:t>
          </a:r>
          <a:r>
            <a:rPr lang="pt-BR" b="0" i="1" dirty="0"/>
            <a:t>Software </a:t>
          </a:r>
          <a:r>
            <a:rPr lang="pt-BR" b="0" i="1" dirty="0" err="1"/>
            <a:t>Configuration</a:t>
          </a:r>
          <a:r>
            <a:rPr lang="pt-BR" b="0" i="1" dirty="0"/>
            <a:t> Management</a:t>
          </a:r>
          <a:r>
            <a:rPr lang="pt-BR" dirty="0"/>
            <a:t>) é a tarefa de </a:t>
          </a:r>
          <a:r>
            <a:rPr lang="pt-BR" dirty="0">
              <a:solidFill>
                <a:srgbClr val="FF0000"/>
              </a:solidFill>
            </a:rPr>
            <a:t>rastrear</a:t>
          </a:r>
          <a:r>
            <a:rPr lang="pt-BR" dirty="0"/>
            <a:t> (</a:t>
          </a:r>
          <a:r>
            <a:rPr lang="pt-BR" i="1" dirty="0"/>
            <a:t>tracking</a:t>
          </a:r>
          <a:r>
            <a:rPr lang="pt-BR" dirty="0"/>
            <a:t>) e </a:t>
          </a:r>
          <a:r>
            <a:rPr lang="pt-BR" dirty="0">
              <a:solidFill>
                <a:srgbClr val="FF0000"/>
              </a:solidFill>
            </a:rPr>
            <a:t>controlar</a:t>
          </a:r>
          <a:r>
            <a:rPr lang="pt-BR" dirty="0"/>
            <a:t> (</a:t>
          </a:r>
          <a:r>
            <a:rPr lang="pt-BR" i="1" dirty="0" err="1"/>
            <a:t>controlling</a:t>
          </a:r>
          <a:r>
            <a:rPr lang="pt-BR" dirty="0"/>
            <a:t>) </a:t>
          </a:r>
          <a:r>
            <a:rPr lang="pt-BR" dirty="0">
              <a:highlight>
                <a:srgbClr val="FFFF00"/>
              </a:highlight>
            </a:rPr>
            <a:t>mudanças no software</a:t>
          </a:r>
          <a:endParaRPr lang="en-US" dirty="0"/>
        </a:p>
      </dgm:t>
    </dgm:pt>
    <dgm:pt modelId="{FC1F9CA6-FB3F-46B3-8667-C13F665AE6B8}" type="parTrans" cxnId="{87CA9A92-0D1B-4BDA-BAB1-54993B8AC578}">
      <dgm:prSet/>
      <dgm:spPr/>
      <dgm:t>
        <a:bodyPr/>
        <a:lstStyle/>
        <a:p>
          <a:endParaRPr lang="en-US"/>
        </a:p>
      </dgm:t>
    </dgm:pt>
    <dgm:pt modelId="{36F8B1C3-B982-452C-834F-05698450B85C}" type="sibTrans" cxnId="{87CA9A92-0D1B-4BDA-BAB1-54993B8AC578}">
      <dgm:prSet/>
      <dgm:spPr/>
      <dgm:t>
        <a:bodyPr/>
        <a:lstStyle/>
        <a:p>
          <a:endParaRPr lang="en-US"/>
        </a:p>
      </dgm:t>
    </dgm:pt>
    <dgm:pt modelId="{A578A871-7836-4CAD-B7ED-415BC9132744}">
      <dgm:prSet/>
      <dgm:spPr/>
      <dgm:t>
        <a:bodyPr/>
        <a:lstStyle/>
        <a:p>
          <a:r>
            <a:rPr lang="pt-BR" b="1" i="1" dirty="0"/>
            <a:t>Tracking </a:t>
          </a:r>
          <a:r>
            <a:rPr lang="pt-BR" b="1" i="1" dirty="0" err="1"/>
            <a:t>and</a:t>
          </a:r>
          <a:r>
            <a:rPr lang="pt-BR" b="1" i="1" dirty="0"/>
            <a:t> </a:t>
          </a:r>
          <a:r>
            <a:rPr lang="pt-BR" b="1" i="1" dirty="0" err="1"/>
            <a:t>Controlling</a:t>
          </a:r>
          <a:endParaRPr lang="en-US" dirty="0"/>
        </a:p>
      </dgm:t>
    </dgm:pt>
    <dgm:pt modelId="{1D4B1DE1-3D1A-4E5D-A91E-E54D1CF8A183}" type="parTrans" cxnId="{6A107978-81EC-435A-A081-A50279E3F566}">
      <dgm:prSet/>
      <dgm:spPr/>
      <dgm:t>
        <a:bodyPr/>
        <a:lstStyle/>
        <a:p>
          <a:endParaRPr lang="en-US"/>
        </a:p>
      </dgm:t>
    </dgm:pt>
    <dgm:pt modelId="{1086AC6D-6603-4BC3-86D4-C0BB202D8D6D}" type="sibTrans" cxnId="{6A107978-81EC-435A-A081-A50279E3F566}">
      <dgm:prSet/>
      <dgm:spPr/>
      <dgm:t>
        <a:bodyPr/>
        <a:lstStyle/>
        <a:p>
          <a:endParaRPr lang="en-US"/>
        </a:p>
      </dgm:t>
    </dgm:pt>
    <dgm:pt modelId="{E19C2135-E56C-4453-B1E3-717C82D40E4B}">
      <dgm:prSet/>
      <dgm:spPr/>
      <dgm:t>
        <a:bodyPr/>
        <a:lstStyle/>
        <a:p>
          <a:r>
            <a:rPr lang="pt-BR" dirty="0"/>
            <a:t>As práticas de SCM incluem controle de revisão e o estabelecimento de </a:t>
          </a:r>
          <a:r>
            <a:rPr lang="pt-BR" b="1" dirty="0"/>
            <a:t>baselines</a:t>
          </a:r>
          <a:r>
            <a:rPr lang="pt-BR" dirty="0"/>
            <a:t> (linhas de base): se algo der errado, o SCM pode determinar </a:t>
          </a:r>
          <a:r>
            <a:rPr lang="pt-BR" b="0" dirty="0"/>
            <a:t>o que </a:t>
          </a:r>
          <a:r>
            <a:rPr lang="pt-BR" dirty="0"/>
            <a:t>foi alterado e quem o alterou. </a:t>
          </a:r>
          <a:endParaRPr lang="en-US" dirty="0"/>
        </a:p>
      </dgm:t>
    </dgm:pt>
    <dgm:pt modelId="{5BB39C5D-3115-42C7-8C00-6EFA68FF86BA}" type="parTrans" cxnId="{8F6D7508-9159-4E06-9582-83A9F59C9826}">
      <dgm:prSet/>
      <dgm:spPr/>
      <dgm:t>
        <a:bodyPr/>
        <a:lstStyle/>
        <a:p>
          <a:endParaRPr lang="en-US"/>
        </a:p>
      </dgm:t>
    </dgm:pt>
    <dgm:pt modelId="{E880BEA5-A4EA-4FD0-B179-DDD6D14BFD24}" type="sibTrans" cxnId="{8F6D7508-9159-4E06-9582-83A9F59C9826}">
      <dgm:prSet/>
      <dgm:spPr/>
      <dgm:t>
        <a:bodyPr/>
        <a:lstStyle/>
        <a:p>
          <a:endParaRPr lang="en-US"/>
        </a:p>
      </dgm:t>
    </dgm:pt>
    <dgm:pt modelId="{22AAC9ED-02E8-4F95-803E-984492EF2910}">
      <dgm:prSet/>
      <dgm:spPr/>
      <dgm:t>
        <a:bodyPr/>
        <a:lstStyle/>
        <a:p>
          <a:r>
            <a:rPr lang="pt-BR" b="1" dirty="0">
              <a:solidFill>
                <a:srgbClr val="FF0000"/>
              </a:solidFill>
            </a:rPr>
            <a:t>Controle de Versão</a:t>
          </a:r>
          <a:endParaRPr lang="en-US" dirty="0">
            <a:solidFill>
              <a:srgbClr val="FF0000"/>
            </a:solidFill>
          </a:endParaRPr>
        </a:p>
      </dgm:t>
    </dgm:pt>
    <dgm:pt modelId="{A9A5B168-759D-4F9B-8BEE-D678288747F5}" type="parTrans" cxnId="{3808D11C-B7EB-4E81-A2A1-FC99DC0682A8}">
      <dgm:prSet/>
      <dgm:spPr/>
      <dgm:t>
        <a:bodyPr/>
        <a:lstStyle/>
        <a:p>
          <a:endParaRPr lang="en-US"/>
        </a:p>
      </dgm:t>
    </dgm:pt>
    <dgm:pt modelId="{A9D33846-278A-4019-9A58-0DED7E84B8A5}" type="sibTrans" cxnId="{3808D11C-B7EB-4E81-A2A1-FC99DC0682A8}">
      <dgm:prSet/>
      <dgm:spPr/>
      <dgm:t>
        <a:bodyPr/>
        <a:lstStyle/>
        <a:p>
          <a:endParaRPr lang="en-US"/>
        </a:p>
      </dgm:t>
    </dgm:pt>
    <dgm:pt modelId="{8F90696C-657B-438A-99E6-D99D8317014C}">
      <dgm:prSet/>
      <dgm:spPr/>
      <dgm:t>
        <a:bodyPr/>
        <a:lstStyle/>
        <a:p>
          <a:r>
            <a:rPr lang="pt-BR" dirty="0"/>
            <a:t>O </a:t>
          </a:r>
          <a:r>
            <a:rPr lang="pt-BR" b="1" dirty="0"/>
            <a:t>controle de versão </a:t>
          </a:r>
          <a:r>
            <a:rPr lang="pt-BR" dirty="0"/>
            <a:t>é um dos </a:t>
          </a:r>
          <a:r>
            <a:rPr lang="pt-BR" dirty="0">
              <a:highlight>
                <a:srgbClr val="FFFF00"/>
              </a:highlight>
            </a:rPr>
            <a:t>componentes</a:t>
          </a:r>
          <a:r>
            <a:rPr lang="pt-BR" dirty="0"/>
            <a:t> do </a:t>
          </a:r>
          <a:r>
            <a:rPr lang="pt-BR" b="1" dirty="0"/>
            <a:t>gerenciamento de configuração de software (SCM)</a:t>
          </a:r>
          <a:r>
            <a:rPr lang="pt-BR" dirty="0"/>
            <a:t>.</a:t>
          </a:r>
          <a:endParaRPr lang="en-US" dirty="0"/>
        </a:p>
      </dgm:t>
    </dgm:pt>
    <dgm:pt modelId="{17B79647-CEE2-43C5-B49B-5A5A53269B94}" type="parTrans" cxnId="{2E1823EE-121E-4056-9E41-7123B6BDCEB4}">
      <dgm:prSet/>
      <dgm:spPr/>
      <dgm:t>
        <a:bodyPr/>
        <a:lstStyle/>
        <a:p>
          <a:endParaRPr lang="en-US"/>
        </a:p>
      </dgm:t>
    </dgm:pt>
    <dgm:pt modelId="{BF2978F8-E918-4DBF-9835-F119C83AE0DB}" type="sibTrans" cxnId="{2E1823EE-121E-4056-9E41-7123B6BDCEB4}">
      <dgm:prSet/>
      <dgm:spPr/>
      <dgm:t>
        <a:bodyPr/>
        <a:lstStyle/>
        <a:p>
          <a:endParaRPr lang="en-US"/>
        </a:p>
      </dgm:t>
    </dgm:pt>
    <dgm:pt modelId="{5E3CC7D4-D043-45AC-8CF5-0648DCC75AC4}">
      <dgm:prSet/>
      <dgm:spPr/>
      <dgm:t>
        <a:bodyPr/>
        <a:lstStyle/>
        <a:p>
          <a:endParaRPr lang="en-US" dirty="0"/>
        </a:p>
      </dgm:t>
    </dgm:pt>
    <dgm:pt modelId="{CE28C2C3-21A3-466C-A746-E846726C6A4D}" type="parTrans" cxnId="{BE56C411-62C0-4D7F-B58C-758A0C4FC806}">
      <dgm:prSet/>
      <dgm:spPr/>
      <dgm:t>
        <a:bodyPr/>
        <a:lstStyle/>
        <a:p>
          <a:endParaRPr lang="pt-BR"/>
        </a:p>
      </dgm:t>
    </dgm:pt>
    <dgm:pt modelId="{6BB5C6C9-01BA-4E50-8778-47A1F1636BCB}" type="sibTrans" cxnId="{BE56C411-62C0-4D7F-B58C-758A0C4FC806}">
      <dgm:prSet/>
      <dgm:spPr/>
      <dgm:t>
        <a:bodyPr/>
        <a:lstStyle/>
        <a:p>
          <a:endParaRPr lang="pt-BR"/>
        </a:p>
      </dgm:t>
    </dgm:pt>
    <dgm:pt modelId="{8ECBE758-30BC-48B8-9F6B-2B3FD9F6DE31}">
      <dgm:prSet/>
      <dgm:spPr/>
      <dgm:t>
        <a:bodyPr/>
        <a:lstStyle/>
        <a:p>
          <a:endParaRPr lang="en-US" dirty="0"/>
        </a:p>
      </dgm:t>
    </dgm:pt>
    <dgm:pt modelId="{0BC5315F-7542-43A5-AC6F-E919C5F8B1CB}" type="parTrans" cxnId="{22EB1B4B-5BFF-4417-944C-C4666F44702A}">
      <dgm:prSet/>
      <dgm:spPr/>
      <dgm:t>
        <a:bodyPr/>
        <a:lstStyle/>
        <a:p>
          <a:endParaRPr lang="pt-BR"/>
        </a:p>
      </dgm:t>
    </dgm:pt>
    <dgm:pt modelId="{F6EB30DE-62EF-4CAA-82CD-38B709372BE1}" type="sibTrans" cxnId="{22EB1B4B-5BFF-4417-944C-C4666F44702A}">
      <dgm:prSet/>
      <dgm:spPr/>
      <dgm:t>
        <a:bodyPr/>
        <a:lstStyle/>
        <a:p>
          <a:endParaRPr lang="pt-BR"/>
        </a:p>
      </dgm:t>
    </dgm:pt>
    <dgm:pt modelId="{45E26BA9-BA58-45BE-9165-AE58019AEE96}">
      <dgm:prSet/>
      <dgm:spPr/>
      <dgm:t>
        <a:bodyPr/>
        <a:lstStyle/>
        <a:p>
          <a:endParaRPr lang="en-US" dirty="0"/>
        </a:p>
      </dgm:t>
    </dgm:pt>
    <dgm:pt modelId="{DC6C946E-DDBE-441F-A5AE-41645CEBDF1F}" type="parTrans" cxnId="{17AFBAC2-57B1-4994-B8F7-4721CF1379F1}">
      <dgm:prSet/>
      <dgm:spPr/>
      <dgm:t>
        <a:bodyPr/>
        <a:lstStyle/>
        <a:p>
          <a:endParaRPr lang="pt-BR"/>
        </a:p>
      </dgm:t>
    </dgm:pt>
    <dgm:pt modelId="{21E61F42-EBBA-4E88-9FCA-2C0C8C3D988E}" type="sibTrans" cxnId="{17AFBAC2-57B1-4994-B8F7-4721CF1379F1}">
      <dgm:prSet/>
      <dgm:spPr/>
      <dgm:t>
        <a:bodyPr/>
        <a:lstStyle/>
        <a:p>
          <a:endParaRPr lang="pt-BR"/>
        </a:p>
      </dgm:t>
    </dgm:pt>
    <dgm:pt modelId="{F2DD93FB-DC26-4F99-A911-454931E2E091}" type="pres">
      <dgm:prSet presAssocID="{984CC2C2-1E5E-41E6-9EF6-0D14948C4CE5}" presName="linear" presStyleCnt="0">
        <dgm:presLayoutVars>
          <dgm:animLvl val="lvl"/>
          <dgm:resizeHandles val="exact"/>
        </dgm:presLayoutVars>
      </dgm:prSet>
      <dgm:spPr/>
    </dgm:pt>
    <dgm:pt modelId="{7385152D-8A6C-472C-A3D4-29D0550A7724}" type="pres">
      <dgm:prSet presAssocID="{EA80900D-4148-407A-9674-1A722C12F4FB}" presName="parentText" presStyleLbl="node1" presStyleIdx="0" presStyleCnt="3" custLinFactNeighborX="-5856" custLinFactNeighborY="-1505">
        <dgm:presLayoutVars>
          <dgm:chMax val="0"/>
          <dgm:bulletEnabled val="1"/>
        </dgm:presLayoutVars>
      </dgm:prSet>
      <dgm:spPr/>
    </dgm:pt>
    <dgm:pt modelId="{8122098C-DBD1-4396-82FE-E082B512F993}" type="pres">
      <dgm:prSet presAssocID="{EA80900D-4148-407A-9674-1A722C12F4FB}" presName="childText" presStyleLbl="revTx" presStyleIdx="0" presStyleCnt="3" custScaleY="75530">
        <dgm:presLayoutVars>
          <dgm:bulletEnabled val="1"/>
        </dgm:presLayoutVars>
      </dgm:prSet>
      <dgm:spPr/>
    </dgm:pt>
    <dgm:pt modelId="{27733D4A-9305-462E-81D3-4B78AFC99F6C}" type="pres">
      <dgm:prSet presAssocID="{A578A871-7836-4CAD-B7ED-415BC91327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DDAA84-F731-4955-BDFB-B9228FFE23B2}" type="pres">
      <dgm:prSet presAssocID="{A578A871-7836-4CAD-B7ED-415BC9132744}" presName="childText" presStyleLbl="revTx" presStyleIdx="1" presStyleCnt="3">
        <dgm:presLayoutVars>
          <dgm:bulletEnabled val="1"/>
        </dgm:presLayoutVars>
      </dgm:prSet>
      <dgm:spPr/>
    </dgm:pt>
    <dgm:pt modelId="{F95CBAB7-E4FA-4EDC-9B8A-20D33D4931FA}" type="pres">
      <dgm:prSet presAssocID="{22AAC9ED-02E8-4F95-803E-984492EF2910}" presName="parentText" presStyleLbl="node1" presStyleIdx="2" presStyleCnt="3" custLinFactNeighborX="-123" custLinFactNeighborY="-34237">
        <dgm:presLayoutVars>
          <dgm:chMax val="0"/>
          <dgm:bulletEnabled val="1"/>
        </dgm:presLayoutVars>
      </dgm:prSet>
      <dgm:spPr/>
    </dgm:pt>
    <dgm:pt modelId="{5DAB7FFE-FB2E-466A-B6B3-E54B598F0949}" type="pres">
      <dgm:prSet presAssocID="{22AAC9ED-02E8-4F95-803E-984492EF2910}" presName="childText" presStyleLbl="revTx" presStyleIdx="2" presStyleCnt="3" custLinFactNeighborY="-20414">
        <dgm:presLayoutVars>
          <dgm:bulletEnabled val="1"/>
        </dgm:presLayoutVars>
      </dgm:prSet>
      <dgm:spPr/>
    </dgm:pt>
  </dgm:ptLst>
  <dgm:cxnLst>
    <dgm:cxn modelId="{8F6D7508-9159-4E06-9582-83A9F59C9826}" srcId="{A578A871-7836-4CAD-B7ED-415BC9132744}" destId="{E19C2135-E56C-4453-B1E3-717C82D40E4B}" srcOrd="0" destOrd="0" parTransId="{5BB39C5D-3115-42C7-8C00-6EFA68FF86BA}" sibTransId="{E880BEA5-A4EA-4FD0-B179-DDD6D14BFD24}"/>
    <dgm:cxn modelId="{BE56C411-62C0-4D7F-B58C-758A0C4FC806}" srcId="{EA80900D-4148-407A-9674-1A722C12F4FB}" destId="{5E3CC7D4-D043-45AC-8CF5-0648DCC75AC4}" srcOrd="1" destOrd="0" parTransId="{CE28C2C3-21A3-466C-A746-E846726C6A4D}" sibTransId="{6BB5C6C9-01BA-4E50-8778-47A1F1636BCB}"/>
    <dgm:cxn modelId="{3808D11C-B7EB-4E81-A2A1-FC99DC0682A8}" srcId="{984CC2C2-1E5E-41E6-9EF6-0D14948C4CE5}" destId="{22AAC9ED-02E8-4F95-803E-984492EF2910}" srcOrd="2" destOrd="0" parTransId="{A9A5B168-759D-4F9B-8BEE-D678288747F5}" sibTransId="{A9D33846-278A-4019-9A58-0DED7E84B8A5}"/>
    <dgm:cxn modelId="{9389C832-CEB9-487E-A4EF-42CABB0A1F75}" srcId="{984CC2C2-1E5E-41E6-9EF6-0D14948C4CE5}" destId="{EA80900D-4148-407A-9674-1A722C12F4FB}" srcOrd="0" destOrd="0" parTransId="{48C1CA1E-CAF9-4352-B8D4-07DE8DB25537}" sibTransId="{8F37FCF7-C7D6-44B8-AEC4-00E9CE8F3AD7}"/>
    <dgm:cxn modelId="{1870F632-AB26-42FB-8BB9-4326C0AE4D24}" type="presOf" srcId="{45E26BA9-BA58-45BE-9165-AE58019AEE96}" destId="{5DAB7FFE-FB2E-466A-B6B3-E54B598F0949}" srcOrd="0" destOrd="1" presId="urn:microsoft.com/office/officeart/2005/8/layout/vList2"/>
    <dgm:cxn modelId="{77259F35-4141-4918-B991-9F4CB7360E62}" type="presOf" srcId="{8ECBE758-30BC-48B8-9F6B-2B3FD9F6DE31}" destId="{ECDDAA84-F731-4955-BDFB-B9228FFE23B2}" srcOrd="0" destOrd="1" presId="urn:microsoft.com/office/officeart/2005/8/layout/vList2"/>
    <dgm:cxn modelId="{22EB1B4B-5BFF-4417-944C-C4666F44702A}" srcId="{A578A871-7836-4CAD-B7ED-415BC9132744}" destId="{8ECBE758-30BC-48B8-9F6B-2B3FD9F6DE31}" srcOrd="1" destOrd="0" parTransId="{0BC5315F-7542-43A5-AC6F-E919C5F8B1CB}" sibTransId="{F6EB30DE-62EF-4CAA-82CD-38B709372BE1}"/>
    <dgm:cxn modelId="{6A107978-81EC-435A-A081-A50279E3F566}" srcId="{984CC2C2-1E5E-41E6-9EF6-0D14948C4CE5}" destId="{A578A871-7836-4CAD-B7ED-415BC9132744}" srcOrd="1" destOrd="0" parTransId="{1D4B1DE1-3D1A-4E5D-A91E-E54D1CF8A183}" sibTransId="{1086AC6D-6603-4BC3-86D4-C0BB202D8D6D}"/>
    <dgm:cxn modelId="{7C4BB87A-08B0-4B76-90F0-89FEBAD379D6}" type="presOf" srcId="{984CC2C2-1E5E-41E6-9EF6-0D14948C4CE5}" destId="{F2DD93FB-DC26-4F99-A911-454931E2E091}" srcOrd="0" destOrd="0" presId="urn:microsoft.com/office/officeart/2005/8/layout/vList2"/>
    <dgm:cxn modelId="{7E0DBB7B-1A67-4EA3-A7AC-76862BEC5496}" type="presOf" srcId="{5E3CC7D4-D043-45AC-8CF5-0648DCC75AC4}" destId="{8122098C-DBD1-4396-82FE-E082B512F993}" srcOrd="0" destOrd="1" presId="urn:microsoft.com/office/officeart/2005/8/layout/vList2"/>
    <dgm:cxn modelId="{7F1FB48E-622A-4B1F-B72E-58E774C423D1}" type="presOf" srcId="{8F90696C-657B-438A-99E6-D99D8317014C}" destId="{5DAB7FFE-FB2E-466A-B6B3-E54B598F0949}" srcOrd="0" destOrd="0" presId="urn:microsoft.com/office/officeart/2005/8/layout/vList2"/>
    <dgm:cxn modelId="{87CA9A92-0D1B-4BDA-BAB1-54993B8AC578}" srcId="{EA80900D-4148-407A-9674-1A722C12F4FB}" destId="{C6C0DA95-46EC-46E8-96C3-19D12C59275D}" srcOrd="0" destOrd="0" parTransId="{FC1F9CA6-FB3F-46B3-8667-C13F665AE6B8}" sibTransId="{36F8B1C3-B982-452C-834F-05698450B85C}"/>
    <dgm:cxn modelId="{A191C0A1-6D03-4BA8-BFF7-86BDABEFF131}" type="presOf" srcId="{E19C2135-E56C-4453-B1E3-717C82D40E4B}" destId="{ECDDAA84-F731-4955-BDFB-B9228FFE23B2}" srcOrd="0" destOrd="0" presId="urn:microsoft.com/office/officeart/2005/8/layout/vList2"/>
    <dgm:cxn modelId="{69DC65BF-98F7-4E69-95F4-F5DFA6E0FABF}" type="presOf" srcId="{C6C0DA95-46EC-46E8-96C3-19D12C59275D}" destId="{8122098C-DBD1-4396-82FE-E082B512F993}" srcOrd="0" destOrd="0" presId="urn:microsoft.com/office/officeart/2005/8/layout/vList2"/>
    <dgm:cxn modelId="{17AFBAC2-57B1-4994-B8F7-4721CF1379F1}" srcId="{22AAC9ED-02E8-4F95-803E-984492EF2910}" destId="{45E26BA9-BA58-45BE-9165-AE58019AEE96}" srcOrd="1" destOrd="0" parTransId="{DC6C946E-DDBE-441F-A5AE-41645CEBDF1F}" sibTransId="{21E61F42-EBBA-4E88-9FCA-2C0C8C3D988E}"/>
    <dgm:cxn modelId="{1CF7E4CC-EF63-497A-8641-065E62B6328D}" type="presOf" srcId="{EA80900D-4148-407A-9674-1A722C12F4FB}" destId="{7385152D-8A6C-472C-A3D4-29D0550A7724}" srcOrd="0" destOrd="0" presId="urn:microsoft.com/office/officeart/2005/8/layout/vList2"/>
    <dgm:cxn modelId="{CFB28EDA-FDD6-4B43-B697-53CC7C2CC5E7}" type="presOf" srcId="{A578A871-7836-4CAD-B7ED-415BC9132744}" destId="{27733D4A-9305-462E-81D3-4B78AFC99F6C}" srcOrd="0" destOrd="0" presId="urn:microsoft.com/office/officeart/2005/8/layout/vList2"/>
    <dgm:cxn modelId="{2E1823EE-121E-4056-9E41-7123B6BDCEB4}" srcId="{22AAC9ED-02E8-4F95-803E-984492EF2910}" destId="{8F90696C-657B-438A-99E6-D99D8317014C}" srcOrd="0" destOrd="0" parTransId="{17B79647-CEE2-43C5-B49B-5A5A53269B94}" sibTransId="{BF2978F8-E918-4DBF-9835-F119C83AE0DB}"/>
    <dgm:cxn modelId="{677AB1F6-A806-44BD-8A83-3454649A96C7}" type="presOf" srcId="{22AAC9ED-02E8-4F95-803E-984492EF2910}" destId="{F95CBAB7-E4FA-4EDC-9B8A-20D33D4931FA}" srcOrd="0" destOrd="0" presId="urn:microsoft.com/office/officeart/2005/8/layout/vList2"/>
    <dgm:cxn modelId="{E8F78F14-FAE7-40FB-A233-30B69B4D0F86}" type="presParOf" srcId="{F2DD93FB-DC26-4F99-A911-454931E2E091}" destId="{7385152D-8A6C-472C-A3D4-29D0550A7724}" srcOrd="0" destOrd="0" presId="urn:microsoft.com/office/officeart/2005/8/layout/vList2"/>
    <dgm:cxn modelId="{B0F3DA01-5604-4FD5-B16C-51DFA61D883F}" type="presParOf" srcId="{F2DD93FB-DC26-4F99-A911-454931E2E091}" destId="{8122098C-DBD1-4396-82FE-E082B512F993}" srcOrd="1" destOrd="0" presId="urn:microsoft.com/office/officeart/2005/8/layout/vList2"/>
    <dgm:cxn modelId="{53766041-4275-4E69-8DF3-4DFC0D5A9320}" type="presParOf" srcId="{F2DD93FB-DC26-4F99-A911-454931E2E091}" destId="{27733D4A-9305-462E-81D3-4B78AFC99F6C}" srcOrd="2" destOrd="0" presId="urn:microsoft.com/office/officeart/2005/8/layout/vList2"/>
    <dgm:cxn modelId="{42A6FF29-46FF-4941-B395-A16741DC320D}" type="presParOf" srcId="{F2DD93FB-DC26-4F99-A911-454931E2E091}" destId="{ECDDAA84-F731-4955-BDFB-B9228FFE23B2}" srcOrd="3" destOrd="0" presId="urn:microsoft.com/office/officeart/2005/8/layout/vList2"/>
    <dgm:cxn modelId="{0CBDBB41-0909-43F2-A17D-E46DECDE7573}" type="presParOf" srcId="{F2DD93FB-DC26-4F99-A911-454931E2E091}" destId="{F95CBAB7-E4FA-4EDC-9B8A-20D33D4931FA}" srcOrd="4" destOrd="0" presId="urn:microsoft.com/office/officeart/2005/8/layout/vList2"/>
    <dgm:cxn modelId="{68AE97F5-A275-4678-8997-80ED33DF1F62}" type="presParOf" srcId="{F2DD93FB-DC26-4F99-A911-454931E2E091}" destId="{5DAB7FFE-FB2E-466A-B6B3-E54B598F094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70597D-8C7D-4538-9287-5D24ADD1A1A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869A3D1-9AFE-46F3-84EA-49425BE8E5C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Gerenciamento de Configuração </a:t>
          </a:r>
          <a:endParaRPr lang="en-US" dirty="0"/>
        </a:p>
      </dgm:t>
    </dgm:pt>
    <dgm:pt modelId="{662AAE08-4701-4309-91B9-4F059202467F}" type="parTrans" cxnId="{5DBC1C95-987F-411F-9E94-F4545AFEDE00}">
      <dgm:prSet/>
      <dgm:spPr/>
      <dgm:t>
        <a:bodyPr/>
        <a:lstStyle/>
        <a:p>
          <a:endParaRPr lang="en-US"/>
        </a:p>
      </dgm:t>
    </dgm:pt>
    <dgm:pt modelId="{41EF924E-338F-4914-AEFB-76BF1C85DFDE}" type="sibTrans" cxnId="{5DBC1C95-987F-411F-9E94-F4545AFEDE00}">
      <dgm:prSet/>
      <dgm:spPr/>
      <dgm:t>
        <a:bodyPr/>
        <a:lstStyle/>
        <a:p>
          <a:endParaRPr lang="en-US"/>
        </a:p>
      </dgm:t>
    </dgm:pt>
    <dgm:pt modelId="{A4B2279E-9C1B-4DC1-8FB0-71352B17EE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u="none" dirty="0"/>
            <a:t>SCM – </a:t>
          </a:r>
          <a:r>
            <a:rPr lang="pt-BR" sz="1800" i="1" u="none" dirty="0"/>
            <a:t>Software Management </a:t>
          </a:r>
          <a:r>
            <a:rPr lang="pt-BR" sz="1800" i="1" u="none" dirty="0" err="1"/>
            <a:t>Configuration</a:t>
          </a:r>
          <a:r>
            <a:rPr lang="pt-BR" sz="1800" i="1" u="none" dirty="0"/>
            <a:t> </a:t>
          </a:r>
        </a:p>
        <a:p>
          <a:endParaRPr lang="en-US" sz="1800" u="sng" dirty="0"/>
        </a:p>
      </dgm:t>
    </dgm:pt>
    <dgm:pt modelId="{0E497DDF-5D5C-4290-816E-53797E4B1AA8}" type="parTrans" cxnId="{6B34FCC4-2203-44B0-A50D-0FCB5530414E}">
      <dgm:prSet/>
      <dgm:spPr/>
      <dgm:t>
        <a:bodyPr/>
        <a:lstStyle/>
        <a:p>
          <a:endParaRPr lang="en-US"/>
        </a:p>
      </dgm:t>
    </dgm:pt>
    <dgm:pt modelId="{750691FE-993A-4023-83C0-CFFCA608EF54}" type="sibTrans" cxnId="{6B34FCC4-2203-44B0-A50D-0FCB5530414E}">
      <dgm:prSet/>
      <dgm:spPr/>
      <dgm:t>
        <a:bodyPr/>
        <a:lstStyle/>
        <a:p>
          <a:endParaRPr lang="en-US"/>
        </a:p>
      </dgm:t>
    </dgm:pt>
    <dgm:pt modelId="{DCEE3508-91AD-4D3D-B2B0-C575A93B15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dirty="0"/>
            <a:t>Área da Engenharia de Software que trata do processo de </a:t>
          </a:r>
          <a:r>
            <a:rPr lang="pt-BR" sz="1800" dirty="0">
              <a:solidFill>
                <a:srgbClr val="FF0000"/>
              </a:solidFill>
            </a:rPr>
            <a:t>identificar, organizar e controlar modificações </a:t>
          </a:r>
          <a:r>
            <a:rPr lang="pt-BR" sz="1800" dirty="0"/>
            <a:t>ao software sendo construído: MAXIMIZA PRODUTIVIDADE e MINIMIZA ENGANOS</a:t>
          </a:r>
          <a:endParaRPr lang="en-US" sz="1800" dirty="0"/>
        </a:p>
      </dgm:t>
    </dgm:pt>
    <dgm:pt modelId="{B83AFACA-2490-4D7D-809A-714BFCCC4025}" type="parTrans" cxnId="{5CD5CCA2-7495-4498-A39E-507D0097B75E}">
      <dgm:prSet/>
      <dgm:spPr/>
      <dgm:t>
        <a:bodyPr/>
        <a:lstStyle/>
        <a:p>
          <a:endParaRPr lang="en-US"/>
        </a:p>
      </dgm:t>
    </dgm:pt>
    <dgm:pt modelId="{45B156D1-946A-4840-A3B3-752325F5A12F}" type="sibTrans" cxnId="{5CD5CCA2-7495-4498-A39E-507D0097B75E}">
      <dgm:prSet/>
      <dgm:spPr/>
      <dgm:t>
        <a:bodyPr/>
        <a:lstStyle/>
        <a:p>
          <a:endParaRPr lang="en-US"/>
        </a:p>
      </dgm:t>
    </dgm:pt>
    <dgm:pt modelId="{E73A5269-C897-469D-8E9C-184B91E233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Controle de Versão</a:t>
          </a:r>
          <a:endParaRPr lang="en-US" dirty="0"/>
        </a:p>
      </dgm:t>
    </dgm:pt>
    <dgm:pt modelId="{AA47CCA9-9018-46CF-9975-F6D41D3113BE}" type="parTrans" cxnId="{F86E16FF-E237-4570-AE84-BBD28ADF1EF5}">
      <dgm:prSet/>
      <dgm:spPr/>
      <dgm:t>
        <a:bodyPr/>
        <a:lstStyle/>
        <a:p>
          <a:endParaRPr lang="en-US"/>
        </a:p>
      </dgm:t>
    </dgm:pt>
    <dgm:pt modelId="{452337A6-9C29-4D1A-BAFB-30899209BE5C}" type="sibTrans" cxnId="{F86E16FF-E237-4570-AE84-BBD28ADF1EF5}">
      <dgm:prSet/>
      <dgm:spPr/>
      <dgm:t>
        <a:bodyPr/>
        <a:lstStyle/>
        <a:p>
          <a:endParaRPr lang="en-US"/>
        </a:p>
      </dgm:t>
    </dgm:pt>
    <dgm:pt modelId="{4238A4F4-1659-44EA-891E-022B4471BB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u="none" dirty="0"/>
            <a:t>Uma das ferramenta para o SCM</a:t>
          </a:r>
        </a:p>
        <a:p>
          <a:pPr>
            <a:lnSpc>
              <a:spcPct val="100000"/>
            </a:lnSpc>
          </a:pPr>
          <a:endParaRPr lang="pt-BR" sz="1800" u="sng" dirty="0"/>
        </a:p>
        <a:p>
          <a:pPr>
            <a:lnSpc>
              <a:spcPct val="100000"/>
            </a:lnSpc>
          </a:pPr>
          <a:r>
            <a:rPr lang="pt-BR" sz="1800" dirty="0">
              <a:solidFill>
                <a:srgbClr val="FF0000"/>
              </a:solidFill>
            </a:rPr>
            <a:t>Registra</a:t>
          </a:r>
          <a:r>
            <a:rPr lang="pt-BR" sz="1800" dirty="0"/>
            <a:t> </a:t>
          </a:r>
          <a:r>
            <a:rPr lang="pt-BR" sz="1800" dirty="0">
              <a:solidFill>
                <a:srgbClr val="FF0000"/>
              </a:solidFill>
            </a:rPr>
            <a:t>alterações</a:t>
          </a:r>
          <a:r>
            <a:rPr lang="pt-BR" sz="1800" dirty="0"/>
            <a:t> em um arquivo ou conjunto de arquivos, </a:t>
          </a:r>
          <a:r>
            <a:rPr lang="pt-BR" sz="1800" dirty="0">
              <a:solidFill>
                <a:srgbClr val="FF0000"/>
              </a:solidFill>
            </a:rPr>
            <a:t>ao longo do tempo</a:t>
          </a:r>
          <a:r>
            <a:rPr lang="pt-BR" sz="1800" dirty="0"/>
            <a:t>, permitindo a </a:t>
          </a:r>
          <a:r>
            <a:rPr lang="pt-BR" sz="1800" dirty="0">
              <a:solidFill>
                <a:srgbClr val="FF0000"/>
              </a:solidFill>
            </a:rPr>
            <a:t>recuperação posterior </a:t>
          </a:r>
          <a:r>
            <a:rPr lang="pt-BR" sz="1800" dirty="0"/>
            <a:t>de versões</a:t>
          </a:r>
          <a:endParaRPr lang="en-US" sz="1800" u="sng" dirty="0"/>
        </a:p>
      </dgm:t>
    </dgm:pt>
    <dgm:pt modelId="{D5331CB2-D2BE-4F65-A437-26FA5C0BD42D}" type="parTrans" cxnId="{408B8B82-EA12-48F4-9B12-066021658EE3}">
      <dgm:prSet/>
      <dgm:spPr/>
      <dgm:t>
        <a:bodyPr/>
        <a:lstStyle/>
        <a:p>
          <a:endParaRPr lang="en-US"/>
        </a:p>
      </dgm:t>
    </dgm:pt>
    <dgm:pt modelId="{34296352-2F0A-40B5-ACA3-0CF3A590C0D1}" type="sibTrans" cxnId="{408B8B82-EA12-48F4-9B12-066021658EE3}">
      <dgm:prSet/>
      <dgm:spPr/>
      <dgm:t>
        <a:bodyPr/>
        <a:lstStyle/>
        <a:p>
          <a:endParaRPr lang="en-US"/>
        </a:p>
      </dgm:t>
    </dgm:pt>
    <dgm:pt modelId="{896C5E1E-997D-41B6-9C86-4C53CA3853C2}" type="pres">
      <dgm:prSet presAssocID="{F870597D-8C7D-4538-9287-5D24ADD1A1A0}" presName="root" presStyleCnt="0">
        <dgm:presLayoutVars>
          <dgm:dir/>
          <dgm:resizeHandles val="exact"/>
        </dgm:presLayoutVars>
      </dgm:prSet>
      <dgm:spPr/>
    </dgm:pt>
    <dgm:pt modelId="{7AA192ED-C382-472E-9BF6-74DA7FEB1206}" type="pres">
      <dgm:prSet presAssocID="{B869A3D1-9AFE-46F3-84EA-49425BE8E5CA}" presName="compNode" presStyleCnt="0"/>
      <dgm:spPr/>
    </dgm:pt>
    <dgm:pt modelId="{A814BA40-78CF-441E-AB1A-A8AD2453FF2B}" type="pres">
      <dgm:prSet presAssocID="{B869A3D1-9AFE-46F3-84EA-49425BE8E5CA}" presName="iconRect" presStyleLbl="node1" presStyleIdx="0" presStyleCnt="2" custLinFactNeighborX="9658" custLinFactNeighborY="-5943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314C387-18B1-444A-B2F1-CC33D0B5C796}" type="pres">
      <dgm:prSet presAssocID="{B869A3D1-9AFE-46F3-84EA-49425BE8E5CA}" presName="iconSpace" presStyleCnt="0"/>
      <dgm:spPr/>
    </dgm:pt>
    <dgm:pt modelId="{4C54FF7F-F078-4EB2-8BA4-4CE4ABF86086}" type="pres">
      <dgm:prSet presAssocID="{B869A3D1-9AFE-46F3-84EA-49425BE8E5CA}" presName="parTx" presStyleLbl="revTx" presStyleIdx="0" presStyleCnt="4">
        <dgm:presLayoutVars>
          <dgm:chMax val="0"/>
          <dgm:chPref val="0"/>
        </dgm:presLayoutVars>
      </dgm:prSet>
      <dgm:spPr/>
    </dgm:pt>
    <dgm:pt modelId="{C665564A-E13C-4607-8A94-FE52979120B3}" type="pres">
      <dgm:prSet presAssocID="{B869A3D1-9AFE-46F3-84EA-49425BE8E5CA}" presName="txSpace" presStyleCnt="0"/>
      <dgm:spPr/>
    </dgm:pt>
    <dgm:pt modelId="{4E4630B4-1BCF-48CC-9E96-9446484DB32B}" type="pres">
      <dgm:prSet presAssocID="{B869A3D1-9AFE-46F3-84EA-49425BE8E5CA}" presName="desTx" presStyleLbl="revTx" presStyleIdx="1" presStyleCnt="4">
        <dgm:presLayoutVars/>
      </dgm:prSet>
      <dgm:spPr/>
    </dgm:pt>
    <dgm:pt modelId="{F405FA17-1469-419B-9C85-05A6D2D3D26A}" type="pres">
      <dgm:prSet presAssocID="{41EF924E-338F-4914-AEFB-76BF1C85DFDE}" presName="sibTrans" presStyleCnt="0"/>
      <dgm:spPr/>
    </dgm:pt>
    <dgm:pt modelId="{1981B9A3-2C84-4966-8FA4-AF1A98551474}" type="pres">
      <dgm:prSet presAssocID="{E73A5269-C897-469D-8E9C-184B91E23349}" presName="compNode" presStyleCnt="0"/>
      <dgm:spPr/>
    </dgm:pt>
    <dgm:pt modelId="{E5FFAC47-C2E8-4C81-B339-534E853D1EF4}" type="pres">
      <dgm:prSet presAssocID="{E73A5269-C897-469D-8E9C-184B91E23349}" presName="iconRect" presStyleLbl="node1" presStyleIdx="1" presStyleCnt="2" custLinFactNeighborX="12146" custLinFactNeighborY="-5735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922391-A312-4528-AE97-79518532A339}" type="pres">
      <dgm:prSet presAssocID="{E73A5269-C897-469D-8E9C-184B91E23349}" presName="iconSpace" presStyleCnt="0"/>
      <dgm:spPr/>
    </dgm:pt>
    <dgm:pt modelId="{2DBD2E19-0034-4B07-9FE6-D3801AB62D86}" type="pres">
      <dgm:prSet presAssocID="{E73A5269-C897-469D-8E9C-184B91E23349}" presName="parTx" presStyleLbl="revTx" presStyleIdx="2" presStyleCnt="4">
        <dgm:presLayoutVars>
          <dgm:chMax val="0"/>
          <dgm:chPref val="0"/>
        </dgm:presLayoutVars>
      </dgm:prSet>
      <dgm:spPr/>
    </dgm:pt>
    <dgm:pt modelId="{A6E5A482-BBC3-4FF4-9512-3124F96F065D}" type="pres">
      <dgm:prSet presAssocID="{E73A5269-C897-469D-8E9C-184B91E23349}" presName="txSpace" presStyleCnt="0"/>
      <dgm:spPr/>
    </dgm:pt>
    <dgm:pt modelId="{5113AE5D-A37F-49F7-AD7B-CD22D45E0929}" type="pres">
      <dgm:prSet presAssocID="{E73A5269-C897-469D-8E9C-184B91E23349}" presName="desTx" presStyleLbl="revTx" presStyleIdx="3" presStyleCnt="4">
        <dgm:presLayoutVars/>
      </dgm:prSet>
      <dgm:spPr/>
    </dgm:pt>
  </dgm:ptLst>
  <dgm:cxnLst>
    <dgm:cxn modelId="{FD852100-6B9C-423B-8D52-42158CED497D}" type="presOf" srcId="{E73A5269-C897-469D-8E9C-184B91E23349}" destId="{2DBD2E19-0034-4B07-9FE6-D3801AB62D86}" srcOrd="0" destOrd="0" presId="urn:microsoft.com/office/officeart/2018/2/layout/IconLabelDescriptionList"/>
    <dgm:cxn modelId="{8588FD06-1A74-439B-964C-12DC99F9E716}" type="presOf" srcId="{4238A4F4-1659-44EA-891E-022B4471BBA1}" destId="{5113AE5D-A37F-49F7-AD7B-CD22D45E0929}" srcOrd="0" destOrd="0" presId="urn:microsoft.com/office/officeart/2018/2/layout/IconLabelDescriptionList"/>
    <dgm:cxn modelId="{5AA23349-9F39-48AE-AE12-AF9BF538A32D}" type="presOf" srcId="{B869A3D1-9AFE-46F3-84EA-49425BE8E5CA}" destId="{4C54FF7F-F078-4EB2-8BA4-4CE4ABF86086}" srcOrd="0" destOrd="0" presId="urn:microsoft.com/office/officeart/2018/2/layout/IconLabelDescriptionList"/>
    <dgm:cxn modelId="{E6C1C34A-0101-433F-926F-B78831C7D089}" type="presOf" srcId="{F870597D-8C7D-4538-9287-5D24ADD1A1A0}" destId="{896C5E1E-997D-41B6-9C86-4C53CA3853C2}" srcOrd="0" destOrd="0" presId="urn:microsoft.com/office/officeart/2018/2/layout/IconLabelDescriptionList"/>
    <dgm:cxn modelId="{408B8B82-EA12-48F4-9B12-066021658EE3}" srcId="{E73A5269-C897-469D-8E9C-184B91E23349}" destId="{4238A4F4-1659-44EA-891E-022B4471BBA1}" srcOrd="0" destOrd="0" parTransId="{D5331CB2-D2BE-4F65-A437-26FA5C0BD42D}" sibTransId="{34296352-2F0A-40B5-ACA3-0CF3A590C0D1}"/>
    <dgm:cxn modelId="{333F248E-6FFE-4B6E-BD2E-B6B42DB24D0E}" type="presOf" srcId="{DCEE3508-91AD-4D3D-B2B0-C575A93B1530}" destId="{4E4630B4-1BCF-48CC-9E96-9446484DB32B}" srcOrd="0" destOrd="1" presId="urn:microsoft.com/office/officeart/2018/2/layout/IconLabelDescriptionList"/>
    <dgm:cxn modelId="{5DBC1C95-987F-411F-9E94-F4545AFEDE00}" srcId="{F870597D-8C7D-4538-9287-5D24ADD1A1A0}" destId="{B869A3D1-9AFE-46F3-84EA-49425BE8E5CA}" srcOrd="0" destOrd="0" parTransId="{662AAE08-4701-4309-91B9-4F059202467F}" sibTransId="{41EF924E-338F-4914-AEFB-76BF1C85DFDE}"/>
    <dgm:cxn modelId="{5CD5CCA2-7495-4498-A39E-507D0097B75E}" srcId="{B869A3D1-9AFE-46F3-84EA-49425BE8E5CA}" destId="{DCEE3508-91AD-4D3D-B2B0-C575A93B1530}" srcOrd="1" destOrd="0" parTransId="{B83AFACA-2490-4D7D-809A-714BFCCC4025}" sibTransId="{45B156D1-946A-4840-A3B3-752325F5A12F}"/>
    <dgm:cxn modelId="{6B34FCC4-2203-44B0-A50D-0FCB5530414E}" srcId="{B869A3D1-9AFE-46F3-84EA-49425BE8E5CA}" destId="{A4B2279E-9C1B-4DC1-8FB0-71352B17EEBA}" srcOrd="0" destOrd="0" parTransId="{0E497DDF-5D5C-4290-816E-53797E4B1AA8}" sibTransId="{750691FE-993A-4023-83C0-CFFCA608EF54}"/>
    <dgm:cxn modelId="{F86E16FF-E237-4570-AE84-BBD28ADF1EF5}" srcId="{F870597D-8C7D-4538-9287-5D24ADD1A1A0}" destId="{E73A5269-C897-469D-8E9C-184B91E23349}" srcOrd="1" destOrd="0" parTransId="{AA47CCA9-9018-46CF-9975-F6D41D3113BE}" sibTransId="{452337A6-9C29-4D1A-BAFB-30899209BE5C}"/>
    <dgm:cxn modelId="{60ABDCFF-00BE-4F05-9E9B-B14840374054}" type="presOf" srcId="{A4B2279E-9C1B-4DC1-8FB0-71352B17EEBA}" destId="{4E4630B4-1BCF-48CC-9E96-9446484DB32B}" srcOrd="0" destOrd="0" presId="urn:microsoft.com/office/officeart/2018/2/layout/IconLabelDescriptionList"/>
    <dgm:cxn modelId="{61CC868A-6E21-4DD8-8A5E-7F6570280E69}" type="presParOf" srcId="{896C5E1E-997D-41B6-9C86-4C53CA3853C2}" destId="{7AA192ED-C382-472E-9BF6-74DA7FEB1206}" srcOrd="0" destOrd="0" presId="urn:microsoft.com/office/officeart/2018/2/layout/IconLabelDescriptionList"/>
    <dgm:cxn modelId="{67AAE7EA-FE1C-4D5E-AA88-BD391B6C5FC8}" type="presParOf" srcId="{7AA192ED-C382-472E-9BF6-74DA7FEB1206}" destId="{A814BA40-78CF-441E-AB1A-A8AD2453FF2B}" srcOrd="0" destOrd="0" presId="urn:microsoft.com/office/officeart/2018/2/layout/IconLabelDescriptionList"/>
    <dgm:cxn modelId="{56B110B7-327B-4112-A78C-F58E165CE973}" type="presParOf" srcId="{7AA192ED-C382-472E-9BF6-74DA7FEB1206}" destId="{0314C387-18B1-444A-B2F1-CC33D0B5C796}" srcOrd="1" destOrd="0" presId="urn:microsoft.com/office/officeart/2018/2/layout/IconLabelDescriptionList"/>
    <dgm:cxn modelId="{7011A291-0C1E-4B98-B004-25A9499ECAA5}" type="presParOf" srcId="{7AA192ED-C382-472E-9BF6-74DA7FEB1206}" destId="{4C54FF7F-F078-4EB2-8BA4-4CE4ABF86086}" srcOrd="2" destOrd="0" presId="urn:microsoft.com/office/officeart/2018/2/layout/IconLabelDescriptionList"/>
    <dgm:cxn modelId="{2335C9A0-925E-48EF-9D6A-881DD4413338}" type="presParOf" srcId="{7AA192ED-C382-472E-9BF6-74DA7FEB1206}" destId="{C665564A-E13C-4607-8A94-FE52979120B3}" srcOrd="3" destOrd="0" presId="urn:microsoft.com/office/officeart/2018/2/layout/IconLabelDescriptionList"/>
    <dgm:cxn modelId="{84BF7DF5-D6DE-42B5-B7C7-3F3074D40F62}" type="presParOf" srcId="{7AA192ED-C382-472E-9BF6-74DA7FEB1206}" destId="{4E4630B4-1BCF-48CC-9E96-9446484DB32B}" srcOrd="4" destOrd="0" presId="urn:microsoft.com/office/officeart/2018/2/layout/IconLabelDescriptionList"/>
    <dgm:cxn modelId="{5306A06F-54BE-4287-85A4-E41C63132EE9}" type="presParOf" srcId="{896C5E1E-997D-41B6-9C86-4C53CA3853C2}" destId="{F405FA17-1469-419B-9C85-05A6D2D3D26A}" srcOrd="1" destOrd="0" presId="urn:microsoft.com/office/officeart/2018/2/layout/IconLabelDescriptionList"/>
    <dgm:cxn modelId="{97D268C0-BDDA-4FCF-B657-9DBE469EFA68}" type="presParOf" srcId="{896C5E1E-997D-41B6-9C86-4C53CA3853C2}" destId="{1981B9A3-2C84-4966-8FA4-AF1A98551474}" srcOrd="2" destOrd="0" presId="urn:microsoft.com/office/officeart/2018/2/layout/IconLabelDescriptionList"/>
    <dgm:cxn modelId="{067BE85C-92BE-4904-AA57-67EFBC1D3F80}" type="presParOf" srcId="{1981B9A3-2C84-4966-8FA4-AF1A98551474}" destId="{E5FFAC47-C2E8-4C81-B339-534E853D1EF4}" srcOrd="0" destOrd="0" presId="urn:microsoft.com/office/officeart/2018/2/layout/IconLabelDescriptionList"/>
    <dgm:cxn modelId="{158F6390-57E8-4078-981E-69E23623859B}" type="presParOf" srcId="{1981B9A3-2C84-4966-8FA4-AF1A98551474}" destId="{6B922391-A312-4528-AE97-79518532A339}" srcOrd="1" destOrd="0" presId="urn:microsoft.com/office/officeart/2018/2/layout/IconLabelDescriptionList"/>
    <dgm:cxn modelId="{33107033-4BD5-459B-A2A8-94FCA47DFEF3}" type="presParOf" srcId="{1981B9A3-2C84-4966-8FA4-AF1A98551474}" destId="{2DBD2E19-0034-4B07-9FE6-D3801AB62D86}" srcOrd="2" destOrd="0" presId="urn:microsoft.com/office/officeart/2018/2/layout/IconLabelDescriptionList"/>
    <dgm:cxn modelId="{9F072E44-2842-48E6-B598-35DE26749C87}" type="presParOf" srcId="{1981B9A3-2C84-4966-8FA4-AF1A98551474}" destId="{A6E5A482-BBC3-4FF4-9512-3124F96F065D}" srcOrd="3" destOrd="0" presId="urn:microsoft.com/office/officeart/2018/2/layout/IconLabelDescriptionList"/>
    <dgm:cxn modelId="{6986EA40-18BC-41AB-AE9D-3A55BE50DBF7}" type="presParOf" srcId="{1981B9A3-2C84-4966-8FA4-AF1A98551474}" destId="{5113AE5D-A37F-49F7-AD7B-CD22D45E092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5152D-8A6C-472C-A3D4-29D0550A7724}">
      <dsp:nvSpPr>
        <dsp:cNvPr id="0" name=""/>
        <dsp:cNvSpPr/>
      </dsp:nvSpPr>
      <dsp:spPr>
        <a:xfrm>
          <a:off x="0" y="12360"/>
          <a:ext cx="7728267" cy="561599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SCM</a:t>
          </a:r>
          <a:endParaRPr lang="en-US" sz="2200" kern="1200"/>
        </a:p>
      </dsp:txBody>
      <dsp:txXfrm>
        <a:off x="27415" y="39775"/>
        <a:ext cx="7673437" cy="506769"/>
      </dsp:txXfrm>
    </dsp:sp>
    <dsp:sp modelId="{8122098C-DBD1-4396-82FE-E082B512F993}">
      <dsp:nvSpPr>
        <dsp:cNvPr id="0" name=""/>
        <dsp:cNvSpPr/>
      </dsp:nvSpPr>
      <dsp:spPr>
        <a:xfrm>
          <a:off x="0" y="594895"/>
          <a:ext cx="7728267" cy="105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 dirty="0"/>
            <a:t>Em </a:t>
          </a:r>
          <a:r>
            <a:rPr lang="pt-BR" sz="1700" b="1" kern="1200" dirty="0"/>
            <a:t>Engenharia de Software</a:t>
          </a:r>
          <a:r>
            <a:rPr lang="pt-BR" sz="1700" kern="1200" dirty="0"/>
            <a:t>, </a:t>
          </a:r>
          <a:r>
            <a:rPr lang="pt-BR" sz="1700" b="1" kern="1200" dirty="0"/>
            <a:t>o Gerenciamento de Configuração de Software</a:t>
          </a:r>
          <a:r>
            <a:rPr lang="pt-BR" sz="1700" kern="1200" dirty="0"/>
            <a:t> (</a:t>
          </a:r>
          <a:r>
            <a:rPr lang="pt-BR" sz="1700" b="0" kern="1200" dirty="0"/>
            <a:t>SCM</a:t>
          </a:r>
          <a:r>
            <a:rPr lang="pt-BR" sz="1700" kern="1200" dirty="0"/>
            <a:t> ou </a:t>
          </a:r>
          <a:r>
            <a:rPr lang="pt-BR" sz="1700" b="0" i="1" kern="1200" dirty="0"/>
            <a:t>Software </a:t>
          </a:r>
          <a:r>
            <a:rPr lang="pt-BR" sz="1700" b="0" i="1" kern="1200" dirty="0" err="1"/>
            <a:t>Configuration</a:t>
          </a:r>
          <a:r>
            <a:rPr lang="pt-BR" sz="1700" b="0" i="1" kern="1200" dirty="0"/>
            <a:t> Management</a:t>
          </a:r>
          <a:r>
            <a:rPr lang="pt-BR" sz="1700" kern="1200" dirty="0"/>
            <a:t>) é a tarefa de </a:t>
          </a:r>
          <a:r>
            <a:rPr lang="pt-BR" sz="1700" kern="1200" dirty="0">
              <a:solidFill>
                <a:srgbClr val="FF0000"/>
              </a:solidFill>
            </a:rPr>
            <a:t>rastrear</a:t>
          </a:r>
          <a:r>
            <a:rPr lang="pt-BR" sz="1700" kern="1200" dirty="0"/>
            <a:t> (</a:t>
          </a:r>
          <a:r>
            <a:rPr lang="pt-BR" sz="1700" i="1" kern="1200" dirty="0"/>
            <a:t>tracking</a:t>
          </a:r>
          <a:r>
            <a:rPr lang="pt-BR" sz="1700" kern="1200" dirty="0"/>
            <a:t>) e </a:t>
          </a:r>
          <a:r>
            <a:rPr lang="pt-BR" sz="1700" kern="1200" dirty="0">
              <a:solidFill>
                <a:srgbClr val="FF0000"/>
              </a:solidFill>
            </a:rPr>
            <a:t>controlar</a:t>
          </a:r>
          <a:r>
            <a:rPr lang="pt-BR" sz="1700" kern="1200" dirty="0"/>
            <a:t> (</a:t>
          </a:r>
          <a:r>
            <a:rPr lang="pt-BR" sz="1700" i="1" kern="1200" dirty="0" err="1"/>
            <a:t>controlling</a:t>
          </a:r>
          <a:r>
            <a:rPr lang="pt-BR" sz="1700" kern="1200" dirty="0"/>
            <a:t>) </a:t>
          </a:r>
          <a:r>
            <a:rPr lang="pt-BR" sz="1700" kern="1200" dirty="0">
              <a:highlight>
                <a:srgbClr val="FFFF00"/>
              </a:highlight>
            </a:rPr>
            <a:t>mudanças no software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dirty="0"/>
        </a:p>
      </dsp:txBody>
      <dsp:txXfrm>
        <a:off x="0" y="594895"/>
        <a:ext cx="7728267" cy="1050652"/>
      </dsp:txXfrm>
    </dsp:sp>
    <dsp:sp modelId="{27733D4A-9305-462E-81D3-4B78AFC99F6C}">
      <dsp:nvSpPr>
        <dsp:cNvPr id="0" name=""/>
        <dsp:cNvSpPr/>
      </dsp:nvSpPr>
      <dsp:spPr>
        <a:xfrm>
          <a:off x="0" y="1645548"/>
          <a:ext cx="7728267" cy="561599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i="1" kern="1200" dirty="0"/>
            <a:t>Tracking </a:t>
          </a:r>
          <a:r>
            <a:rPr lang="pt-BR" sz="2200" b="1" i="1" kern="1200" dirty="0" err="1"/>
            <a:t>and</a:t>
          </a:r>
          <a:r>
            <a:rPr lang="pt-BR" sz="2200" b="1" i="1" kern="1200" dirty="0"/>
            <a:t> </a:t>
          </a:r>
          <a:r>
            <a:rPr lang="pt-BR" sz="2200" b="1" i="1" kern="1200" dirty="0" err="1"/>
            <a:t>Controlling</a:t>
          </a:r>
          <a:endParaRPr lang="en-US" sz="2200" kern="1200" dirty="0"/>
        </a:p>
      </dsp:txBody>
      <dsp:txXfrm>
        <a:off x="27415" y="1672963"/>
        <a:ext cx="7673437" cy="506769"/>
      </dsp:txXfrm>
    </dsp:sp>
    <dsp:sp modelId="{ECDDAA84-F731-4955-BDFB-B9228FFE23B2}">
      <dsp:nvSpPr>
        <dsp:cNvPr id="0" name=""/>
        <dsp:cNvSpPr/>
      </dsp:nvSpPr>
      <dsp:spPr>
        <a:xfrm>
          <a:off x="0" y="2207148"/>
          <a:ext cx="7728267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 dirty="0"/>
            <a:t>As práticas de SCM incluem controle de revisão e o estabelecimento de </a:t>
          </a:r>
          <a:r>
            <a:rPr lang="pt-BR" sz="1700" b="1" kern="1200" dirty="0"/>
            <a:t>baselines</a:t>
          </a:r>
          <a:r>
            <a:rPr lang="pt-BR" sz="1700" kern="1200" dirty="0"/>
            <a:t> (linhas de base): se algo der errado, o SCM pode determinar </a:t>
          </a:r>
          <a:r>
            <a:rPr lang="pt-BR" sz="1700" b="0" kern="1200" dirty="0"/>
            <a:t>o que </a:t>
          </a:r>
          <a:r>
            <a:rPr lang="pt-BR" sz="1700" kern="1200" dirty="0"/>
            <a:t>foi alterado e quem o alterou.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dirty="0"/>
        </a:p>
      </dsp:txBody>
      <dsp:txXfrm>
        <a:off x="0" y="2207148"/>
        <a:ext cx="7728267" cy="1391040"/>
      </dsp:txXfrm>
    </dsp:sp>
    <dsp:sp modelId="{F95CBAB7-E4FA-4EDC-9B8A-20D33D4931FA}">
      <dsp:nvSpPr>
        <dsp:cNvPr id="0" name=""/>
        <dsp:cNvSpPr/>
      </dsp:nvSpPr>
      <dsp:spPr>
        <a:xfrm>
          <a:off x="0" y="3292027"/>
          <a:ext cx="7728267" cy="561599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>
              <a:solidFill>
                <a:srgbClr val="FF0000"/>
              </a:solidFill>
            </a:rPr>
            <a:t>Controle de Versão</a:t>
          </a:r>
          <a:endParaRPr lang="en-US" sz="2200" kern="1200" dirty="0">
            <a:solidFill>
              <a:srgbClr val="FF0000"/>
            </a:solidFill>
          </a:endParaRPr>
        </a:p>
      </dsp:txBody>
      <dsp:txXfrm>
        <a:off x="27415" y="3319442"/>
        <a:ext cx="7673437" cy="506769"/>
      </dsp:txXfrm>
    </dsp:sp>
    <dsp:sp modelId="{5DAB7FFE-FB2E-466A-B6B3-E54B598F0949}">
      <dsp:nvSpPr>
        <dsp:cNvPr id="0" name=""/>
        <dsp:cNvSpPr/>
      </dsp:nvSpPr>
      <dsp:spPr>
        <a:xfrm>
          <a:off x="0" y="4045143"/>
          <a:ext cx="7728267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700" kern="1200" dirty="0"/>
            <a:t>O </a:t>
          </a:r>
          <a:r>
            <a:rPr lang="pt-BR" sz="1700" b="1" kern="1200" dirty="0"/>
            <a:t>controle de versão </a:t>
          </a:r>
          <a:r>
            <a:rPr lang="pt-BR" sz="1700" kern="1200" dirty="0"/>
            <a:t>é um dos </a:t>
          </a:r>
          <a:r>
            <a:rPr lang="pt-BR" sz="1700" kern="1200" dirty="0">
              <a:highlight>
                <a:srgbClr val="FFFF00"/>
              </a:highlight>
            </a:rPr>
            <a:t>componentes</a:t>
          </a:r>
          <a:r>
            <a:rPr lang="pt-BR" sz="1700" kern="1200" dirty="0"/>
            <a:t> do </a:t>
          </a:r>
          <a:r>
            <a:rPr lang="pt-BR" sz="1700" b="1" kern="1200" dirty="0"/>
            <a:t>gerenciamento de configuração de software (SCM)</a:t>
          </a:r>
          <a:r>
            <a:rPr lang="pt-BR" sz="1700" kern="1200" dirty="0"/>
            <a:t>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700" kern="1200" dirty="0"/>
        </a:p>
      </dsp:txBody>
      <dsp:txXfrm>
        <a:off x="0" y="4045143"/>
        <a:ext cx="7728267" cy="894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4BA40-78CF-441E-AB1A-A8AD2453FF2B}">
      <dsp:nvSpPr>
        <dsp:cNvPr id="0" name=""/>
        <dsp:cNvSpPr/>
      </dsp:nvSpPr>
      <dsp:spPr>
        <a:xfrm>
          <a:off x="121204" y="0"/>
          <a:ext cx="1243265" cy="12432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4FF7F-F078-4EB2-8BA4-4CE4ABF86086}">
      <dsp:nvSpPr>
        <dsp:cNvPr id="0" name=""/>
        <dsp:cNvSpPr/>
      </dsp:nvSpPr>
      <dsp:spPr>
        <a:xfrm>
          <a:off x="1129" y="1524911"/>
          <a:ext cx="3552187" cy="532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Gerenciamento de Configuração </a:t>
          </a:r>
          <a:endParaRPr lang="en-US" sz="1800" kern="1200" dirty="0"/>
        </a:p>
      </dsp:txBody>
      <dsp:txXfrm>
        <a:off x="1129" y="1524911"/>
        <a:ext cx="3552187" cy="532828"/>
      </dsp:txXfrm>
    </dsp:sp>
    <dsp:sp modelId="{4E4630B4-1BCF-48CC-9E96-9446484DB32B}">
      <dsp:nvSpPr>
        <dsp:cNvPr id="0" name=""/>
        <dsp:cNvSpPr/>
      </dsp:nvSpPr>
      <dsp:spPr>
        <a:xfrm>
          <a:off x="1129" y="2156733"/>
          <a:ext cx="3552187" cy="2861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u="none" kern="1200" dirty="0"/>
            <a:t>SCM – </a:t>
          </a:r>
          <a:r>
            <a:rPr lang="pt-BR" sz="1800" i="1" u="none" kern="1200" dirty="0"/>
            <a:t>Software Management </a:t>
          </a:r>
          <a:r>
            <a:rPr lang="pt-BR" sz="1800" i="1" u="none" kern="1200" dirty="0" err="1"/>
            <a:t>Configuration</a:t>
          </a:r>
          <a:r>
            <a:rPr lang="pt-BR" sz="1800" i="1" u="none" kern="1200" dirty="0"/>
            <a:t> </a:t>
          </a:r>
        </a:p>
        <a:p>
          <a:pPr marL="0" lvl="0" indent="0" algn="l" defTabSz="800100">
            <a:spcBef>
              <a:spcPct val="0"/>
            </a:spcBef>
            <a:spcAft>
              <a:spcPct val="35000"/>
            </a:spcAft>
            <a:buNone/>
          </a:pPr>
          <a:endParaRPr lang="en-US" sz="1800" u="sng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Área da Engenharia de Software que trata do processo de </a:t>
          </a:r>
          <a:r>
            <a:rPr lang="pt-BR" sz="1800" kern="1200" dirty="0">
              <a:solidFill>
                <a:srgbClr val="FF0000"/>
              </a:solidFill>
            </a:rPr>
            <a:t>identificar, organizar e controlar modificações </a:t>
          </a:r>
          <a:r>
            <a:rPr lang="pt-BR" sz="1800" kern="1200" dirty="0"/>
            <a:t>ao software sendo construído: MAXIMIZA PRODUTIVIDADE e MINIMIZA ENGANOS</a:t>
          </a:r>
          <a:endParaRPr lang="en-US" sz="1800" kern="1200" dirty="0"/>
        </a:p>
      </dsp:txBody>
      <dsp:txXfrm>
        <a:off x="1129" y="2156733"/>
        <a:ext cx="3552187" cy="2861782"/>
      </dsp:txXfrm>
    </dsp:sp>
    <dsp:sp modelId="{E5FFAC47-C2E8-4C81-B339-534E853D1EF4}">
      <dsp:nvSpPr>
        <dsp:cNvPr id="0" name=""/>
        <dsp:cNvSpPr/>
      </dsp:nvSpPr>
      <dsp:spPr>
        <a:xfrm>
          <a:off x="4325956" y="0"/>
          <a:ext cx="1243265" cy="12432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D2E19-0034-4B07-9FE6-D3801AB62D86}">
      <dsp:nvSpPr>
        <dsp:cNvPr id="0" name=""/>
        <dsp:cNvSpPr/>
      </dsp:nvSpPr>
      <dsp:spPr>
        <a:xfrm>
          <a:off x="4174949" y="1524911"/>
          <a:ext cx="3552187" cy="532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Controle de Versão</a:t>
          </a:r>
          <a:endParaRPr lang="en-US" sz="1800" kern="1200" dirty="0"/>
        </a:p>
      </dsp:txBody>
      <dsp:txXfrm>
        <a:off x="4174949" y="1524911"/>
        <a:ext cx="3552187" cy="532828"/>
      </dsp:txXfrm>
    </dsp:sp>
    <dsp:sp modelId="{5113AE5D-A37F-49F7-AD7B-CD22D45E0929}">
      <dsp:nvSpPr>
        <dsp:cNvPr id="0" name=""/>
        <dsp:cNvSpPr/>
      </dsp:nvSpPr>
      <dsp:spPr>
        <a:xfrm>
          <a:off x="4174949" y="2156733"/>
          <a:ext cx="3552187" cy="2861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u="none" kern="1200" dirty="0"/>
            <a:t>Uma das ferramenta para o SCM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u="sng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rgbClr val="FF0000"/>
              </a:solidFill>
            </a:rPr>
            <a:t>Registra</a:t>
          </a:r>
          <a:r>
            <a:rPr lang="pt-BR" sz="1800" kern="1200" dirty="0"/>
            <a:t> </a:t>
          </a:r>
          <a:r>
            <a:rPr lang="pt-BR" sz="1800" kern="1200" dirty="0">
              <a:solidFill>
                <a:srgbClr val="FF0000"/>
              </a:solidFill>
            </a:rPr>
            <a:t>alterações</a:t>
          </a:r>
          <a:r>
            <a:rPr lang="pt-BR" sz="1800" kern="1200" dirty="0"/>
            <a:t> em um arquivo ou conjunto de arquivos, </a:t>
          </a:r>
          <a:r>
            <a:rPr lang="pt-BR" sz="1800" kern="1200" dirty="0">
              <a:solidFill>
                <a:srgbClr val="FF0000"/>
              </a:solidFill>
            </a:rPr>
            <a:t>ao longo do tempo</a:t>
          </a:r>
          <a:r>
            <a:rPr lang="pt-BR" sz="1800" kern="1200" dirty="0"/>
            <a:t>, permitindo a </a:t>
          </a:r>
          <a:r>
            <a:rPr lang="pt-BR" sz="1800" kern="1200" dirty="0">
              <a:solidFill>
                <a:srgbClr val="FF0000"/>
              </a:solidFill>
            </a:rPr>
            <a:t>recuperação posterior </a:t>
          </a:r>
          <a:r>
            <a:rPr lang="pt-BR" sz="1800" kern="1200" dirty="0"/>
            <a:t>de versões</a:t>
          </a:r>
          <a:endParaRPr lang="en-US" sz="1800" u="sng" kern="1200" dirty="0"/>
        </a:p>
      </dsp:txBody>
      <dsp:txXfrm>
        <a:off x="4174949" y="2156733"/>
        <a:ext cx="3552187" cy="2861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BAAB3-1A6D-47DE-937A-92C6C7746F38}" type="datetimeFigureOut">
              <a:rPr lang="pt-BR" smtClean="0"/>
              <a:t>23/04/2022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3F68E-4832-4F68-AF4A-2F7BD1DAE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1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889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Qualide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de Software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889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Maio de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89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Prof. Marco Paludo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89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F8DB52-8B6A-45D9-91A8-0350C26E7C80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89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39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pt-BR" dirty="0" err="1"/>
              <a:t>Qualide</a:t>
            </a:r>
            <a:r>
              <a:rPr lang="pt-BR" dirty="0"/>
              <a:t> de Software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pt-BR" dirty="0"/>
              <a:t>Maio de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pt-BR"/>
              <a:t>Prof. Marco Paludo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6832C-533C-459E-B09F-CB2035B899BB}" type="slidenum">
              <a:rPr lang="pt-BR"/>
              <a:pPr/>
              <a:t>2</a:t>
            </a:fld>
            <a:endParaRPr lang="pt-BR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7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pt-BR" dirty="0" err="1"/>
              <a:t>Qualide</a:t>
            </a:r>
            <a:r>
              <a:rPr lang="pt-BR" dirty="0"/>
              <a:t> de Software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pt-BR" dirty="0"/>
              <a:t>Maio de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pt-BR"/>
              <a:t>Prof. Marco Paludo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6832C-533C-459E-B09F-CB2035B899BB}" type="slidenum">
              <a:rPr lang="pt-BR"/>
              <a:pPr/>
              <a:t>3</a:t>
            </a:fld>
            <a:endParaRPr lang="pt-BR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561" y="4561576"/>
            <a:ext cx="5362081" cy="4318827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127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889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Qualide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de Software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pPr marL="0" marR="0" lvl="0" indent="0" algn="r" defTabSz="889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Maio de 2014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89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Prof. Marco Paludo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89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F8DB52-8B6A-45D9-91A8-0350C26E7C80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89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064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 cstate="email">
              <a:alphaModFix amt="4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2" name="Título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25" name="Subtítulo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1" name="Espaço Reservado para Data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EBEA503-FC31-485D-BEDC-38FFC6725CA6}" type="datetime1">
              <a:rPr lang="en-US" smtClean="0"/>
              <a:t>4/23/2022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711E352-AAEA-45CA-8C1B-3F29328782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120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1D37-1554-44F0-BF6D-CF4C581F1A85}" type="datetime1">
              <a:rPr lang="en-US" smtClean="0"/>
              <a:t>4/23/2022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C09D-3811-4C7D-AC12-5F90DB2CDE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90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/>
          <a:p>
            <a:fld id="{7B233130-2CE5-4C40-8FE8-F620523F7A8F}" type="datetime1">
              <a:rPr lang="en-US" smtClean="0"/>
              <a:t>4/23/2022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B99E0BF-D538-44DF-8B7D-2DFDFA2AFD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54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25" y="71422"/>
            <a:ext cx="10795008" cy="1143000"/>
          </a:xfrm>
        </p:spPr>
        <p:txBody>
          <a:bodyPr anchor="t" anchorCtr="0"/>
          <a:lstStyle/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4422"/>
            <a:ext cx="10858533" cy="5241314"/>
          </a:xfrm>
        </p:spPr>
        <p:txBody>
          <a:bodyPr/>
          <a:lstStyle/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CA00-774E-434C-B045-4A5A690F415F}" type="datetime1">
              <a:rPr lang="en-US" smtClean="0"/>
              <a:t>4/23/2022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776048" y="6556248"/>
            <a:ext cx="784448" cy="228600"/>
          </a:xfrm>
        </p:spPr>
        <p:txBody>
          <a:bodyPr/>
          <a:lstStyle/>
          <a:p>
            <a:fld id="{8C75353D-6A91-49B7-A84E-07197E92C3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54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BB99BC7-EC50-4EB4-BB2B-41D03C5353D3}" type="datetime1">
              <a:rPr lang="en-US" smtClean="0"/>
              <a:t>4/23/2022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/>
          <a:p>
            <a:fld id="{BB12489F-864D-482D-B50A-67606356600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514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55C2-958D-44BB-B6DC-BE4276DFB86C}" type="datetime1">
              <a:rPr lang="en-US" smtClean="0"/>
              <a:t>4/23/2022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DBAB-5723-486D-A944-ADE6623EDA2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67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72A81-3BEF-40A7-809B-D6DF4B90E498}" type="datetime1">
              <a:rPr lang="en-US" smtClean="0"/>
              <a:t>4/23/2022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92BF-D396-4453-B7F1-0AD31E88B7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70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F77F-AAE8-4DB6-9E28-770C58A20716}" type="datetime1">
              <a:rPr lang="en-US" smtClean="0"/>
              <a:t>4/23/2022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ABC6-B0E5-4DE3-8F25-D27CBD30888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79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380B1FA-2276-468F-B7E1-199239506531}" type="datetime1">
              <a:rPr lang="en-US" smtClean="0"/>
              <a:t>4/23/2022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C7AE-3F61-42C2-8CA3-61922F03F72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61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3D07-C7BF-4901-BAA5-CD528A5B2393}" type="datetime1">
              <a:rPr lang="en-US" smtClean="0"/>
              <a:t>4/23/2022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6367-0BCB-42D0-A3F9-5C8B09F61A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Retângulo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C96-CECC-4417-9B0C-96A8F4AABBDF}" type="datetime1">
              <a:rPr lang="en-US" smtClean="0"/>
              <a:t>4/23/2022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B9BB-EA62-4BBE-A586-8817FB12D06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Imagem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15370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 cstate="email">
              <a:alphaModFix amt="4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" name="Espaço Reservado para Título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1" name="Espaço Reservado para Texto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27" name="Espaço Reservado para Data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DAE61A8-E84F-495C-BCE4-BA741FCFB88D}" type="datetime1">
              <a:rPr lang="en-US" smtClean="0"/>
              <a:t>4/23/2022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029D0F8-B04B-4160-9D08-EC91AFA7626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46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docs.github.com/pt/github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docs.github.com/pt/desktop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gif"/><Relationship Id="rId3" Type="http://schemas.openxmlformats.org/officeDocument/2006/relationships/hyperlink" Target="https://www.youtube.com/watch?v=8RauwKqRYng&amp;list=PLz27jMGwEmFTxknUmnYcq_MI5kaYtgiTd&amp;index=4&amp;t=578s" TargetMode="External"/><Relationship Id="rId7" Type="http://schemas.openxmlformats.org/officeDocument/2006/relationships/hyperlink" Target="https://metring.com.br/artigos/git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book/pt-br/v1/Primeiros-passos-Sobre-Controle-de-Vers%C3%A3o" TargetMode="External"/><Relationship Id="rId5" Type="http://schemas.openxmlformats.org/officeDocument/2006/relationships/hyperlink" Target="https://git-scm.com/book/pt-br/v1/Ramifica%C3%A7%C3%A3o-Branching-no-Git-B%C3%A1sico-de-Branch-e-Merge" TargetMode="External"/><Relationship Id="rId4" Type="http://schemas.openxmlformats.org/officeDocument/2006/relationships/hyperlink" Target="https://git-scm.com/book/pt-br/v1/Git-Essencial-Obtendo-um-Reposit%C3%B3rio-Git" TargetMode="External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code.visualstudio.com/docs/editor/versioncontrol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-scm.com/download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78fCKgAKOM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78fCKgAKOM?feature=oembed" TargetMode="External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7" Type="http://schemas.openxmlformats.org/officeDocument/2006/relationships/image" Target="../media/image10.jpe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919690" y="-24"/>
            <a:ext cx="5105400" cy="2868168"/>
          </a:xfrm>
        </p:spPr>
        <p:txBody>
          <a:bodyPr/>
          <a:lstStyle/>
          <a:p>
            <a:pPr defTabSz="889000" eaLnBrk="0" hangingPunct="0">
              <a:defRPr/>
            </a:pPr>
            <a:r>
              <a:rPr lang="pt-PT" sz="3200" b="0" dirty="0"/>
              <a:t>EXPERIÊNCIA CRIATIVA: PROJETANDO SOLUÇÕES COMPUTACIONAIS</a:t>
            </a:r>
            <a:endParaRPr lang="pt-BR" sz="2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2728" y="3657600"/>
            <a:ext cx="8305800" cy="2971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sz="2400" b="1" dirty="0"/>
          </a:p>
          <a:p>
            <a:pPr>
              <a:lnSpc>
                <a:spcPct val="80000"/>
              </a:lnSpc>
            </a:pPr>
            <a:r>
              <a:rPr lang="pt-BR" sz="2400" b="1" dirty="0"/>
              <a:t> Controle de Versão</a:t>
            </a:r>
          </a:p>
          <a:p>
            <a:pPr>
              <a:lnSpc>
                <a:spcPct val="80000"/>
              </a:lnSpc>
            </a:pPr>
            <a:endParaRPr lang="pt-BR" sz="2400" b="1" dirty="0"/>
          </a:p>
          <a:p>
            <a:pPr>
              <a:lnSpc>
                <a:spcPct val="80000"/>
              </a:lnSpc>
            </a:pPr>
            <a:r>
              <a:rPr lang="pt-BR" sz="2400" b="1" dirty="0"/>
              <a:t>Professoras</a:t>
            </a:r>
          </a:p>
          <a:p>
            <a:pPr>
              <a:lnSpc>
                <a:spcPct val="80000"/>
              </a:lnSpc>
            </a:pPr>
            <a:r>
              <a:rPr lang="pt-BR" sz="2400" b="1" dirty="0"/>
              <a:t>Cristina Verçosa Perez Barrios de Souza e </a:t>
            </a:r>
          </a:p>
          <a:p>
            <a:pPr>
              <a:lnSpc>
                <a:spcPct val="80000"/>
              </a:lnSpc>
            </a:pPr>
            <a:r>
              <a:rPr lang="pt-BR" sz="2400" b="1" dirty="0"/>
              <a:t>Rosilene Fernandes</a:t>
            </a:r>
            <a:endParaRPr lang="pt-BR" sz="2400" dirty="0"/>
          </a:p>
          <a:p>
            <a:pPr algn="r">
              <a:lnSpc>
                <a:spcPct val="8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7826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B2C7C-C4B7-4F50-9A7A-1C14C7EC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dirty="0"/>
              <a:t>Visão Geral</a:t>
            </a:r>
            <a:br>
              <a:rPr lang="pt-BR" sz="3600" dirty="0"/>
            </a:br>
            <a:endParaRPr lang="pt-BR" sz="3600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47E5B34-CB46-4CAE-9EFD-DC9D7785D187}"/>
              </a:ext>
            </a:extLst>
          </p:cNvPr>
          <p:cNvGrpSpPr/>
          <p:nvPr/>
        </p:nvGrpSpPr>
        <p:grpSpPr>
          <a:xfrm>
            <a:off x="2298153" y="1963909"/>
            <a:ext cx="6767972" cy="3842851"/>
            <a:chOff x="3713564" y="4614084"/>
            <a:chExt cx="4013285" cy="208048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87839B6-5737-43B2-A56A-BCE84BEAEC41}"/>
                </a:ext>
              </a:extLst>
            </p:cNvPr>
            <p:cNvSpPr/>
            <p:nvPr/>
          </p:nvSpPr>
          <p:spPr>
            <a:xfrm>
              <a:off x="3713564" y="4614084"/>
              <a:ext cx="4013285" cy="20804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C1A56408-53FB-4B59-9844-23A5156B754D}"/>
                </a:ext>
              </a:extLst>
            </p:cNvPr>
            <p:cNvGrpSpPr/>
            <p:nvPr/>
          </p:nvGrpSpPr>
          <p:grpSpPr>
            <a:xfrm>
              <a:off x="3919597" y="4698574"/>
              <a:ext cx="3690095" cy="1866088"/>
              <a:chOff x="3919597" y="4698574"/>
              <a:chExt cx="3690095" cy="1866088"/>
            </a:xfrm>
          </p:grpSpPr>
          <p:pic>
            <p:nvPicPr>
              <p:cNvPr id="7" name="Picture 2" descr="Resultado de imagem para controle de versÃ£o">
                <a:extLst>
                  <a:ext uri="{FF2B5EF4-FFF2-40B4-BE49-F238E27FC236}">
                    <a16:creationId xmlns:a16="http://schemas.microsoft.com/office/drawing/2014/main" id="{7EB0A815-8EE6-4EEA-943B-E5AE8AEBA6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9331" y="4698574"/>
                <a:ext cx="2710627" cy="186608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</p:pic>
          <p:pic>
            <p:nvPicPr>
              <p:cNvPr id="8" name="Picture 4" descr="Coder, computer programmer, developer, software engineer, web ">
                <a:extLst>
                  <a:ext uri="{FF2B5EF4-FFF2-40B4-BE49-F238E27FC236}">
                    <a16:creationId xmlns:a16="http://schemas.microsoft.com/office/drawing/2014/main" id="{3907B8FD-4CCC-4DA0-9C8A-924D50C77F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9597" y="5777828"/>
                <a:ext cx="520132" cy="520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female developer, freelance programmer, software developer, web designer, web developer, web programmer, website developer icon">
                <a:extLst>
                  <a:ext uri="{FF2B5EF4-FFF2-40B4-BE49-F238E27FC236}">
                    <a16:creationId xmlns:a16="http://schemas.microsoft.com/office/drawing/2014/main" id="{003C8369-3691-45B3-96C0-D876586E8E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9559" y="5777827"/>
                <a:ext cx="520133" cy="520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41550257-7B9E-4CB4-B006-7B8E012463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024" r="21898"/>
          <a:stretch/>
        </p:blipFill>
        <p:spPr>
          <a:xfrm>
            <a:off x="5360566" y="3088584"/>
            <a:ext cx="738231" cy="716704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A154875-ADA4-458D-BF88-0D19149E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7472839" y="4402345"/>
            <a:ext cx="227467" cy="22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Cima 2">
            <a:extLst>
              <a:ext uri="{FF2B5EF4-FFF2-40B4-BE49-F238E27FC236}">
                <a16:creationId xmlns:a16="http://schemas.microsoft.com/office/drawing/2014/main" id="{6F0FBBC0-9124-4013-86FD-514F5002331E}"/>
              </a:ext>
            </a:extLst>
          </p:cNvPr>
          <p:cNvSpPr/>
          <p:nvPr/>
        </p:nvSpPr>
        <p:spPr>
          <a:xfrm>
            <a:off x="5563847" y="4814075"/>
            <a:ext cx="534949" cy="515213"/>
          </a:xfrm>
          <a:prstGeom prst="upArrow">
            <a:avLst>
              <a:gd name="adj1" fmla="val 39392"/>
              <a:gd name="adj2" fmla="val 544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CF37740-40C7-46A5-8586-C26366AC132E}"/>
              </a:ext>
            </a:extLst>
          </p:cNvPr>
          <p:cNvSpPr/>
          <p:nvPr/>
        </p:nvSpPr>
        <p:spPr>
          <a:xfrm>
            <a:off x="5729681" y="5202290"/>
            <a:ext cx="1790700" cy="17828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 err="1">
                <a:solidFill>
                  <a:schemeClr val="bg1"/>
                </a:solidFill>
              </a:rPr>
              <a:t>push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2631A38-C57A-4A13-BA16-B1498D56535E}"/>
              </a:ext>
            </a:extLst>
          </p:cNvPr>
          <p:cNvSpPr/>
          <p:nvPr/>
        </p:nvSpPr>
        <p:spPr>
          <a:xfrm>
            <a:off x="7095094" y="4891762"/>
            <a:ext cx="635099" cy="2993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CD538B0-1406-4D9A-A989-0ADC618BF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98" y="4410769"/>
            <a:ext cx="224359" cy="22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8C7F46BD-31EF-4B72-9664-51CD4A5A6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3834116" y="4397029"/>
            <a:ext cx="227467" cy="22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0D958B9D-E7B2-47BD-BD44-73ECB350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575" y="4405453"/>
            <a:ext cx="224359" cy="22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247DAE7C-EC49-469B-9441-F3E1611E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4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9E9B9-ACDD-42FA-8DB3-74B60C71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12" y="2265028"/>
            <a:ext cx="2947482" cy="2072080"/>
          </a:xfrm>
        </p:spPr>
        <p:txBody>
          <a:bodyPr anchor="b">
            <a:normAutofit/>
          </a:bodyPr>
          <a:lstStyle/>
          <a:p>
            <a:r>
              <a:rPr lang="pt-BR" sz="3200" dirty="0" err="1"/>
              <a:t>Git</a:t>
            </a:r>
            <a:r>
              <a:rPr lang="pt-BR" sz="3200" dirty="0"/>
              <a:t> :</a:t>
            </a:r>
            <a:br>
              <a:rPr lang="pt-BR" sz="3200" dirty="0"/>
            </a:br>
            <a:r>
              <a:rPr lang="pt-BR" sz="3200" dirty="0" err="1"/>
              <a:t>Committing</a:t>
            </a:r>
            <a:r>
              <a:rPr lang="pt-BR" sz="3200" dirty="0"/>
              <a:t> e </a:t>
            </a:r>
            <a:br>
              <a:rPr lang="pt-BR" sz="3200" dirty="0"/>
            </a:br>
            <a:r>
              <a:rPr lang="pt-BR" sz="3200" dirty="0" err="1"/>
              <a:t>Pushing</a:t>
            </a:r>
            <a:endParaRPr lang="pt-BR" sz="3200" dirty="0"/>
          </a:p>
        </p:txBody>
      </p:sp>
      <p:pic>
        <p:nvPicPr>
          <p:cNvPr id="4100" name="Picture 4" descr="Resultado de imagem para pull vs push git">
            <a:extLst>
              <a:ext uri="{FF2B5EF4-FFF2-40B4-BE49-F238E27FC236}">
                <a16:creationId xmlns:a16="http://schemas.microsoft.com/office/drawing/2014/main" id="{9585B726-0D37-4224-A157-3EA336D73C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991" y="4599167"/>
            <a:ext cx="4806892" cy="210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60C09F20-D114-40F5-98CF-485C8807FDEC}"/>
              </a:ext>
            </a:extLst>
          </p:cNvPr>
          <p:cNvGrpSpPr/>
          <p:nvPr/>
        </p:nvGrpSpPr>
        <p:grpSpPr>
          <a:xfrm>
            <a:off x="3277394" y="156910"/>
            <a:ext cx="5452801" cy="4373148"/>
            <a:chOff x="4935546" y="291133"/>
            <a:chExt cx="5452801" cy="437314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F07A6B9-6727-4C10-A2CE-B8D69CE5DCCA}"/>
                </a:ext>
              </a:extLst>
            </p:cNvPr>
            <p:cNvGrpSpPr/>
            <p:nvPr/>
          </p:nvGrpSpPr>
          <p:grpSpPr>
            <a:xfrm>
              <a:off x="4935546" y="291133"/>
              <a:ext cx="5452801" cy="4373148"/>
              <a:chOff x="4399383" y="71027"/>
              <a:chExt cx="6531429" cy="6021864"/>
            </a:xfrm>
          </p:grpSpPr>
          <p:pic>
            <p:nvPicPr>
              <p:cNvPr id="4101" name="Picture 2" descr="Resultado de imagem para pull vs push git">
                <a:extLst>
                  <a:ext uri="{FF2B5EF4-FFF2-40B4-BE49-F238E27FC236}">
                    <a16:creationId xmlns:a16="http://schemas.microsoft.com/office/drawing/2014/main" id="{A9A7E479-2D8E-4664-8379-1C01C4B90C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9383" y="737119"/>
                <a:ext cx="6531429" cy="5355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97DF8B85-0302-4805-94E8-4F94562375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4024" r="21898"/>
              <a:stretch/>
            </p:blipFill>
            <p:spPr>
              <a:xfrm>
                <a:off x="9596582" y="71027"/>
                <a:ext cx="714929" cy="694081"/>
              </a:xfrm>
              <a:prstGeom prst="rect">
                <a:avLst/>
              </a:prstGeom>
            </p:spPr>
          </p:pic>
          <p:pic>
            <p:nvPicPr>
              <p:cNvPr id="8" name="Picture 2">
                <a:extLst>
                  <a:ext uri="{FF2B5EF4-FFF2-40B4-BE49-F238E27FC236}">
                    <a16:creationId xmlns:a16="http://schemas.microsoft.com/office/drawing/2014/main" id="{F59099B2-1888-4CB7-8A89-75976FA2D5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/>
            </p:blipFill>
            <p:spPr bwMode="auto">
              <a:xfrm>
                <a:off x="5789388" y="112047"/>
                <a:ext cx="498510" cy="5730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3A356C52-F482-4F0C-8B32-9C74009AB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4962" y="387871"/>
              <a:ext cx="349235" cy="349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D031D5-AD7F-4C96-B33D-027608ED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86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BC387-15F1-4516-B14E-DDE80F02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anchor="b">
            <a:normAutofit/>
          </a:bodyPr>
          <a:lstStyle/>
          <a:p>
            <a:r>
              <a:rPr lang="pt-BR" sz="3600"/>
              <a:t>GitHub (hosting)</a:t>
            </a:r>
            <a:endParaRPr lang="pt-BR" sz="36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905DEC7-9736-41E2-B5EA-99E9E93E4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800" dirty="0"/>
              <a:t>Utilização</a:t>
            </a:r>
          </a:p>
          <a:p>
            <a:pPr>
              <a:spcAft>
                <a:spcPts val="600"/>
              </a:spcAft>
            </a:pPr>
            <a:endParaRPr lang="pt-BR" sz="1800" dirty="0"/>
          </a:p>
          <a:p>
            <a:pPr>
              <a:spcAft>
                <a:spcPts val="600"/>
              </a:spcAft>
            </a:pPr>
            <a:r>
              <a:rPr lang="pt-BR" sz="1800" dirty="0"/>
              <a:t>Referências: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https://docs.github.com/pt/github</a:t>
            </a:r>
            <a:endParaRPr lang="pt-BR" sz="18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pt-BR" sz="1800" dirty="0"/>
              <a:t>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6AE892A-8AEF-976B-3C82-3B541009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5264" y="6556248"/>
            <a:ext cx="784448" cy="228600"/>
          </a:xfrm>
        </p:spPr>
        <p:txBody>
          <a:bodyPr/>
          <a:lstStyle/>
          <a:p>
            <a:pPr>
              <a:spcAft>
                <a:spcPts val="600"/>
              </a:spcAft>
            </a:pPr>
            <a:fld id="{BFB0B9BB-EA62-4BBE-A586-8817FB12D06B}" type="slidenum">
              <a:rPr lang="pt-BR" smtClean="0"/>
              <a:pPr>
                <a:spcAft>
                  <a:spcPts val="600"/>
                </a:spcAft>
              </a:pPr>
              <a:t>12</a:t>
            </a:fld>
            <a:endParaRPr lang="pt-BR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337F3E21-3561-4327-AC09-2960210E1AE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88" t="251" r="-4825" b="-2008"/>
          <a:stretch/>
        </p:blipFill>
        <p:spPr bwMode="auto">
          <a:xfrm>
            <a:off x="884238" y="1041400"/>
            <a:ext cx="5608637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9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91EF6-ADA5-40E9-9CE1-2E0EB9CD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4180537" cy="4601183"/>
          </a:xfrm>
        </p:spPr>
        <p:txBody>
          <a:bodyPr>
            <a:normAutofit/>
          </a:bodyPr>
          <a:lstStyle/>
          <a:p>
            <a:r>
              <a:rPr lang="pt-BR" sz="3600" dirty="0"/>
              <a:t>Sequência de utilização</a:t>
            </a:r>
            <a:br>
              <a:rPr lang="pt-BR" sz="3600" dirty="0"/>
            </a:br>
            <a:br>
              <a:rPr lang="pt-BR" sz="3600" dirty="0"/>
            </a:br>
            <a:r>
              <a:rPr lang="pt-BR" sz="3600" b="1" dirty="0" err="1"/>
              <a:t>Hosting</a:t>
            </a:r>
            <a:br>
              <a:rPr lang="pt-BR" sz="3600" dirty="0"/>
            </a:br>
            <a:r>
              <a:rPr lang="pt-BR" sz="3600" dirty="0"/>
              <a:t>(versionamento)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5DD332-6F7F-43E8-AD34-FF702CDB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327" y="687949"/>
            <a:ext cx="5427552" cy="52413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Criar conta no </a:t>
            </a:r>
            <a:r>
              <a:rPr lang="pt-BR" sz="2000" b="1" dirty="0"/>
              <a:t>GitHub</a:t>
            </a:r>
            <a:r>
              <a:rPr lang="pt-BR" sz="2000" dirty="0"/>
              <a:t> (</a:t>
            </a:r>
            <a:r>
              <a:rPr lang="pt-BR" sz="2000" dirty="0" err="1"/>
              <a:t>Hosting</a:t>
            </a:r>
            <a:r>
              <a:rPr lang="pt-BR" sz="2000" dirty="0"/>
              <a:t>): </a:t>
            </a:r>
            <a:r>
              <a:rPr lang="pt-BR" sz="2000" dirty="0">
                <a:hlinkClick r:id="rId2"/>
              </a:rPr>
              <a:t>https://github.com/</a:t>
            </a:r>
            <a:endParaRPr lang="pt-BR" sz="2000" dirty="0"/>
          </a:p>
          <a:p>
            <a:pPr lvl="1"/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Criar um repositório para seus artefatos</a:t>
            </a:r>
          </a:p>
          <a:p>
            <a:pPr lvl="1"/>
            <a:r>
              <a:rPr lang="pt-BR" sz="2000" dirty="0" err="1"/>
              <a:t>Repositories</a:t>
            </a:r>
            <a:r>
              <a:rPr lang="pt-BR" sz="2000" dirty="0"/>
              <a:t> &gt;&gt; botão </a:t>
            </a:r>
            <a:r>
              <a:rPr lang="pt-BR" sz="2000" b="1" dirty="0"/>
              <a:t>New</a:t>
            </a:r>
          </a:p>
          <a:p>
            <a:pPr lvl="2"/>
            <a:endParaRPr lang="pt-BR" sz="1800" b="1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highlight>
                  <a:srgbClr val="FFFF00"/>
                </a:highlight>
              </a:rPr>
              <a:t>Convidar</a:t>
            </a:r>
            <a:r>
              <a:rPr lang="pt-BR" sz="2000" dirty="0"/>
              <a:t> componentes da equipe para serem </a:t>
            </a:r>
            <a:r>
              <a:rPr lang="pt-BR" sz="2000" b="1" dirty="0">
                <a:highlight>
                  <a:srgbClr val="FFFF00"/>
                </a:highlight>
              </a:rPr>
              <a:t>colaboradores</a:t>
            </a:r>
            <a:r>
              <a:rPr lang="pt-BR" sz="2000" dirty="0"/>
              <a:t> do repositório</a:t>
            </a:r>
          </a:p>
          <a:p>
            <a:pPr lvl="1"/>
            <a:r>
              <a:rPr lang="pt-BR" sz="2000" b="1" dirty="0"/>
              <a:t>Repositório &gt;&gt; settings &gt;&gt; </a:t>
            </a:r>
            <a:r>
              <a:rPr lang="pt-BR" sz="2000" b="1" dirty="0" err="1"/>
              <a:t>manage</a:t>
            </a:r>
            <a:r>
              <a:rPr lang="pt-BR" sz="2000" b="1" dirty="0"/>
              <a:t> </a:t>
            </a:r>
            <a:r>
              <a:rPr lang="pt-BR" sz="2000" b="1" dirty="0" err="1"/>
              <a:t>access</a:t>
            </a:r>
            <a:r>
              <a:rPr lang="pt-BR" sz="2000" b="1" dirty="0"/>
              <a:t> &gt;&gt; invite a </a:t>
            </a:r>
            <a:r>
              <a:rPr lang="pt-BR" sz="2000" b="1" dirty="0" err="1"/>
              <a:t>collaborator</a:t>
            </a:r>
            <a:endParaRPr lang="pt-BR" sz="2000" b="1" dirty="0"/>
          </a:p>
          <a:p>
            <a:pPr lvl="1"/>
            <a:endParaRPr lang="pt-BR" sz="2000" b="1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>
                <a:highlight>
                  <a:srgbClr val="FFFF00"/>
                </a:highlight>
              </a:rPr>
              <a:t>Acompanhar</a:t>
            </a:r>
            <a:r>
              <a:rPr lang="pt-BR" sz="2000" dirty="0"/>
              <a:t> as contribuições dos </a:t>
            </a:r>
            <a:r>
              <a:rPr lang="pt-BR" sz="2000" b="1" dirty="0">
                <a:highlight>
                  <a:srgbClr val="FFFF00"/>
                </a:highlight>
              </a:rPr>
              <a:t>colaboradores</a:t>
            </a:r>
            <a:r>
              <a:rPr lang="pt-BR" sz="2000" dirty="0"/>
              <a:t> do repositório</a:t>
            </a:r>
          </a:p>
          <a:p>
            <a:pPr lvl="1"/>
            <a:r>
              <a:rPr lang="pt-BR" sz="2000" b="1" dirty="0"/>
              <a:t>Repositório &gt;&gt; Insights &gt;&gt; </a:t>
            </a:r>
            <a:r>
              <a:rPr lang="pt-BR" sz="2000" b="1" dirty="0" err="1"/>
              <a:t>Contributors</a:t>
            </a:r>
            <a:endParaRPr lang="pt-BR" sz="2000" b="1" dirty="0"/>
          </a:p>
          <a:p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1CE2A6-8DD0-4E26-B909-B48E0C61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893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B97F-F180-4114-896A-8A75C742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6AFB1-75DD-4E8D-8B3F-F87CA64A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523" y="694230"/>
            <a:ext cx="7315200" cy="520192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Crie uma conta ou faça o </a:t>
            </a:r>
            <a:r>
              <a:rPr lang="pt-BR" dirty="0" err="1"/>
              <a:t>sign</a:t>
            </a:r>
            <a:r>
              <a:rPr lang="pt-BR" dirty="0"/>
              <a:t> in para entrar na sua conta do GitHub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CFBF8C-1332-4F7A-A8AE-D698918868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64250" y="1214422"/>
            <a:ext cx="5698305" cy="51428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A9F774B-0E06-4C3A-9E4F-433605155CA1}"/>
              </a:ext>
            </a:extLst>
          </p:cNvPr>
          <p:cNvSpPr/>
          <p:nvPr/>
        </p:nvSpPr>
        <p:spPr>
          <a:xfrm flipH="1">
            <a:off x="4354078" y="5659422"/>
            <a:ext cx="2962276" cy="4476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BB5BAE8-66DA-465E-8BA2-0CBF8B1BAC91}"/>
              </a:ext>
            </a:extLst>
          </p:cNvPr>
          <p:cNvSpPr/>
          <p:nvPr/>
        </p:nvSpPr>
        <p:spPr>
          <a:xfrm>
            <a:off x="8011680" y="1214422"/>
            <a:ext cx="723900" cy="415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4928BE-FEB5-4582-800F-A19348BF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71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B97F-F180-4114-896A-8A75C742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6AFB1-75DD-4E8D-8B3F-F87CA64A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487" y="1214422"/>
            <a:ext cx="7315200" cy="520192"/>
          </a:xfrm>
        </p:spPr>
        <p:txBody>
          <a:bodyPr/>
          <a:lstStyle/>
          <a:p>
            <a:r>
              <a:rPr lang="pt-BR" dirty="0"/>
              <a:t>Criando um novo repositório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CFBF8C-1332-4F7A-A8AE-D69891886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87" y="1982872"/>
            <a:ext cx="7315200" cy="3996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8DAE50-D50D-43D1-B425-D60D0355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987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B97F-F180-4114-896A-8A75C742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6AFB1-75DD-4E8D-8B3F-F87CA64A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559" y="790217"/>
            <a:ext cx="7315200" cy="520192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 Convidar colaboradores para um repositório pessoal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CFBF8C-1332-4F7A-A8AE-D698918868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26341" y="1491992"/>
            <a:ext cx="7929699" cy="4766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450212D6-5D83-47B8-97B3-1115EBEF89B7}"/>
              </a:ext>
            </a:extLst>
          </p:cNvPr>
          <p:cNvSpPr/>
          <p:nvPr/>
        </p:nvSpPr>
        <p:spPr>
          <a:xfrm flipH="1">
            <a:off x="1726341" y="3253649"/>
            <a:ext cx="1919424" cy="4253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AC7E6CC-02DE-4DA3-B66C-9962BB64D117}"/>
              </a:ext>
            </a:extLst>
          </p:cNvPr>
          <p:cNvSpPr/>
          <p:nvPr/>
        </p:nvSpPr>
        <p:spPr>
          <a:xfrm>
            <a:off x="7084290" y="2349707"/>
            <a:ext cx="904875" cy="4243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C14040C-4191-407D-8D00-F8E533DED6D6}"/>
              </a:ext>
            </a:extLst>
          </p:cNvPr>
          <p:cNvSpPr/>
          <p:nvPr/>
        </p:nvSpPr>
        <p:spPr>
          <a:xfrm flipH="1">
            <a:off x="8117225" y="4448847"/>
            <a:ext cx="1538814" cy="335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DFCF49-14BF-47C1-A091-B7643D05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61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DB97F-F180-4114-896A-8A75C742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6AFB1-75DD-4E8D-8B3F-F87CA64A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759" y="827162"/>
            <a:ext cx="7315200" cy="520192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 Acompanhar contribuições dos colaboradores de um repositório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CFBF8C-1332-4F7A-A8AE-D698918868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63937" y="1347354"/>
            <a:ext cx="7221172" cy="5134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450212D6-5D83-47B8-97B3-1115EBEF89B7}"/>
              </a:ext>
            </a:extLst>
          </p:cNvPr>
          <p:cNvSpPr/>
          <p:nvPr/>
        </p:nvSpPr>
        <p:spPr>
          <a:xfrm flipH="1">
            <a:off x="2012759" y="2790342"/>
            <a:ext cx="1464732" cy="3540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AC7E6CC-02DE-4DA3-B66C-9962BB64D117}"/>
              </a:ext>
            </a:extLst>
          </p:cNvPr>
          <p:cNvSpPr/>
          <p:nvPr/>
        </p:nvSpPr>
        <p:spPr>
          <a:xfrm>
            <a:off x="6125441" y="2087898"/>
            <a:ext cx="723900" cy="415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BEFB09-2A71-4AC9-8D79-8A21C6F3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205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BC387-15F1-4516-B14E-DDE80F02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anchor="b">
            <a:normAutofit/>
          </a:bodyPr>
          <a:lstStyle/>
          <a:p>
            <a:r>
              <a:rPr lang="pt-BR" sz="3600" dirty="0"/>
              <a:t>GitHub Desktop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905DEC7-9736-41E2-B5EA-99E9E93E4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800" dirty="0"/>
              <a:t>Utilização</a:t>
            </a:r>
          </a:p>
          <a:p>
            <a:pPr>
              <a:spcAft>
                <a:spcPts val="600"/>
              </a:spcAft>
            </a:pPr>
            <a:endParaRPr lang="pt-BR" sz="1800" dirty="0"/>
          </a:p>
          <a:p>
            <a:pPr>
              <a:spcAft>
                <a:spcPts val="600"/>
              </a:spcAft>
            </a:pPr>
            <a:r>
              <a:rPr lang="pt-BR" sz="1800" dirty="0"/>
              <a:t>Referências: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https://docs.github.com/pt/desktop</a:t>
            </a:r>
            <a:r>
              <a:rPr lang="pt-BR" sz="1800" dirty="0"/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 </a:t>
            </a:r>
            <a:r>
              <a:rPr lang="pt-BR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https://desktop.github.com/</a:t>
            </a:r>
            <a:endParaRPr lang="pt-BR" sz="1800" dirty="0"/>
          </a:p>
          <a:p>
            <a:pPr>
              <a:spcAft>
                <a:spcPts val="600"/>
              </a:spcAft>
            </a:pPr>
            <a:endParaRPr lang="pt-BR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8423164-1884-AAB0-9E68-E9EC5AC0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5264" y="6556248"/>
            <a:ext cx="784448" cy="228600"/>
          </a:xfrm>
        </p:spPr>
        <p:txBody>
          <a:bodyPr/>
          <a:lstStyle/>
          <a:p>
            <a:pPr>
              <a:spcAft>
                <a:spcPts val="600"/>
              </a:spcAft>
            </a:pPr>
            <a:fld id="{BFB0B9BB-EA62-4BBE-A586-8817FB12D06B}" type="slidenum">
              <a:rPr lang="pt-BR" smtClean="0"/>
              <a:pPr>
                <a:spcAft>
                  <a:spcPts val="600"/>
                </a:spcAft>
              </a:pPr>
              <a:t>18</a:t>
            </a:fld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1D249A-CF92-4BF7-85F9-0E8E7FD3040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64" t="-2487" r="-17629" b="-453"/>
          <a:stretch/>
        </p:blipFill>
        <p:spPr bwMode="auto">
          <a:xfrm>
            <a:off x="884238" y="1041400"/>
            <a:ext cx="5608637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90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91EF6-ADA5-40E9-9CE1-2E0EB9CD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4277137" cy="4601183"/>
          </a:xfrm>
        </p:spPr>
        <p:txBody>
          <a:bodyPr/>
          <a:lstStyle/>
          <a:p>
            <a:r>
              <a:rPr lang="pt-BR" dirty="0"/>
              <a:t>Sequência de utilização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Desktop</a:t>
            </a:r>
            <a:br>
              <a:rPr lang="pt-BR" dirty="0"/>
            </a:br>
            <a:r>
              <a:rPr lang="pt-BR" dirty="0"/>
              <a:t>(versionamento)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5DD332-6F7F-43E8-AD34-FF702CDB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450" y="906011"/>
            <a:ext cx="5000275" cy="468811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Instalar o GitHub Desktop: </a:t>
            </a:r>
            <a:r>
              <a:rPr lang="pt-BR" dirty="0">
                <a:hlinkClick r:id="rId2"/>
              </a:rPr>
              <a:t>https://desktop.github.com/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Ao iniciar o GitHub Desktop, </a:t>
            </a:r>
            <a:r>
              <a:rPr lang="pt-BR" dirty="0" err="1"/>
              <a:t>logar</a:t>
            </a:r>
            <a:r>
              <a:rPr lang="pt-BR" dirty="0"/>
              <a:t> na conta do </a:t>
            </a:r>
            <a:r>
              <a:rPr lang="pt-BR" b="1" dirty="0"/>
              <a:t>GitHub </a:t>
            </a:r>
            <a:r>
              <a:rPr lang="pt-BR" b="1" dirty="0" err="1"/>
              <a:t>Hosting</a:t>
            </a:r>
            <a:endParaRPr lang="pt-BR" b="1" dirty="0"/>
          </a:p>
          <a:p>
            <a:pPr marL="457200" indent="-4572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Clonar o repositório criado para o seu projeto</a:t>
            </a:r>
          </a:p>
          <a:p>
            <a:pPr lvl="1"/>
            <a:r>
              <a:rPr lang="pt-BR" dirty="0"/>
              <a:t>Escolha a pasta local onde será mantido seu projeto (ex.: </a:t>
            </a:r>
            <a:r>
              <a:rPr lang="pt-BR" dirty="0" err="1"/>
              <a:t>xampp</a:t>
            </a:r>
            <a:r>
              <a:rPr lang="pt-BR" dirty="0"/>
              <a:t>\\</a:t>
            </a:r>
            <a:r>
              <a:rPr lang="pt-BR" dirty="0" err="1"/>
              <a:t>htdocs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2BBBB2-91E2-4108-AABB-F29B518B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90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/>
              <a:t>INTRODUÇÃO</a:t>
            </a:r>
            <a:br>
              <a:rPr lang="pt-BR" sz="4000" dirty="0"/>
            </a:br>
            <a:r>
              <a:rPr lang="pt-BR" sz="4000" dirty="0"/>
              <a:t>ATIVIDADES INICIAS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>
          <a:xfrm>
            <a:off x="695399" y="1214422"/>
            <a:ext cx="9721081" cy="5241314"/>
          </a:xfrm>
        </p:spPr>
        <p:txBody>
          <a:bodyPr>
            <a:normAutofit/>
          </a:bodyPr>
          <a:lstStyle/>
          <a:p>
            <a:r>
              <a:rPr lang="pt-BR" b="1" dirty="0"/>
              <a:t>RA2 </a:t>
            </a:r>
            <a:r>
              <a:rPr lang="pt-BR" dirty="0"/>
              <a:t>(Certificador): Construir produtos de software a partir das especificações, seguindo padrões e boas práticas de programação e testes, de forma autorregulada, colaborativa, sistematizada e integrada. 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b="1" dirty="0">
                <a:solidFill>
                  <a:schemeClr val="tx1"/>
                </a:solidFill>
              </a:rPr>
              <a:t>TE 3: </a:t>
            </a:r>
            <a:r>
              <a:rPr lang="pt-BR" dirty="0">
                <a:solidFill>
                  <a:schemeClr val="tx1"/>
                </a:solidFill>
              </a:rPr>
              <a:t>Estruturação e Gerenciamento da configuração de artefatos do projeto (especificação, diagramas, código fonte). </a:t>
            </a:r>
          </a:p>
          <a:p>
            <a:pPr lvl="1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C569E2-EA04-4944-BDFB-4720BCC8F199}" type="slidenum">
              <a:rPr lang="pt-BR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503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4637C-C124-4A23-AF92-5F513C5F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Sign</a:t>
            </a:r>
            <a:r>
              <a:rPr lang="pt-BR" dirty="0"/>
              <a:t> in </a:t>
            </a:r>
            <a:br>
              <a:rPr lang="pt-BR" dirty="0"/>
            </a:br>
            <a:r>
              <a:rPr lang="pt-BR" dirty="0"/>
              <a:t>no GitHub Desktop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94B1951-8860-4EC2-A1F3-E8ADB143C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11"/>
          <a:stretch/>
        </p:blipFill>
        <p:spPr>
          <a:xfrm>
            <a:off x="1226974" y="2460721"/>
            <a:ext cx="7204646" cy="3928383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CBCC93-D7F2-42B9-AE43-F9820C975232}"/>
              </a:ext>
            </a:extLst>
          </p:cNvPr>
          <p:cNvSpPr txBox="1"/>
          <p:nvPr/>
        </p:nvSpPr>
        <p:spPr>
          <a:xfrm>
            <a:off x="1226974" y="1381565"/>
            <a:ext cx="6190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File &gt;&gt; </a:t>
            </a:r>
            <a:r>
              <a:rPr lang="pt-BR" sz="2400" b="1" dirty="0" err="1">
                <a:highlight>
                  <a:srgbClr val="FFFF00"/>
                </a:highlight>
              </a:rPr>
              <a:t>Option</a:t>
            </a:r>
            <a:endParaRPr lang="pt-BR" sz="2400" b="1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É preciso ter conta no GitHub (</a:t>
            </a:r>
            <a:r>
              <a:rPr lang="pt-BR" sz="2400" dirty="0" err="1"/>
              <a:t>hosting</a:t>
            </a:r>
            <a:r>
              <a:rPr lang="pt-BR" sz="2400" dirty="0"/>
              <a:t> - web)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0781CFB-DBD6-489B-82E8-9AC66235AAD8}"/>
              </a:ext>
            </a:extLst>
          </p:cNvPr>
          <p:cNvSpPr/>
          <p:nvPr/>
        </p:nvSpPr>
        <p:spPr>
          <a:xfrm flipH="1">
            <a:off x="1454558" y="3062746"/>
            <a:ext cx="1727200" cy="6493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E762706-8637-47CC-92BD-9CF7017B20B1}"/>
              </a:ext>
            </a:extLst>
          </p:cNvPr>
          <p:cNvSpPr/>
          <p:nvPr/>
        </p:nvSpPr>
        <p:spPr>
          <a:xfrm flipH="1">
            <a:off x="3274211" y="3231188"/>
            <a:ext cx="2538985" cy="9617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B953AB0-AC56-4F41-9E45-1A75F286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524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4637C-C124-4A23-AF92-5F513C5F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Sign</a:t>
            </a:r>
            <a:r>
              <a:rPr lang="pt-BR" dirty="0"/>
              <a:t> in </a:t>
            </a:r>
            <a:br>
              <a:rPr lang="pt-BR" dirty="0"/>
            </a:br>
            <a:r>
              <a:rPr lang="pt-BR" dirty="0"/>
              <a:t>no GitHub Desktop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94B1951-8860-4EC2-A1F3-E8ADB143C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5" b="241"/>
          <a:stretch/>
        </p:blipFill>
        <p:spPr>
          <a:xfrm>
            <a:off x="4632205" y="1313382"/>
            <a:ext cx="5005959" cy="4953000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CBCC93-D7F2-42B9-AE43-F9820C975232}"/>
              </a:ext>
            </a:extLst>
          </p:cNvPr>
          <p:cNvSpPr txBox="1"/>
          <p:nvPr/>
        </p:nvSpPr>
        <p:spPr>
          <a:xfrm>
            <a:off x="824302" y="2144615"/>
            <a:ext cx="3588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highlight>
                  <a:srgbClr val="FFFF00"/>
                </a:highlight>
              </a:rPr>
              <a:t>File &gt;&gt; Clone </a:t>
            </a:r>
            <a:r>
              <a:rPr lang="pt-BR" sz="2400" b="1" dirty="0" err="1">
                <a:highlight>
                  <a:srgbClr val="FFFF00"/>
                </a:highlight>
              </a:rPr>
              <a:t>repository</a:t>
            </a:r>
            <a:endParaRPr lang="pt-BR" sz="2400" b="1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É preciso ter conta no GitHub </a:t>
            </a:r>
          </a:p>
          <a:p>
            <a:r>
              <a:rPr lang="pt-BR" sz="2400" dirty="0"/>
              <a:t>   (</a:t>
            </a:r>
            <a:r>
              <a:rPr lang="pt-BR" sz="2400" dirty="0" err="1"/>
              <a:t>hosting</a:t>
            </a:r>
            <a:r>
              <a:rPr lang="pt-BR" sz="2400" dirty="0"/>
              <a:t> - web)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EF859CA-5E44-4436-B21F-E4FC6CF8CF76}"/>
              </a:ext>
            </a:extLst>
          </p:cNvPr>
          <p:cNvSpPr/>
          <p:nvPr/>
        </p:nvSpPr>
        <p:spPr>
          <a:xfrm flipH="1">
            <a:off x="4698880" y="2975612"/>
            <a:ext cx="1825247" cy="7285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7E2B755-DE04-43B8-9296-41FD18A2D998}"/>
              </a:ext>
            </a:extLst>
          </p:cNvPr>
          <p:cNvSpPr/>
          <p:nvPr/>
        </p:nvSpPr>
        <p:spPr>
          <a:xfrm flipH="1">
            <a:off x="4413129" y="4892954"/>
            <a:ext cx="2234184" cy="7285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A2C611D-8663-4139-A266-EA31BDE9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957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BC387-15F1-4516-B14E-DDE80F02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anchor="b">
            <a:normAutofit/>
          </a:bodyPr>
          <a:lstStyle/>
          <a:p>
            <a:r>
              <a:rPr lang="pt-BR" sz="3600" dirty="0" err="1"/>
              <a:t>Git</a:t>
            </a:r>
            <a:r>
              <a:rPr lang="pt-BR" sz="3600" dirty="0"/>
              <a:t> </a:t>
            </a:r>
            <a:r>
              <a:rPr lang="pt-BR" sz="3600" dirty="0" err="1"/>
              <a:t>Bash</a:t>
            </a:r>
            <a:endParaRPr lang="pt-BR" sz="36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905DEC7-9736-41E2-B5EA-99E9E93E4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800" dirty="0"/>
              <a:t>Utilização</a:t>
            </a:r>
          </a:p>
          <a:p>
            <a:pPr>
              <a:spcAft>
                <a:spcPts val="600"/>
              </a:spcAft>
            </a:pPr>
            <a:endParaRPr lang="pt-BR" sz="1800" dirty="0"/>
          </a:p>
          <a:p>
            <a:pPr>
              <a:spcAft>
                <a:spcPts val="600"/>
              </a:spcAft>
            </a:pPr>
            <a:r>
              <a:rPr lang="pt-BR" sz="1800" dirty="0"/>
              <a:t>Referência: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r>
              <a:rPr lang="pt-BR" sz="1800" dirty="0"/>
              <a:t> </a:t>
            </a:r>
          </a:p>
          <a:p>
            <a:pPr>
              <a:spcAft>
                <a:spcPts val="600"/>
              </a:spcAft>
            </a:pPr>
            <a:endParaRPr lang="pt-BR" sz="180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A1E31B-A4BA-4663-366D-2E324435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5264" y="6556248"/>
            <a:ext cx="784448" cy="228600"/>
          </a:xfrm>
        </p:spPr>
        <p:txBody>
          <a:bodyPr/>
          <a:lstStyle/>
          <a:p>
            <a:pPr>
              <a:spcAft>
                <a:spcPts val="600"/>
              </a:spcAft>
            </a:pPr>
            <a:fld id="{BFB0B9BB-EA62-4BBE-A586-8817FB12D06B}" type="slidenum">
              <a:rPr lang="pt-BR" smtClean="0"/>
              <a:pPr>
                <a:spcAft>
                  <a:spcPts val="600"/>
                </a:spcAft>
              </a:pPr>
              <a:t>22</a:t>
            </a:fld>
            <a:endParaRPr lang="pt-BR"/>
          </a:p>
        </p:txBody>
      </p:sp>
      <p:pic>
        <p:nvPicPr>
          <p:cNvPr id="3074" name="Picture 2" descr="Git, original, wordmark, logo Free Icon - Icon-Icons.com">
            <a:extLst>
              <a:ext uri="{FF2B5EF4-FFF2-40B4-BE49-F238E27FC236}">
                <a16:creationId xmlns:a16="http://schemas.microsoft.com/office/drawing/2014/main" id="{7DA3ADA7-A722-4BFA-AD97-890B5B623D2B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443" t="-8733" r="-26372" b="-12596"/>
          <a:stretch/>
        </p:blipFill>
        <p:spPr bwMode="auto">
          <a:xfrm>
            <a:off x="884238" y="1041400"/>
            <a:ext cx="5608637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5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35657-169C-4E3F-9530-458BDCEE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dos Comandos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C1237-4ED5-4D62-9918-084007C3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616" y="936977"/>
            <a:ext cx="9788010" cy="5736717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Site: </a:t>
            </a:r>
            <a:r>
              <a:rPr lang="pt-BR" dirty="0">
                <a:hlinkClick r:id="rId2"/>
              </a:rPr>
              <a:t>https://git-scm.com/</a:t>
            </a:r>
            <a:r>
              <a:rPr lang="pt-BR" dirty="0"/>
              <a:t> </a:t>
            </a:r>
          </a:p>
          <a:p>
            <a:pPr lvl="3"/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,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 e </a:t>
            </a:r>
            <a:r>
              <a:rPr lang="pt-BR" dirty="0" err="1"/>
              <a:t>Github</a:t>
            </a:r>
            <a:r>
              <a:rPr lang="pt-BR" dirty="0"/>
              <a:t> - Experiencia Criativa II (Monitor Experiência </a:t>
            </a:r>
            <a:r>
              <a:rPr lang="pt-BR" dirty="0" err="1"/>
              <a:t>Critativa</a:t>
            </a:r>
            <a:r>
              <a:rPr lang="pt-BR" dirty="0"/>
              <a:t>: </a:t>
            </a:r>
            <a:r>
              <a:rPr lang="pt-BR" dirty="0" err="1"/>
              <a:t>Luã</a:t>
            </a:r>
            <a:r>
              <a:rPr lang="pt-BR" dirty="0"/>
              <a:t> Enrique): </a:t>
            </a:r>
            <a:r>
              <a:rPr lang="pt-BR" dirty="0">
                <a:hlinkClick r:id="rId3"/>
              </a:rPr>
              <a:t>https://www.youtube.com/watch?v=8RauwKqRYng&amp;list=PLz27jMGwEmFTxknUmnYcq_MI5kaYtgiTd&amp;index=4&amp;t=578s</a:t>
            </a:r>
            <a:endParaRPr lang="pt-BR" dirty="0"/>
          </a:p>
          <a:p>
            <a:pPr lvl="2"/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Essencial - Obtendo um Repositório </a:t>
            </a:r>
            <a:r>
              <a:rPr lang="pt-BR" dirty="0" err="1"/>
              <a:t>Git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https://git-scm.com/book/pt-br/v1/Git-Essencial-Obtendo-um-Reposit%C3%B3rio-Git</a:t>
            </a:r>
            <a:r>
              <a:rPr lang="pt-BR" dirty="0"/>
              <a:t> </a:t>
            </a:r>
          </a:p>
          <a:p>
            <a:pPr lvl="2"/>
            <a:endParaRPr lang="pt-BR" dirty="0"/>
          </a:p>
          <a:p>
            <a:r>
              <a:rPr lang="pt-BR" dirty="0"/>
              <a:t>Ramificação (</a:t>
            </a:r>
            <a:r>
              <a:rPr lang="pt-BR" i="1" dirty="0" err="1"/>
              <a:t>Branching</a:t>
            </a:r>
            <a:r>
              <a:rPr lang="pt-BR" dirty="0"/>
              <a:t>) no </a:t>
            </a:r>
            <a:r>
              <a:rPr lang="pt-BR" dirty="0" err="1"/>
              <a:t>Git</a:t>
            </a:r>
            <a:r>
              <a:rPr lang="pt-BR" dirty="0"/>
              <a:t> - Básico de </a:t>
            </a:r>
            <a:r>
              <a:rPr lang="pt-BR" dirty="0" err="1"/>
              <a:t>Branch</a:t>
            </a:r>
            <a:r>
              <a:rPr lang="pt-BR" dirty="0"/>
              <a:t> e Merge: </a:t>
            </a:r>
            <a:r>
              <a:rPr lang="pt-BR" dirty="0">
                <a:hlinkClick r:id="rId5"/>
              </a:rPr>
              <a:t>https://git-scm.com/book/pt-br/v1/Ramifica%C3%A7%C3%A3o-Branching-no-Git-B%C3%A1sico-de-Branch-e-Merge</a:t>
            </a:r>
            <a:r>
              <a:rPr lang="pt-BR" dirty="0"/>
              <a:t> </a:t>
            </a:r>
          </a:p>
          <a:p>
            <a:pPr lvl="2"/>
            <a:endParaRPr lang="pt-BR" dirty="0"/>
          </a:p>
          <a:p>
            <a:r>
              <a:rPr lang="pt-BR" dirty="0"/>
              <a:t>Livro do GIT, em português: </a:t>
            </a:r>
            <a:r>
              <a:rPr lang="pt-BR" dirty="0">
                <a:hlinkClick r:id="rId6"/>
              </a:rPr>
              <a:t>https://git-scm.com/book/pt-br/v1/Primeiros-passos-Sobre-Controle-de-Vers%C3%A3o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Documentação </a:t>
            </a:r>
            <a:r>
              <a:rPr lang="pt-BR" dirty="0" err="1"/>
              <a:t>Git</a:t>
            </a:r>
            <a:r>
              <a:rPr lang="pt-BR" dirty="0"/>
              <a:t> (genérico): </a:t>
            </a:r>
            <a:r>
              <a:rPr lang="pt-BR" dirty="0">
                <a:hlinkClick r:id="rId7"/>
              </a:rPr>
              <a:t>https://metring.com.br/artigos/git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D67936-967C-4400-BF03-D17A588B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23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3C68C5-45B1-4CB8-8F65-28373D9EE544}"/>
              </a:ext>
            </a:extLst>
          </p:cNvPr>
          <p:cNvGrpSpPr/>
          <p:nvPr/>
        </p:nvGrpSpPr>
        <p:grpSpPr>
          <a:xfrm>
            <a:off x="156430" y="985329"/>
            <a:ext cx="399186" cy="5185864"/>
            <a:chOff x="200776" y="936977"/>
            <a:chExt cx="399186" cy="5185864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5298758A-7C71-4E88-A7BE-689DB109FB19}"/>
                </a:ext>
              </a:extLst>
            </p:cNvPr>
            <p:cNvGrpSpPr/>
            <p:nvPr/>
          </p:nvGrpSpPr>
          <p:grpSpPr>
            <a:xfrm>
              <a:off x="200776" y="936977"/>
              <a:ext cx="372933" cy="4391425"/>
              <a:chOff x="3687768" y="950497"/>
              <a:chExt cx="372933" cy="4391425"/>
            </a:xfrm>
          </p:grpSpPr>
          <p:pic>
            <p:nvPicPr>
              <p:cNvPr id="6146" name="Picture 2" descr="Imagem relacionada">
                <a:extLst>
                  <a:ext uri="{FF2B5EF4-FFF2-40B4-BE49-F238E27FC236}">
                    <a16:creationId xmlns:a16="http://schemas.microsoft.com/office/drawing/2014/main" id="{64ED48D7-43CD-4B5B-B93D-C46A9B0838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5928" y="950497"/>
                <a:ext cx="346680" cy="34668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6148" name="Picture 4" descr="Resultado de imagem para video icon">
                <a:extLst>
                  <a:ext uri="{FF2B5EF4-FFF2-40B4-BE49-F238E27FC236}">
                    <a16:creationId xmlns:a16="http://schemas.microsoft.com/office/drawing/2014/main" id="{D8245BCB-D5A8-4F04-849E-E50366FEFD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3846" y="1562573"/>
                <a:ext cx="346680" cy="346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Imagem relacionada">
                <a:extLst>
                  <a:ext uri="{FF2B5EF4-FFF2-40B4-BE49-F238E27FC236}">
                    <a16:creationId xmlns:a16="http://schemas.microsoft.com/office/drawing/2014/main" id="{60021AEA-679B-45E7-B517-8C264C5F21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7768" y="2905637"/>
                <a:ext cx="346680" cy="34668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8" name="Picture 2" descr="Imagem relacionada">
                <a:extLst>
                  <a:ext uri="{FF2B5EF4-FFF2-40B4-BE49-F238E27FC236}">
                    <a16:creationId xmlns:a16="http://schemas.microsoft.com/office/drawing/2014/main" id="{6732AA1F-B634-407A-99CE-A36EE8B3A8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8298" y="3825518"/>
                <a:ext cx="346680" cy="34668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9" name="Picture 2" descr="Imagem relacionada">
                <a:extLst>
                  <a:ext uri="{FF2B5EF4-FFF2-40B4-BE49-F238E27FC236}">
                    <a16:creationId xmlns:a16="http://schemas.microsoft.com/office/drawing/2014/main" id="{95265FD4-D050-49CB-913A-F97D283122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4021" y="4995242"/>
                <a:ext cx="346680" cy="34668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11" name="Picture 2" descr="Imagem relacionada">
              <a:extLst>
                <a:ext uri="{FF2B5EF4-FFF2-40B4-BE49-F238E27FC236}">
                  <a16:creationId xmlns:a16="http://schemas.microsoft.com/office/drawing/2014/main" id="{E91880E0-8385-47D3-810C-E710A9D46E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282" y="5776161"/>
              <a:ext cx="346680" cy="34668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4222743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9A8313A-1DE0-4A02-BFC4-27E88ECD1CEA}"/>
              </a:ext>
            </a:extLst>
          </p:cNvPr>
          <p:cNvSpPr/>
          <p:nvPr/>
        </p:nvSpPr>
        <p:spPr>
          <a:xfrm>
            <a:off x="0" y="753766"/>
            <a:ext cx="4097867" cy="55795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C5F2B8-F5EB-4537-9117-C642A435E7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4016375" cy="839788"/>
          </a:xfrm>
        </p:spPr>
        <p:txBody>
          <a:bodyPr>
            <a:normAutofit/>
          </a:bodyPr>
          <a:lstStyle/>
          <a:p>
            <a:r>
              <a:rPr lang="pt-BR" sz="3200" dirty="0" err="1"/>
              <a:t>Git</a:t>
            </a:r>
            <a:r>
              <a:rPr lang="pt-BR" sz="3200" dirty="0"/>
              <a:t> </a:t>
            </a:r>
            <a:r>
              <a:rPr lang="pt-BR" sz="3200" dirty="0" err="1"/>
              <a:t>Bash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466C7E-C161-4F50-AFB2-EC0DC9649E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47850"/>
            <a:ext cx="4016375" cy="3937000"/>
          </a:xfrm>
        </p:spPr>
        <p:txBody>
          <a:bodyPr anchor="t">
            <a:normAutofit/>
          </a:bodyPr>
          <a:lstStyle/>
          <a:p>
            <a:r>
              <a:rPr lang="pt-BR" sz="1600" dirty="0">
                <a:solidFill>
                  <a:srgbClr val="FFFFFF"/>
                </a:solidFill>
              </a:rPr>
              <a:t>Aplicativo para MS Windows que </a:t>
            </a:r>
            <a:r>
              <a:rPr lang="pt-BR" sz="1600" dirty="0">
                <a:solidFill>
                  <a:srgbClr val="FFC000"/>
                </a:solidFill>
              </a:rPr>
              <a:t>emula</a:t>
            </a:r>
            <a:r>
              <a:rPr lang="pt-BR" sz="1600" dirty="0">
                <a:solidFill>
                  <a:srgbClr val="FFFFFF"/>
                </a:solidFill>
              </a:rPr>
              <a:t> um ambiente de </a:t>
            </a:r>
            <a:r>
              <a:rPr lang="pt-BR" sz="1600" dirty="0">
                <a:solidFill>
                  <a:srgbClr val="FFC000"/>
                </a:solidFill>
              </a:rPr>
              <a:t>linha de comando </a:t>
            </a:r>
            <a:r>
              <a:rPr lang="pt-BR" sz="1600" dirty="0">
                <a:solidFill>
                  <a:srgbClr val="FFFFFF"/>
                </a:solidFill>
              </a:rPr>
              <a:t>para o </a:t>
            </a:r>
            <a:r>
              <a:rPr lang="pt-BR" sz="1600" dirty="0" err="1">
                <a:solidFill>
                  <a:srgbClr val="FFFFFF"/>
                </a:solidFill>
              </a:rPr>
              <a:t>Git</a:t>
            </a:r>
            <a:r>
              <a:rPr lang="pt-BR" sz="1600" dirty="0">
                <a:solidFill>
                  <a:srgbClr val="FFFFFF"/>
                </a:solidFill>
              </a:rPr>
              <a:t>. </a:t>
            </a:r>
          </a:p>
          <a:p>
            <a:r>
              <a:rPr lang="pt-BR" sz="1600" dirty="0" err="1">
                <a:solidFill>
                  <a:srgbClr val="FFFFFF"/>
                </a:solidFill>
              </a:rPr>
              <a:t>Bash</a:t>
            </a:r>
            <a:r>
              <a:rPr lang="pt-BR" sz="1600" dirty="0">
                <a:solidFill>
                  <a:srgbClr val="FFFFFF"/>
                </a:solidFill>
              </a:rPr>
              <a:t> é um acrônimo para </a:t>
            </a:r>
            <a:r>
              <a:rPr lang="pt-BR" sz="1600" dirty="0" err="1">
                <a:solidFill>
                  <a:srgbClr val="FFC000"/>
                </a:solidFill>
              </a:rPr>
              <a:t>Bourne</a:t>
            </a:r>
            <a:r>
              <a:rPr lang="pt-BR" sz="1600" dirty="0">
                <a:solidFill>
                  <a:srgbClr val="FFC000"/>
                </a:solidFill>
              </a:rPr>
              <a:t> </a:t>
            </a:r>
            <a:r>
              <a:rPr lang="pt-BR" sz="1600" dirty="0" err="1">
                <a:solidFill>
                  <a:srgbClr val="FFC000"/>
                </a:solidFill>
              </a:rPr>
              <a:t>Again</a:t>
            </a:r>
            <a:r>
              <a:rPr lang="pt-BR" sz="1600" dirty="0">
                <a:solidFill>
                  <a:srgbClr val="FFC000"/>
                </a:solidFill>
              </a:rPr>
              <a:t> Shell 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pt-BR" sz="1600" dirty="0">
                <a:solidFill>
                  <a:srgbClr val="FFFFFF"/>
                </a:solidFill>
              </a:rPr>
              <a:t>Um </a:t>
            </a:r>
            <a:r>
              <a:rPr lang="pt-BR" sz="1600" dirty="0" err="1">
                <a:solidFill>
                  <a:srgbClr val="FFFFFF"/>
                </a:solidFill>
              </a:rPr>
              <a:t>shell</a:t>
            </a:r>
            <a:r>
              <a:rPr lang="pt-BR" sz="1600" dirty="0">
                <a:solidFill>
                  <a:srgbClr val="FFFFFF"/>
                </a:solidFill>
              </a:rPr>
              <a:t> é um interpretador de linha de comando para um sistema operacional. </a:t>
            </a:r>
          </a:p>
          <a:p>
            <a:pPr lvl="1">
              <a:buClr>
                <a:schemeClr val="bg1">
                  <a:lumMod val="95000"/>
                </a:schemeClr>
              </a:buClr>
            </a:pPr>
            <a:r>
              <a:rPr lang="pt-BR" sz="1600" dirty="0">
                <a:solidFill>
                  <a:srgbClr val="FFFFFF"/>
                </a:solidFill>
              </a:rPr>
              <a:t>O </a:t>
            </a:r>
            <a:r>
              <a:rPr lang="pt-BR" sz="1600" dirty="0" err="1">
                <a:solidFill>
                  <a:srgbClr val="FFFFFF"/>
                </a:solidFill>
              </a:rPr>
              <a:t>Bash</a:t>
            </a:r>
            <a:r>
              <a:rPr lang="pt-BR" sz="1600" dirty="0">
                <a:solidFill>
                  <a:srgbClr val="FFFFFF"/>
                </a:solidFill>
              </a:rPr>
              <a:t> é um </a:t>
            </a:r>
            <a:r>
              <a:rPr lang="pt-BR" sz="1600" dirty="0" err="1">
                <a:solidFill>
                  <a:srgbClr val="FFFFFF"/>
                </a:solidFill>
              </a:rPr>
              <a:t>shell</a:t>
            </a:r>
            <a:r>
              <a:rPr lang="pt-BR" sz="1600" dirty="0">
                <a:solidFill>
                  <a:srgbClr val="FFFFFF"/>
                </a:solidFill>
              </a:rPr>
              <a:t> popular, padrão no Linux e no </a:t>
            </a:r>
            <a:r>
              <a:rPr lang="pt-BR" sz="1600" dirty="0" err="1">
                <a:solidFill>
                  <a:srgbClr val="FFFFFF"/>
                </a:solidFill>
              </a:rPr>
              <a:t>MacOS</a:t>
            </a:r>
            <a:r>
              <a:rPr lang="pt-BR" sz="1600" dirty="0">
                <a:solidFill>
                  <a:srgbClr val="FFFFFF"/>
                </a:solidFill>
              </a:rPr>
              <a:t>. </a:t>
            </a:r>
          </a:p>
          <a:p>
            <a:r>
              <a:rPr lang="pt-BR" sz="1600" dirty="0">
                <a:solidFill>
                  <a:srgbClr val="FFFFFF"/>
                </a:solidFill>
              </a:rPr>
              <a:t>O </a:t>
            </a:r>
            <a:r>
              <a:rPr lang="pt-BR" sz="1600" b="1" dirty="0" err="1">
                <a:solidFill>
                  <a:srgbClr val="FFFFFF"/>
                </a:solidFill>
              </a:rPr>
              <a:t>Git</a:t>
            </a:r>
            <a:r>
              <a:rPr lang="pt-BR" sz="1600" b="1" dirty="0">
                <a:solidFill>
                  <a:srgbClr val="FFFFFF"/>
                </a:solidFill>
              </a:rPr>
              <a:t> </a:t>
            </a:r>
            <a:r>
              <a:rPr lang="pt-BR" sz="1600" b="1" dirty="0" err="1">
                <a:solidFill>
                  <a:srgbClr val="FFFFFF"/>
                </a:solidFill>
              </a:rPr>
              <a:t>Bash</a:t>
            </a:r>
            <a:r>
              <a:rPr lang="pt-BR" sz="1600" b="1" dirty="0">
                <a:solidFill>
                  <a:srgbClr val="FFFFFF"/>
                </a:solidFill>
              </a:rPr>
              <a:t> </a:t>
            </a:r>
            <a:r>
              <a:rPr lang="pt-BR" sz="1600" dirty="0">
                <a:solidFill>
                  <a:srgbClr val="FFFFFF"/>
                </a:solidFill>
              </a:rPr>
              <a:t>é um pacote que instala o </a:t>
            </a:r>
            <a:r>
              <a:rPr lang="pt-BR" sz="1600" dirty="0" err="1">
                <a:solidFill>
                  <a:srgbClr val="FFFFFF"/>
                </a:solidFill>
              </a:rPr>
              <a:t>Bash</a:t>
            </a:r>
            <a:r>
              <a:rPr lang="pt-BR" sz="1600" dirty="0">
                <a:solidFill>
                  <a:srgbClr val="FFFFFF"/>
                </a:solidFill>
              </a:rPr>
              <a:t>, alguns utilitários </a:t>
            </a:r>
            <a:r>
              <a:rPr lang="pt-BR" sz="1600" dirty="0" err="1">
                <a:solidFill>
                  <a:srgbClr val="FFFFFF"/>
                </a:solidFill>
              </a:rPr>
              <a:t>bash</a:t>
            </a:r>
            <a:r>
              <a:rPr lang="pt-BR" sz="1600" dirty="0">
                <a:solidFill>
                  <a:srgbClr val="FFFFFF"/>
                </a:solidFill>
              </a:rPr>
              <a:t> comuns e o </a:t>
            </a:r>
            <a:r>
              <a:rPr lang="pt-BR" sz="1600" dirty="0" err="1">
                <a:solidFill>
                  <a:srgbClr val="FFFFFF"/>
                </a:solidFill>
              </a:rPr>
              <a:t>Git</a:t>
            </a:r>
            <a:r>
              <a:rPr lang="pt-BR" sz="1600" dirty="0">
                <a:solidFill>
                  <a:srgbClr val="FFFFFF"/>
                </a:solidFill>
              </a:rPr>
              <a:t> em um sistema operacional </a:t>
            </a:r>
            <a:r>
              <a:rPr lang="pt-BR" sz="1600" dirty="0">
                <a:solidFill>
                  <a:srgbClr val="FFC000"/>
                </a:solidFill>
              </a:rPr>
              <a:t>MS Windows</a:t>
            </a:r>
            <a:r>
              <a:rPr lang="pt-BR" sz="16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122" name="Picture 2" descr="Resultado de imagem para git bash">
            <a:extLst>
              <a:ext uri="{FF2B5EF4-FFF2-40B4-BE49-F238E27FC236}">
                <a16:creationId xmlns:a16="http://schemas.microsoft.com/office/drawing/2014/main" id="{8E814531-433F-4F38-A718-2C5746FEB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4" b="359"/>
          <a:stretch/>
        </p:blipFill>
        <p:spPr bwMode="auto">
          <a:xfrm>
            <a:off x="4186340" y="324647"/>
            <a:ext cx="1909660" cy="1927144"/>
          </a:xfrm>
          <a:custGeom>
            <a:avLst/>
            <a:gdLst>
              <a:gd name="connsiteX0" fmla="*/ 0 w 4113439"/>
              <a:gd name="connsiteY0" fmla="*/ 0 h 3161093"/>
              <a:gd name="connsiteX1" fmla="*/ 4113439 w 4113439"/>
              <a:gd name="connsiteY1" fmla="*/ 0 h 3161093"/>
              <a:gd name="connsiteX2" fmla="*/ 4113439 w 4113439"/>
              <a:gd name="connsiteY2" fmla="*/ 2344272 h 3161093"/>
              <a:gd name="connsiteX3" fmla="*/ 2157387 w 4113439"/>
              <a:gd name="connsiteY3" fmla="*/ 2344272 h 3161093"/>
              <a:gd name="connsiteX4" fmla="*/ 2157387 w 4113439"/>
              <a:gd name="connsiteY4" fmla="*/ 3161093 h 3161093"/>
              <a:gd name="connsiteX5" fmla="*/ 0 w 4113439"/>
              <a:gd name="connsiteY5" fmla="*/ 3161093 h 316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3439" h="3161093">
                <a:moveTo>
                  <a:pt x="0" y="0"/>
                </a:moveTo>
                <a:lnTo>
                  <a:pt x="4113439" y="0"/>
                </a:lnTo>
                <a:lnTo>
                  <a:pt x="4113439" y="2344272"/>
                </a:lnTo>
                <a:lnTo>
                  <a:pt x="2157387" y="2344272"/>
                </a:lnTo>
                <a:lnTo>
                  <a:pt x="2157387" y="3161093"/>
                </a:lnTo>
                <a:lnTo>
                  <a:pt x="0" y="316109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git bash clone">
            <a:extLst>
              <a:ext uri="{FF2B5EF4-FFF2-40B4-BE49-F238E27FC236}">
                <a16:creationId xmlns:a16="http://schemas.microsoft.com/office/drawing/2014/main" id="{53BE58C4-8CE9-467D-B64B-6FB886103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" r="19838" b="-1"/>
          <a:stretch/>
        </p:blipFill>
        <p:spPr bwMode="auto">
          <a:xfrm>
            <a:off x="5141170" y="1723068"/>
            <a:ext cx="5557081" cy="393783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4B26C9-6A20-410D-9E11-AC4C8AE7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C7AE-3F61-42C2-8CA3-61922F03F72E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793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119D9-6777-4959-8E2D-B6754826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Acessando e clonando o </a:t>
            </a:r>
            <a:br>
              <a:rPr lang="pt-BR" dirty="0"/>
            </a:br>
            <a:r>
              <a:rPr lang="pt-BR" dirty="0"/>
              <a:t>Repositório  Remoto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F9065BE-3128-4D76-AB67-22AC7BAFFCAB}"/>
              </a:ext>
            </a:extLst>
          </p:cNvPr>
          <p:cNvGrpSpPr/>
          <p:nvPr/>
        </p:nvGrpSpPr>
        <p:grpSpPr>
          <a:xfrm>
            <a:off x="1273898" y="2471002"/>
            <a:ext cx="8036174" cy="4228697"/>
            <a:chOff x="3784471" y="2421597"/>
            <a:chExt cx="8036174" cy="4228697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B9CA02A-2AA2-47A5-8A93-62501B4766A2}"/>
                </a:ext>
              </a:extLst>
            </p:cNvPr>
            <p:cNvSpPr txBox="1"/>
            <p:nvPr/>
          </p:nvSpPr>
          <p:spPr>
            <a:xfrm>
              <a:off x="3784471" y="2776294"/>
              <a:ext cx="8036174" cy="3139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$ </a:t>
              </a:r>
              <a:r>
                <a:rPr lang="pt-BR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pwd</a:t>
              </a:r>
              <a:endParaRPr lang="pt-BR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endParaRPr lang="pt-BR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endParaRPr lang="pt-BR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r>
                <a:rPr lang="pt-BR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$ </a:t>
              </a:r>
              <a:r>
                <a:rPr lang="pt-BR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cd</a:t>
              </a:r>
              <a:r>
                <a:rPr lang="pt-BR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/c/</a:t>
              </a:r>
              <a:r>
                <a:rPr lang="pt-BR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temp</a:t>
              </a:r>
              <a:r>
                <a:rPr lang="pt-BR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/</a:t>
              </a:r>
              <a:r>
                <a:rPr lang="pt-BR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MyRepo</a:t>
              </a:r>
              <a:endParaRPr lang="pt-BR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endParaRPr lang="pt-BR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endParaRPr lang="pt-BR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r>
                <a:rPr lang="pt-BR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$ </a:t>
              </a:r>
              <a:r>
                <a:rPr lang="pt-BR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ls</a:t>
              </a:r>
              <a:endParaRPr lang="pt-BR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endParaRPr lang="pt-BR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endParaRPr lang="pt-BR" b="1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r>
                <a:rPr lang="pt-BR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$ </a:t>
              </a:r>
              <a:r>
                <a:rPr lang="pt-BR" b="1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git</a:t>
              </a:r>
              <a:r>
                <a:rPr lang="pt-BR" b="1" dirty="0">
                  <a:latin typeface="Consolas" panose="020B0609020204030204" pitchFamily="49" charset="0"/>
                  <a:cs typeface="Courier New" panose="02070309020205020404" pitchFamily="49" charset="0"/>
                </a:rPr>
                <a:t> clone https://github.com/nomeUsuario/nomeRepositorio.git</a:t>
              </a:r>
            </a:p>
            <a:p>
              <a:endParaRPr lang="pt-BR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Balão de Fala: Oval 5">
              <a:extLst>
                <a:ext uri="{FF2B5EF4-FFF2-40B4-BE49-F238E27FC236}">
                  <a16:creationId xmlns:a16="http://schemas.microsoft.com/office/drawing/2014/main" id="{4D166A9C-5BF2-4DA2-897E-CCEE7CA54AE1}"/>
                </a:ext>
              </a:extLst>
            </p:cNvPr>
            <p:cNvSpPr/>
            <p:nvPr/>
          </p:nvSpPr>
          <p:spPr>
            <a:xfrm>
              <a:off x="8692017" y="5588598"/>
              <a:ext cx="2659001" cy="1061696"/>
            </a:xfrm>
            <a:prstGeom prst="wedgeEllipseCallout">
              <a:avLst>
                <a:gd name="adj1" fmla="val -47351"/>
                <a:gd name="adj2" fmla="val -53939"/>
              </a:avLst>
            </a:prstGeom>
            <a:solidFill>
              <a:srgbClr val="FFFF99"/>
            </a:soli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Clona repositório no </a:t>
              </a:r>
              <a:r>
                <a:rPr lang="pt-BR" sz="1600" dirty="0" err="1"/>
                <a:t>Github</a:t>
              </a:r>
              <a:r>
                <a:rPr lang="pt-BR" sz="1600" dirty="0"/>
                <a:t> para a pasta de trabalho local</a:t>
              </a:r>
            </a:p>
          </p:txBody>
        </p:sp>
        <p:sp>
          <p:nvSpPr>
            <p:cNvPr id="7" name="Balão de Fala: Oval 6">
              <a:extLst>
                <a:ext uri="{FF2B5EF4-FFF2-40B4-BE49-F238E27FC236}">
                  <a16:creationId xmlns:a16="http://schemas.microsoft.com/office/drawing/2014/main" id="{6CD93384-1AE8-4C7A-A69A-B3D755DBEA19}"/>
                </a:ext>
              </a:extLst>
            </p:cNvPr>
            <p:cNvSpPr/>
            <p:nvPr/>
          </p:nvSpPr>
          <p:spPr>
            <a:xfrm>
              <a:off x="5066950" y="2421597"/>
              <a:ext cx="3232027" cy="865749"/>
            </a:xfrm>
            <a:prstGeom prst="wedgeEllipseCallout">
              <a:avLst>
                <a:gd name="adj1" fmla="val -69278"/>
                <a:gd name="adj2" fmla="val 5827"/>
              </a:avLst>
            </a:prstGeom>
            <a:solidFill>
              <a:srgbClr val="FFFF99"/>
            </a:soli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Indica qual a pasta atual de trabalho (</a:t>
              </a:r>
              <a:r>
                <a:rPr lang="pt-BR" sz="1600" i="1" dirty="0"/>
                <a:t>print </a:t>
              </a:r>
              <a:r>
                <a:rPr lang="pt-BR" sz="1600" i="1" dirty="0" err="1"/>
                <a:t>work</a:t>
              </a:r>
              <a:r>
                <a:rPr lang="pt-BR" sz="1600" i="1" dirty="0"/>
                <a:t> </a:t>
              </a:r>
              <a:r>
                <a:rPr lang="pt-BR" sz="1600" i="1" dirty="0" err="1"/>
                <a:t>directory</a:t>
              </a:r>
              <a:r>
                <a:rPr lang="pt-BR" sz="1600" dirty="0"/>
                <a:t>)</a:t>
              </a:r>
            </a:p>
          </p:txBody>
        </p:sp>
        <p:sp>
          <p:nvSpPr>
            <p:cNvPr id="8" name="Balão de Fala: Oval 7">
              <a:extLst>
                <a:ext uri="{FF2B5EF4-FFF2-40B4-BE49-F238E27FC236}">
                  <a16:creationId xmlns:a16="http://schemas.microsoft.com/office/drawing/2014/main" id="{72ED4894-2542-4119-A490-2D2E6D69B110}"/>
                </a:ext>
              </a:extLst>
            </p:cNvPr>
            <p:cNvSpPr/>
            <p:nvPr/>
          </p:nvSpPr>
          <p:spPr>
            <a:xfrm>
              <a:off x="7232281" y="3144764"/>
              <a:ext cx="3126073" cy="865749"/>
            </a:xfrm>
            <a:prstGeom prst="wedgeEllipseCallout">
              <a:avLst>
                <a:gd name="adj1" fmla="val -69278"/>
                <a:gd name="adj2" fmla="val 5827"/>
              </a:avLst>
            </a:prstGeom>
            <a:solidFill>
              <a:srgbClr val="FFFF99"/>
            </a:soli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Muda a pasta atual de trabalho </a:t>
              </a:r>
            </a:p>
            <a:p>
              <a:pPr algn="ctr"/>
              <a:r>
                <a:rPr lang="pt-BR" sz="1600" dirty="0"/>
                <a:t>(</a:t>
              </a:r>
              <a:r>
                <a:rPr lang="pt-BR" sz="1600" i="1" dirty="0" err="1"/>
                <a:t>change</a:t>
              </a:r>
              <a:r>
                <a:rPr lang="pt-BR" sz="1600" i="1" dirty="0"/>
                <a:t> </a:t>
              </a:r>
              <a:r>
                <a:rPr lang="pt-BR" sz="1600" i="1" dirty="0" err="1"/>
                <a:t>directory</a:t>
              </a:r>
              <a:r>
                <a:rPr lang="pt-BR" sz="1600" dirty="0"/>
                <a:t>)</a:t>
              </a:r>
            </a:p>
          </p:txBody>
        </p:sp>
        <p:sp>
          <p:nvSpPr>
            <p:cNvPr id="9" name="Balão de Fala: Oval 8">
              <a:extLst>
                <a:ext uri="{FF2B5EF4-FFF2-40B4-BE49-F238E27FC236}">
                  <a16:creationId xmlns:a16="http://schemas.microsoft.com/office/drawing/2014/main" id="{69AFD824-AAAC-467E-8AB8-F2AAB959C9F2}"/>
                </a:ext>
              </a:extLst>
            </p:cNvPr>
            <p:cNvSpPr/>
            <p:nvPr/>
          </p:nvSpPr>
          <p:spPr>
            <a:xfrm>
              <a:off x="5066951" y="4141242"/>
              <a:ext cx="3126073" cy="1026526"/>
            </a:xfrm>
            <a:prstGeom prst="wedgeEllipseCallout">
              <a:avLst>
                <a:gd name="adj1" fmla="val -73429"/>
                <a:gd name="adj2" fmla="val 106"/>
              </a:avLst>
            </a:prstGeom>
            <a:solidFill>
              <a:srgbClr val="FFFF99"/>
            </a:solidFill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Lista os arquivos e pastas da pasta atual de trabalho </a:t>
              </a:r>
            </a:p>
            <a:p>
              <a:pPr algn="ctr"/>
              <a:r>
                <a:rPr lang="pt-BR" sz="1600" dirty="0"/>
                <a:t>(</a:t>
              </a:r>
              <a:r>
                <a:rPr lang="pt-BR" sz="1600" i="1" dirty="0" err="1"/>
                <a:t>list</a:t>
              </a:r>
              <a:r>
                <a:rPr lang="pt-BR" sz="1600" dirty="0"/>
                <a:t>)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5017724-568A-4E43-BA10-B600DA9CA97D}"/>
              </a:ext>
            </a:extLst>
          </p:cNvPr>
          <p:cNvSpPr txBox="1"/>
          <p:nvPr/>
        </p:nvSpPr>
        <p:spPr>
          <a:xfrm>
            <a:off x="1331600" y="1439706"/>
            <a:ext cx="7837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Sequência básica de comandos </a:t>
            </a:r>
            <a:r>
              <a:rPr lang="pt-BR" sz="2800" dirty="0" err="1"/>
              <a:t>Git</a:t>
            </a:r>
            <a:r>
              <a:rPr lang="pt-BR" sz="2800" dirty="0"/>
              <a:t> (local):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37530B2-F18A-4524-904C-598304D1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408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23448-4B77-4345-9980-ACE5D617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Sequência básica de comandos </a:t>
            </a:r>
            <a:r>
              <a:rPr lang="pt-BR" dirty="0" err="1"/>
              <a:t>Git</a:t>
            </a:r>
            <a:r>
              <a:rPr lang="pt-BR" dirty="0"/>
              <a:t> (local)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73F78-C6B6-4C46-8569-7219C3EC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104" y="1006721"/>
            <a:ext cx="80010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 err="1">
                <a:latin typeface="Consolas" panose="020B0609020204030204" pitchFamily="49" charset="0"/>
              </a:rPr>
              <a:t>cd</a:t>
            </a:r>
            <a:r>
              <a:rPr lang="pt-BR" sz="1800" b="1" dirty="0"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</a:rPr>
              <a:t>MyLocalRepo</a:t>
            </a:r>
            <a:r>
              <a:rPr lang="pt-BR" sz="1800" b="1" dirty="0">
                <a:latin typeface="Consolas" panose="020B0609020204030204" pitchFamily="49" charset="0"/>
              </a:rPr>
              <a:t>     </a:t>
            </a:r>
            <a:r>
              <a:rPr lang="pt-BR" sz="1800" dirty="0">
                <a:solidFill>
                  <a:srgbClr val="00B050"/>
                </a:solidFill>
                <a:latin typeface="Consolas" panose="020B0609020204030204" pitchFamily="49" charset="0"/>
              </a:rPr>
              <a:t>// Ir para o repositório local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b="1" dirty="0" err="1">
                <a:latin typeface="Consolas" panose="020B0609020204030204" pitchFamily="49" charset="0"/>
              </a:rPr>
              <a:t>git</a:t>
            </a:r>
            <a:r>
              <a:rPr lang="pt-BR" sz="1800" b="1" dirty="0"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</a:rPr>
              <a:t>add</a:t>
            </a:r>
            <a:r>
              <a:rPr lang="pt-BR" sz="1800" b="1" dirty="0">
                <a:latin typeface="Consolas" panose="020B0609020204030204" pitchFamily="49" charset="0"/>
              </a:rPr>
              <a:t> .         </a:t>
            </a:r>
            <a:r>
              <a:rPr lang="pt-BR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Colocar todos os arquivos do repositório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// local na fila de envio</a:t>
            </a:r>
          </a:p>
          <a:p>
            <a:pPr marL="0" indent="0">
              <a:buNone/>
            </a:pPr>
            <a:endParaRPr lang="pt-B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err="1">
                <a:latin typeface="Consolas" panose="020B0609020204030204" pitchFamily="49" charset="0"/>
              </a:rPr>
              <a:t>git</a:t>
            </a:r>
            <a:r>
              <a:rPr lang="pt-BR" sz="1800" b="1" dirty="0"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</a:rPr>
              <a:t>commit</a:t>
            </a:r>
            <a:r>
              <a:rPr lang="pt-BR" sz="1800" b="1" dirty="0">
                <a:latin typeface="Consolas" panose="020B0609020204030204" pitchFamily="49" charset="0"/>
              </a:rPr>
              <a:t> -m mensagem </a:t>
            </a:r>
            <a:r>
              <a:rPr lang="pt-BR" sz="1800" dirty="0">
                <a:solidFill>
                  <a:srgbClr val="00B050"/>
                </a:solidFill>
                <a:latin typeface="Consolas" panose="020B0609020204030204" pitchFamily="49" charset="0"/>
              </a:rPr>
              <a:t>// registra quais alterações foram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// feitas no projeto, com mensagem</a:t>
            </a:r>
          </a:p>
          <a:p>
            <a:pPr marL="0" indent="0">
              <a:buNone/>
            </a:pPr>
            <a:endParaRPr lang="pt-B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err="1">
                <a:latin typeface="Consolas" panose="020B0609020204030204" pitchFamily="49" charset="0"/>
              </a:rPr>
              <a:t>git</a:t>
            </a:r>
            <a:r>
              <a:rPr lang="pt-BR" sz="1800" b="1" dirty="0"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</a:rPr>
              <a:t>push</a:t>
            </a:r>
            <a:r>
              <a:rPr lang="pt-BR" sz="1800" b="1" dirty="0">
                <a:latin typeface="Consolas" panose="020B0609020204030204" pitchFamily="49" charset="0"/>
              </a:rPr>
              <a:t>      </a:t>
            </a:r>
            <a:r>
              <a:rPr lang="pt-BR" sz="18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t-BR" sz="18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Empurrar</a:t>
            </a:r>
            <a:r>
              <a:rPr lang="pt-BR" sz="1800" dirty="0">
                <a:solidFill>
                  <a:srgbClr val="00B050"/>
                </a:solidFill>
                <a:latin typeface="Consolas" panose="020B0609020204030204" pitchFamily="49" charset="0"/>
              </a:rPr>
              <a:t> as novas informações para o servidor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// Após, o(s) arquivo(s) vão para o servidor</a:t>
            </a:r>
          </a:p>
          <a:p>
            <a:pPr marL="0" indent="0">
              <a:buNone/>
            </a:pPr>
            <a:endParaRPr lang="pt-BR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b="1" dirty="0" err="1">
                <a:latin typeface="Consolas" panose="020B0609020204030204" pitchFamily="49" charset="0"/>
              </a:rPr>
              <a:t>git</a:t>
            </a:r>
            <a:r>
              <a:rPr lang="pt-BR" sz="1800" b="1" dirty="0"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latin typeface="Consolas" panose="020B0609020204030204" pitchFamily="49" charset="0"/>
              </a:rPr>
              <a:t>pull</a:t>
            </a:r>
            <a:r>
              <a:rPr lang="pt-BR" sz="1800" b="1" dirty="0">
                <a:latin typeface="Consolas" panose="020B0609020204030204" pitchFamily="49" charset="0"/>
              </a:rPr>
              <a:t>      </a:t>
            </a:r>
            <a:r>
              <a:rPr lang="pt-BR" sz="18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t-BR" sz="18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Puxar</a:t>
            </a:r>
            <a:r>
              <a:rPr lang="pt-BR" sz="1800" dirty="0">
                <a:solidFill>
                  <a:srgbClr val="00B050"/>
                </a:solidFill>
                <a:latin typeface="Consolas" panose="020B0609020204030204" pitchFamily="49" charset="0"/>
              </a:rPr>
              <a:t> as novas inserções / deleções de outros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// contribuidores para seu repositório local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96E588-316E-4D95-981D-7A5E3720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557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BC387-15F1-4516-B14E-DDE80F02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anchor="b">
            <a:normAutofit/>
          </a:bodyPr>
          <a:lstStyle/>
          <a:p>
            <a:r>
              <a:rPr lang="pt-BR" sz="3600" dirty="0"/>
              <a:t>VS </a:t>
            </a:r>
            <a:r>
              <a:rPr lang="pt-BR" sz="3600" dirty="0" err="1"/>
              <a:t>Code</a:t>
            </a:r>
            <a:r>
              <a:rPr lang="pt-BR" sz="3600" dirty="0"/>
              <a:t> + </a:t>
            </a:r>
            <a:r>
              <a:rPr lang="pt-BR" sz="3600" dirty="0" err="1"/>
              <a:t>Git</a:t>
            </a:r>
            <a:r>
              <a:rPr lang="pt-BR" sz="3600" dirty="0"/>
              <a:t>  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905DEC7-9736-41E2-B5EA-99E9E93E4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800" dirty="0"/>
              <a:t>Utilização</a:t>
            </a:r>
          </a:p>
          <a:p>
            <a:pPr>
              <a:spcAft>
                <a:spcPts val="600"/>
              </a:spcAft>
            </a:pPr>
            <a:endParaRPr lang="pt-BR" sz="1800" dirty="0"/>
          </a:p>
          <a:p>
            <a:pPr>
              <a:spcAft>
                <a:spcPts val="600"/>
              </a:spcAft>
            </a:pPr>
            <a:r>
              <a:rPr lang="pt-BR" sz="1800" dirty="0"/>
              <a:t>Referência: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https://code.visualstudio.com/docs/editor/versioncontrol</a:t>
            </a:r>
            <a:r>
              <a:rPr lang="pt-BR" sz="1800" dirty="0"/>
              <a:t>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D55954E-C815-048F-726C-CC8C15A4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5264" y="6556248"/>
            <a:ext cx="784448" cy="228600"/>
          </a:xfrm>
        </p:spPr>
        <p:txBody>
          <a:bodyPr/>
          <a:lstStyle/>
          <a:p>
            <a:pPr>
              <a:spcAft>
                <a:spcPts val="600"/>
              </a:spcAft>
            </a:pPr>
            <a:fld id="{BFB0B9BB-EA62-4BBE-A586-8817FB12D06B}" type="slidenum">
              <a:rPr lang="pt-BR" smtClean="0"/>
              <a:pPr>
                <a:spcAft>
                  <a:spcPts val="600"/>
                </a:spcAft>
              </a:pPr>
              <a:t>27</a:t>
            </a:fld>
            <a:endParaRPr lang="pt-BR"/>
          </a:p>
        </p:txBody>
      </p:sp>
      <p:pic>
        <p:nvPicPr>
          <p:cNvPr id="4098" name="Picture 2" descr="ícone Arquivo, tipo, vscode Livre - Icon-Icons.com">
            <a:extLst>
              <a:ext uri="{FF2B5EF4-FFF2-40B4-BE49-F238E27FC236}">
                <a16:creationId xmlns:a16="http://schemas.microsoft.com/office/drawing/2014/main" id="{BE14A9BA-358F-4456-8CE7-5F7D277BF6D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739" t="-30437" r="-66273" b="-42019"/>
          <a:stretch/>
        </p:blipFill>
        <p:spPr bwMode="auto">
          <a:xfrm>
            <a:off x="884238" y="1041400"/>
            <a:ext cx="5608637" cy="42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48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91EF6-ADA5-40E9-9CE1-2E0EB9CD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4365264" cy="4601183"/>
          </a:xfrm>
        </p:spPr>
        <p:txBody>
          <a:bodyPr>
            <a:normAutofit/>
          </a:bodyPr>
          <a:lstStyle/>
          <a:p>
            <a:r>
              <a:rPr lang="pt-BR" dirty="0"/>
              <a:t>Sequência de utilização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VS </a:t>
            </a:r>
            <a:r>
              <a:rPr lang="pt-BR" b="1" dirty="0" err="1"/>
              <a:t>Code</a:t>
            </a:r>
            <a:r>
              <a:rPr lang="pt-BR" b="1" dirty="0"/>
              <a:t> + </a:t>
            </a:r>
            <a:r>
              <a:rPr lang="pt-BR" b="1" dirty="0" err="1"/>
              <a:t>Git</a:t>
            </a:r>
            <a:br>
              <a:rPr lang="pt-BR" dirty="0"/>
            </a:br>
            <a:r>
              <a:rPr lang="pt-BR" dirty="0"/>
              <a:t>(versionamento)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5DD332-6F7F-43E8-AD34-FF702CDB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194" y="907174"/>
            <a:ext cx="6012815" cy="5235007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Instalar o 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Bash</a:t>
            </a:r>
            <a:r>
              <a:rPr lang="pt-BR" sz="2400" dirty="0"/>
              <a:t>: </a:t>
            </a:r>
            <a:r>
              <a:rPr lang="pt-BR" sz="2400" dirty="0">
                <a:hlinkClick r:id="rId2"/>
              </a:rPr>
              <a:t>https://git-scm.com/download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Instalar o VS </a:t>
            </a:r>
            <a:r>
              <a:rPr lang="pt-BR" sz="2400" dirty="0" err="1"/>
              <a:t>Code</a:t>
            </a:r>
            <a:r>
              <a:rPr lang="pt-BR" sz="2400" dirty="0"/>
              <a:t>: </a:t>
            </a:r>
            <a:r>
              <a:rPr lang="pt-BR" sz="2400" dirty="0">
                <a:hlinkClick r:id="rId3"/>
              </a:rPr>
              <a:t>https://code.visualstudio.com/download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 </a:t>
            </a:r>
            <a:endParaRPr lang="pt-BR" sz="2400" b="1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No VS </a:t>
            </a:r>
            <a:r>
              <a:rPr lang="pt-BR" sz="2400" dirty="0" err="1"/>
              <a:t>Code</a:t>
            </a:r>
            <a:r>
              <a:rPr lang="pt-BR" sz="2400" dirty="0"/>
              <a:t>, abra a pasta</a:t>
            </a:r>
          </a:p>
          <a:p>
            <a:pPr lvl="1"/>
            <a:r>
              <a:rPr lang="pt-BR" sz="2000" dirty="0"/>
              <a:t>Certifique que o VS </a:t>
            </a:r>
            <a:r>
              <a:rPr lang="pt-BR" sz="2000" dirty="0" err="1"/>
              <a:t>Code</a:t>
            </a:r>
            <a:r>
              <a:rPr lang="pt-BR" sz="2000" dirty="0"/>
              <a:t> está com o </a:t>
            </a:r>
            <a:r>
              <a:rPr lang="pt-BR" sz="2000" dirty="0" err="1"/>
              <a:t>Git</a:t>
            </a:r>
            <a:r>
              <a:rPr lang="pt-BR" sz="2000" dirty="0"/>
              <a:t> habilitado</a:t>
            </a:r>
          </a:p>
          <a:p>
            <a:pPr lvl="1"/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Após alteração em arquivo, realizar: </a:t>
            </a:r>
          </a:p>
          <a:p>
            <a:pPr lvl="1"/>
            <a:r>
              <a:rPr lang="pt-BR" sz="2000" dirty="0" err="1"/>
              <a:t>Add</a:t>
            </a:r>
            <a:r>
              <a:rPr lang="pt-BR" sz="2000" dirty="0"/>
              <a:t> (+)</a:t>
            </a:r>
          </a:p>
          <a:p>
            <a:pPr lvl="1"/>
            <a:r>
              <a:rPr lang="pt-BR" sz="2000" dirty="0" err="1"/>
              <a:t>Commit</a:t>
            </a:r>
            <a:r>
              <a:rPr lang="pt-BR" sz="2000" dirty="0"/>
              <a:t> (</a:t>
            </a:r>
            <a:r>
              <a:rPr lang="pt-BR" sz="2000" dirty="0">
                <a:sym typeface="Wingdings" panose="05000000000000000000" pitchFamily="2" charset="2"/>
              </a:rPr>
              <a:t>)</a:t>
            </a:r>
          </a:p>
          <a:p>
            <a:pPr lvl="1"/>
            <a:r>
              <a:rPr lang="pt-BR" sz="2000" dirty="0" err="1">
                <a:sym typeface="Wingdings" panose="05000000000000000000" pitchFamily="2" charset="2"/>
              </a:rPr>
              <a:t>Push</a:t>
            </a:r>
            <a:r>
              <a:rPr lang="pt-BR" sz="2000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Para receber alterações, realizar:</a:t>
            </a:r>
          </a:p>
          <a:p>
            <a:pPr lvl="1"/>
            <a:r>
              <a:rPr lang="pt-BR" sz="2000" dirty="0" err="1"/>
              <a:t>Pull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3B5A13-F7F8-40AE-A5DC-96259E8F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469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5ADB7-69B9-494C-98F4-797A25CD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VS </a:t>
            </a:r>
            <a:r>
              <a:rPr lang="pt-BR" dirty="0" err="1"/>
              <a:t>Code</a:t>
            </a:r>
            <a:r>
              <a:rPr lang="pt-BR" dirty="0"/>
              <a:t> com Versionamento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FB523-0DB4-4AFB-8CB5-6DBB1A9C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Tutorial de Utilização do VS </a:t>
            </a:r>
            <a:r>
              <a:rPr lang="pt-BR" dirty="0" err="1"/>
              <a:t>Code</a:t>
            </a:r>
            <a:r>
              <a:rPr lang="pt-BR" dirty="0"/>
              <a:t> integrado como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endParaRPr lang="pt-BR" dirty="0"/>
          </a:p>
          <a:p>
            <a:r>
              <a:rPr lang="pt-BR" dirty="0">
                <a:hlinkClick r:id="rId3"/>
              </a:rPr>
              <a:t>https://www.youtube.com/watch?v=T78fCKgAKOM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67400F-8531-4D24-8B63-B8B02D7B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6" name="Mídia Online 5" title="Git Overview: Git + VSCode + GitHubDesktop">
            <a:hlinkClick r:id="" action="ppaction://media"/>
            <a:extLst>
              <a:ext uri="{FF2B5EF4-FFF2-40B4-BE49-F238E27FC236}">
                <a16:creationId xmlns:a16="http://schemas.microsoft.com/office/drawing/2014/main" id="{033EC03B-9F76-49B3-ACD9-F4DA2A7CFAC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90667" y="2501900"/>
            <a:ext cx="6848508" cy="386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0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/>
              <a:t>INTRODUÇÃO</a:t>
            </a:r>
            <a:br>
              <a:rPr lang="pt-BR" sz="4000" dirty="0"/>
            </a:br>
            <a:r>
              <a:rPr lang="pt-BR" sz="4000" dirty="0"/>
              <a:t>Agenda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644070"/>
            <a:ext cx="8143900" cy="3225090"/>
          </a:xfrm>
        </p:spPr>
        <p:txBody>
          <a:bodyPr>
            <a:normAutofit/>
          </a:bodyPr>
          <a:lstStyle/>
          <a:p>
            <a:r>
              <a:rPr lang="pt-BR" dirty="0"/>
              <a:t>Gerenciamento de Configuração</a:t>
            </a:r>
          </a:p>
          <a:p>
            <a:pPr lvl="1"/>
            <a:r>
              <a:rPr lang="pt-BR" dirty="0"/>
              <a:t>Controle de Versão</a:t>
            </a:r>
          </a:p>
          <a:p>
            <a:pPr lvl="2"/>
            <a:r>
              <a:rPr lang="pt-BR" dirty="0" err="1"/>
              <a:t>Git</a:t>
            </a:r>
            <a:r>
              <a:rPr lang="pt-BR" dirty="0"/>
              <a:t> e </a:t>
            </a:r>
            <a:r>
              <a:rPr lang="pt-BR" dirty="0" err="1"/>
              <a:t>Github</a:t>
            </a:r>
            <a:endParaRPr lang="pt-BR" dirty="0"/>
          </a:p>
          <a:p>
            <a:pPr lvl="2"/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7C569E2-EA04-4944-BDFB-4720BCC8F199}" type="slidenum">
              <a:rPr lang="pt-BR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29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919690" y="-24"/>
            <a:ext cx="5105400" cy="2868168"/>
          </a:xfrm>
        </p:spPr>
        <p:txBody>
          <a:bodyPr/>
          <a:lstStyle/>
          <a:p>
            <a:pPr defTabSz="889000" eaLnBrk="0" hangingPunct="0">
              <a:defRPr/>
            </a:pPr>
            <a:r>
              <a:rPr lang="pt-PT" sz="3200" b="0" dirty="0"/>
              <a:t>EXPERIÊNCIA CRIATIVA: PROJETANDO SOLUÇÕES COMPUTACIONAIS</a:t>
            </a:r>
            <a:endParaRPr lang="pt-BR" sz="2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2728" y="3657600"/>
            <a:ext cx="8305800" cy="2971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pt-BR" sz="2400" b="1" dirty="0"/>
          </a:p>
          <a:p>
            <a:pPr>
              <a:lnSpc>
                <a:spcPct val="80000"/>
              </a:lnSpc>
            </a:pPr>
            <a:r>
              <a:rPr lang="pt-BR" sz="2400" b="1" dirty="0"/>
              <a:t> Controle de Versão</a:t>
            </a:r>
          </a:p>
          <a:p>
            <a:pPr>
              <a:lnSpc>
                <a:spcPct val="80000"/>
              </a:lnSpc>
            </a:pPr>
            <a:endParaRPr lang="pt-BR" sz="2400" b="1" dirty="0"/>
          </a:p>
          <a:p>
            <a:pPr>
              <a:lnSpc>
                <a:spcPct val="80000"/>
              </a:lnSpc>
            </a:pPr>
            <a:r>
              <a:rPr lang="pt-BR" sz="2400" b="1" dirty="0"/>
              <a:t>Professoras</a:t>
            </a:r>
          </a:p>
          <a:p>
            <a:pPr>
              <a:lnSpc>
                <a:spcPct val="80000"/>
              </a:lnSpc>
            </a:pPr>
            <a:r>
              <a:rPr lang="pt-BR" sz="2400" b="1" dirty="0"/>
              <a:t>Cristina Verçosa Perez Barrios de Souza e </a:t>
            </a:r>
          </a:p>
          <a:p>
            <a:pPr>
              <a:lnSpc>
                <a:spcPct val="80000"/>
              </a:lnSpc>
            </a:pPr>
            <a:r>
              <a:rPr lang="pt-BR" sz="2400" b="1" dirty="0"/>
              <a:t>Rosilene Fernandes</a:t>
            </a:r>
            <a:endParaRPr lang="pt-BR" sz="2400" dirty="0"/>
          </a:p>
          <a:p>
            <a:pPr algn="r">
              <a:lnSpc>
                <a:spcPct val="80000"/>
              </a:lnSpc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6448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7018B-72B1-4F80-81E6-33DFA044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300"/>
              <a:t>Gerenciamento de Configuração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C4B88DF-BC31-44D0-B8B8-5C53DE356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947838"/>
              </p:ext>
            </p:extLst>
          </p:nvPr>
        </p:nvGraphicFramePr>
        <p:xfrm>
          <a:off x="1333467" y="1321686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A8919B3-8B40-45B6-A129-FFE4D5F6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64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06490-B129-43C0-AD1F-41DE1AD3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Controle de 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9DE98-0D2F-4392-BC2C-8A63EE1D3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73" y="1048666"/>
            <a:ext cx="9595065" cy="4955667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Gerenciamento de Configuração de Software (SCM)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é um termo mais amplo que abrange todos os processos necessários para construir, empacotar e implantar software - isso </a:t>
            </a:r>
            <a:r>
              <a:rPr lang="pt-BR" sz="240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inclui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Sistemas de Controle de Versão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Sistemas de Controle de Versão (</a:t>
            </a:r>
            <a:r>
              <a:rPr lang="pt-BR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VCS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Systems)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 também conhecido como : </a:t>
            </a:r>
          </a:p>
          <a:p>
            <a:pPr lvl="1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Gerenciamento de Código Fonte (</a:t>
            </a: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SCM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pt-B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Management)</a:t>
            </a:r>
          </a:p>
          <a:p>
            <a:pPr lvl="1"/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Gerenciamento de Controle de Código (</a:t>
            </a: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SCM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pt-B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pt-B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Management)</a:t>
            </a:r>
          </a:p>
          <a:p>
            <a:pPr lvl="1"/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Classe de sistemas responsável por </a:t>
            </a:r>
            <a:r>
              <a:rPr lang="pt-BR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gerenciar alterações em programas de computador, documentos, grandes sites da Web ou outras coleções de informações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55456F-AAA5-46BA-B9DA-6520720D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06490-B129-43C0-AD1F-41DE1AD3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Controle de 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99DE98-0D2F-4392-BC2C-8A63EE1D3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05" y="1333892"/>
            <a:ext cx="4998508" cy="3545967"/>
          </a:xfrm>
        </p:spPr>
        <p:txBody>
          <a:bodyPr>
            <a:normAutofit/>
          </a:bodyPr>
          <a:lstStyle/>
          <a:p>
            <a:r>
              <a:rPr lang="pt-BR" sz="2800" dirty="0"/>
              <a:t>Registra e mantém, em </a:t>
            </a:r>
            <a:r>
              <a:rPr lang="pt-BR" sz="2800" dirty="0">
                <a:solidFill>
                  <a:srgbClr val="C00000"/>
                </a:solidFill>
              </a:rPr>
              <a:t>repositórios</a:t>
            </a:r>
            <a:r>
              <a:rPr lang="pt-BR" sz="2800" dirty="0"/>
              <a:t>, as </a:t>
            </a:r>
            <a:r>
              <a:rPr lang="pt-BR" sz="2800" b="1" dirty="0"/>
              <a:t>alterações</a:t>
            </a:r>
            <a:r>
              <a:rPr lang="pt-BR" sz="2800" dirty="0"/>
              <a:t> realizadas em um arquivo ou conjunto de arquivos ao </a:t>
            </a:r>
            <a:r>
              <a:rPr lang="pt-BR" sz="2800" b="1" dirty="0"/>
              <a:t>longo do tempo</a:t>
            </a:r>
            <a:r>
              <a:rPr lang="pt-BR" sz="2800" dirty="0"/>
              <a:t>, permitindo a </a:t>
            </a:r>
            <a:r>
              <a:rPr lang="pt-BR" sz="2800" b="1" dirty="0"/>
              <a:t>recuperação posterior</a:t>
            </a:r>
            <a:r>
              <a:rPr lang="pt-BR" sz="2800" dirty="0"/>
              <a:t> de versões.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C1DB78-E316-4BE9-AC3F-F587C3B21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6913" y="1590868"/>
            <a:ext cx="2699997" cy="269999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6AF2C47-CC7F-4920-8BA2-F1BCC4D03075}"/>
              </a:ext>
            </a:extLst>
          </p:cNvPr>
          <p:cNvSpPr txBox="1"/>
          <p:nvPr/>
        </p:nvSpPr>
        <p:spPr>
          <a:xfrm>
            <a:off x="1983230" y="4879859"/>
            <a:ext cx="7792818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Iremos usar o </a:t>
            </a:r>
            <a:r>
              <a:rPr lang="pt-BR" sz="2400" u="sng" dirty="0">
                <a:solidFill>
                  <a:schemeClr val="tx1"/>
                </a:solidFill>
              </a:rPr>
              <a:t>código-fonte</a:t>
            </a:r>
            <a:r>
              <a:rPr lang="pt-BR" sz="2400" dirty="0">
                <a:solidFill>
                  <a:schemeClr val="tx1"/>
                </a:solidFill>
              </a:rPr>
              <a:t> de software e </a:t>
            </a:r>
            <a:r>
              <a:rPr lang="pt-BR" sz="2400" u="sng" dirty="0">
                <a:solidFill>
                  <a:schemeClr val="tx1"/>
                </a:solidFill>
              </a:rPr>
              <a:t>qualquer outro arquivo </a:t>
            </a:r>
            <a:r>
              <a:rPr lang="pt-BR" sz="2400" dirty="0">
                <a:solidFill>
                  <a:schemeClr val="tx1"/>
                </a:solidFill>
              </a:rPr>
              <a:t>de projeto (artefatos) como </a:t>
            </a:r>
            <a:r>
              <a:rPr lang="pt-BR" sz="2400" b="1" dirty="0">
                <a:solidFill>
                  <a:schemeClr val="tx1"/>
                </a:solidFill>
              </a:rPr>
              <a:t>arquivos com controle de versão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F5FEB4-070F-4F34-AA41-24AFAC679CFB}"/>
              </a:ext>
            </a:extLst>
          </p:cNvPr>
          <p:cNvSpPr txBox="1"/>
          <p:nvPr/>
        </p:nvSpPr>
        <p:spPr>
          <a:xfrm>
            <a:off x="6967487" y="1390813"/>
            <a:ext cx="1718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Repositório</a:t>
            </a:r>
            <a:endParaRPr lang="pt-BR" sz="20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62808C-1908-4B4F-BAC5-A601E2B6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83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20E2B-8B79-4E8C-ACFD-584BA99F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300"/>
              <a:t>Recapitulando...</a:t>
            </a:r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0A78A314-9B87-4916-9F5A-B70A2792F9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603435"/>
              </p:ext>
            </p:extLst>
          </p:nvPr>
        </p:nvGraphicFramePr>
        <p:xfrm>
          <a:off x="1596895" y="1128740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5645DDC-94F2-4130-B0BB-32F36F9A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22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7182E-34DB-4ED8-8F53-B2B45785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Git</a:t>
            </a:r>
            <a:r>
              <a:rPr lang="pt-BR" dirty="0"/>
              <a:t> e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6DE8D8-8B30-4720-8409-BD41D6C8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777" y="1214422"/>
            <a:ext cx="5479202" cy="5333999"/>
          </a:xfrm>
        </p:spPr>
        <p:txBody>
          <a:bodyPr>
            <a:normAutofit fontScale="70000" lnSpcReduction="20000"/>
          </a:bodyPr>
          <a:lstStyle/>
          <a:p>
            <a:r>
              <a:rPr lang="pt-BR" sz="1800" b="1" dirty="0" err="1"/>
              <a:t>Git</a:t>
            </a:r>
            <a:endParaRPr lang="pt-BR" sz="1800" b="1" dirty="0"/>
          </a:p>
          <a:p>
            <a:pPr lvl="1"/>
            <a:r>
              <a:rPr lang="pt-BR" dirty="0"/>
              <a:t>É uma </a:t>
            </a:r>
            <a:r>
              <a:rPr lang="pt-BR" b="1" dirty="0">
                <a:solidFill>
                  <a:srgbClr val="FF0000"/>
                </a:solidFill>
              </a:rPr>
              <a:t>ferramenta de controle de versão </a:t>
            </a:r>
            <a:r>
              <a:rPr lang="pt-BR" dirty="0"/>
              <a:t>que gerencia o histórico de código-fonte de um projeto de desenvolvimento  ​</a:t>
            </a:r>
          </a:p>
          <a:p>
            <a:pPr lvl="1"/>
            <a:r>
              <a:rPr lang="pt-BR" b="1" dirty="0"/>
              <a:t>Instalado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localmente</a:t>
            </a:r>
            <a:r>
              <a:rPr lang="pt-BR" dirty="0"/>
              <a:t>​</a:t>
            </a:r>
          </a:p>
          <a:p>
            <a:pPr lvl="1"/>
            <a:r>
              <a:rPr lang="pt-BR" dirty="0">
                <a:hlinkClick r:id="rId2"/>
              </a:rPr>
              <a:t>https://git-scm.com</a:t>
            </a:r>
            <a:r>
              <a:rPr lang="pt-BR" dirty="0"/>
              <a:t> </a:t>
            </a:r>
          </a:p>
          <a:p>
            <a:endParaRPr lang="pt-BR" sz="1800" b="1" dirty="0"/>
          </a:p>
          <a:p>
            <a:r>
              <a:rPr lang="pt-BR" sz="1800" b="1" dirty="0"/>
              <a:t>GitHub Desktop</a:t>
            </a:r>
          </a:p>
          <a:p>
            <a:pPr lvl="1"/>
            <a:r>
              <a:rPr lang="pt-BR" dirty="0"/>
              <a:t>É uma </a:t>
            </a:r>
            <a:r>
              <a:rPr lang="pt-BR" b="1" dirty="0">
                <a:solidFill>
                  <a:srgbClr val="FF0000"/>
                </a:solidFill>
              </a:rPr>
              <a:t>ferramenta de controle de versão </a:t>
            </a:r>
            <a:r>
              <a:rPr lang="pt-BR" dirty="0"/>
              <a:t>que gerencia o histórico de código-fonte de um projeto de desenvolvimento  ​</a:t>
            </a:r>
          </a:p>
          <a:p>
            <a:pPr lvl="1"/>
            <a:r>
              <a:rPr lang="pt-BR" b="1" dirty="0"/>
              <a:t>Instalado </a:t>
            </a:r>
            <a:r>
              <a:rPr lang="pt-BR" b="1" dirty="0">
                <a:solidFill>
                  <a:srgbClr val="FF0000"/>
                </a:solidFill>
              </a:rPr>
              <a:t>localmente</a:t>
            </a:r>
          </a:p>
          <a:p>
            <a:pPr lvl="1"/>
            <a:r>
              <a:rPr lang="pt-BR" dirty="0">
                <a:hlinkClick r:id="rId3"/>
              </a:rPr>
              <a:t>https://desktop.github.com/</a:t>
            </a:r>
            <a:endParaRPr lang="pt-BR" dirty="0"/>
          </a:p>
          <a:p>
            <a:pPr lvl="1"/>
            <a:endParaRPr lang="pt-BR" dirty="0"/>
          </a:p>
          <a:p>
            <a:r>
              <a:rPr lang="pt-BR" sz="1800" b="1" dirty="0"/>
              <a:t>GitHub</a:t>
            </a:r>
            <a:r>
              <a:rPr lang="pt-BR" sz="1800" dirty="0"/>
              <a:t> (</a:t>
            </a:r>
            <a:r>
              <a:rPr lang="pt-BR" sz="1800" dirty="0" err="1"/>
              <a:t>Hosting</a:t>
            </a:r>
            <a:r>
              <a:rPr lang="pt-BR" sz="1800" dirty="0"/>
              <a:t>)</a:t>
            </a:r>
          </a:p>
          <a:p>
            <a:pPr lvl="1"/>
            <a:r>
              <a:rPr lang="pt-BR" dirty="0"/>
              <a:t>É um </a:t>
            </a:r>
            <a:r>
              <a:rPr lang="pt-BR" b="1" dirty="0"/>
              <a:t>serviço de </a:t>
            </a:r>
            <a:r>
              <a:rPr lang="pt-BR" b="1" dirty="0">
                <a:solidFill>
                  <a:srgbClr val="FF0000"/>
                </a:solidFill>
              </a:rPr>
              <a:t>hospedagem</a:t>
            </a:r>
            <a:r>
              <a:rPr lang="pt-BR" b="1" dirty="0"/>
              <a:t> para repositórios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dirty="0"/>
              <a:t>(</a:t>
            </a:r>
            <a:r>
              <a:rPr lang="pt-BR" i="1" dirty="0" err="1"/>
              <a:t>hosting</a:t>
            </a:r>
            <a:r>
              <a:rPr lang="pt-BR" i="1" dirty="0"/>
              <a:t> </a:t>
            </a:r>
            <a:r>
              <a:rPr lang="pt-BR" i="1" dirty="0" err="1"/>
              <a:t>service</a:t>
            </a:r>
            <a:r>
              <a:rPr lang="pt-BR" i="1" dirty="0"/>
              <a:t> for </a:t>
            </a:r>
            <a:r>
              <a:rPr lang="pt-BR" dirty="0" err="1"/>
              <a:t>Git</a:t>
            </a:r>
            <a:r>
              <a:rPr lang="pt-BR" i="1" dirty="0"/>
              <a:t> </a:t>
            </a:r>
            <a:r>
              <a:rPr lang="pt-BR" i="1" dirty="0" err="1"/>
              <a:t>repositories</a:t>
            </a:r>
            <a:r>
              <a:rPr lang="pt-BR" dirty="0"/>
              <a:t>), baseado em nuvem e feito para trabalhar com a ferramentas como </a:t>
            </a:r>
            <a:r>
              <a:rPr lang="pt-BR" b="1" dirty="0"/>
              <a:t>o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dirty="0"/>
              <a:t>ou o </a:t>
            </a:r>
            <a:r>
              <a:rPr lang="pt-BR" b="1" dirty="0"/>
              <a:t>GitHub Desktop</a:t>
            </a:r>
          </a:p>
          <a:p>
            <a:pPr lvl="1"/>
            <a:r>
              <a:rPr lang="pt-BR" b="1" dirty="0"/>
              <a:t>Serviço</a:t>
            </a:r>
            <a:r>
              <a:rPr lang="pt-BR" dirty="0"/>
              <a:t> online</a:t>
            </a:r>
          </a:p>
          <a:p>
            <a:pPr lvl="1"/>
            <a:r>
              <a:rPr lang="pt-BR" dirty="0">
                <a:hlinkClick r:id="rId4"/>
              </a:rPr>
              <a:t>https://github.com/</a:t>
            </a:r>
            <a:endParaRPr lang="pt-BR" dirty="0"/>
          </a:p>
          <a:p>
            <a:pPr lvl="1"/>
            <a:endParaRPr lang="pt-BR" sz="500" dirty="0"/>
          </a:p>
        </p:txBody>
      </p:sp>
      <p:pic>
        <p:nvPicPr>
          <p:cNvPr id="1028" name="Picture 4" descr="Resultado de imagem para github">
            <a:extLst>
              <a:ext uri="{FF2B5EF4-FFF2-40B4-BE49-F238E27FC236}">
                <a16:creationId xmlns:a16="http://schemas.microsoft.com/office/drawing/2014/main" id="{CBFFDFA1-8DB8-4581-9ECC-D410C6686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7979" y="5100104"/>
            <a:ext cx="2281554" cy="75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D2760C-F8C1-407C-A35B-C4DCCE1F0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6583288" y="2984484"/>
            <a:ext cx="2690936" cy="89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7F429FF-8A20-437E-9196-E1F2A2364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41" y="1476118"/>
            <a:ext cx="1356018" cy="57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921AE4-3024-4010-BEA8-39B55359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32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9486F-428C-47AB-B618-E9A98944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Git</a:t>
            </a:r>
            <a:r>
              <a:rPr lang="pt-BR" dirty="0"/>
              <a:t> e GitHub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2CB973A-7E42-4DFB-BF2D-24EDDB06F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064980"/>
              </p:ext>
            </p:extLst>
          </p:nvPr>
        </p:nvGraphicFramePr>
        <p:xfrm>
          <a:off x="3746389" y="620786"/>
          <a:ext cx="6689516" cy="5821579"/>
        </p:xfrm>
        <a:graphic>
          <a:graphicData uri="http://schemas.openxmlformats.org/drawingml/2006/table">
            <a:tbl>
              <a:tblPr/>
              <a:tblGrid>
                <a:gridCol w="3344758">
                  <a:extLst>
                    <a:ext uri="{9D8B030D-6E8A-4147-A177-3AD203B41FA5}">
                      <a16:colId xmlns:a16="http://schemas.microsoft.com/office/drawing/2014/main" val="3771923589"/>
                    </a:ext>
                  </a:extLst>
                </a:gridCol>
                <a:gridCol w="3344758">
                  <a:extLst>
                    <a:ext uri="{9D8B030D-6E8A-4147-A177-3AD203B41FA5}">
                      <a16:colId xmlns:a16="http://schemas.microsoft.com/office/drawing/2014/main" val="236790876"/>
                    </a:ext>
                  </a:extLst>
                </a:gridCol>
              </a:tblGrid>
              <a:tr h="471741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8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GIT​ / GitHub Desktop</a:t>
                      </a:r>
                      <a:endParaRPr lang="pt-BR" sz="18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81290" marR="81290" marT="40645" marB="406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8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GitHub​</a:t>
                      </a:r>
                      <a:endParaRPr lang="pt-BR" sz="1800" b="1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81290" marR="81290" marT="40645" marB="406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529065"/>
                  </a:ext>
                </a:extLst>
              </a:tr>
              <a:tr h="82554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8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SISTEMA</a:t>
                      </a:r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 de </a:t>
                      </a:r>
                      <a:r>
                        <a:rPr lang="pt-BR" sz="1800" b="0" i="0" dirty="0">
                          <a:solidFill>
                            <a:srgbClr val="FF0000"/>
                          </a:solidFill>
                          <a:effectLst/>
                          <a:latin typeface="Corbel" panose="020B0503020204020204" pitchFamily="34" charset="0"/>
                        </a:rPr>
                        <a:t>controle de versão​</a:t>
                      </a:r>
                      <a:endParaRPr lang="pt-BR" sz="1800" b="0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1290" marR="81290" marT="40645" marB="406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8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SERVIÇO</a:t>
                      </a:r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 de </a:t>
                      </a:r>
                      <a:r>
                        <a:rPr lang="pt-BR" sz="1800" b="0" i="0" dirty="0">
                          <a:solidFill>
                            <a:srgbClr val="FF0000"/>
                          </a:solidFill>
                          <a:effectLst/>
                          <a:latin typeface="Corbel" panose="020B0503020204020204" pitchFamily="34" charset="0"/>
                        </a:rPr>
                        <a:t>hospedagem​ de repositórios</a:t>
                      </a:r>
                      <a:endParaRPr lang="pt-BR" sz="1800" b="0" i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1290" marR="81290" marT="40645" marB="406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662811"/>
                  </a:ext>
                </a:extLst>
              </a:tr>
              <a:tr h="82554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Instalado </a:t>
                      </a:r>
                      <a:r>
                        <a:rPr lang="pt-BR" sz="1800" b="0" i="0" dirty="0">
                          <a:solidFill>
                            <a:srgbClr val="FF0000"/>
                          </a:solidFill>
                          <a:effectLst/>
                          <a:latin typeface="Corbel" panose="020B0503020204020204" pitchFamily="34" charset="0"/>
                        </a:rPr>
                        <a:t>localmente</a:t>
                      </a:r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​</a:t>
                      </a:r>
                      <a:endParaRPr lang="pt-BR" sz="1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81290" marR="81290" marT="40645" marB="406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Hospedado em </a:t>
                      </a:r>
                      <a:r>
                        <a:rPr lang="pt-BR" sz="1800" b="0" i="0" dirty="0">
                          <a:solidFill>
                            <a:srgbClr val="FF0000"/>
                          </a:solidFill>
                          <a:effectLst/>
                          <a:latin typeface="Corbel" panose="020B0503020204020204" pitchFamily="34" charset="0"/>
                        </a:rPr>
                        <a:t>nuvem</a:t>
                      </a:r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​</a:t>
                      </a:r>
                      <a:endParaRPr lang="pt-BR" sz="1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81290" marR="81290" marT="40645" marB="406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215318"/>
                  </a:ext>
                </a:extLst>
              </a:tr>
              <a:tr h="1355439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Mantido pela Linux Foundation​ (</a:t>
                      </a:r>
                      <a:r>
                        <a:rPr lang="pt-BR" sz="1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Git</a:t>
                      </a:r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Mantido pela Microsoft  (GitHub Desk)</a:t>
                      </a:r>
                      <a:endParaRPr lang="pt-BR" sz="1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81290" marR="81290" marT="40645" marB="406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Mantido pela Microsoft  </a:t>
                      </a:r>
                      <a:endParaRPr lang="pt-BR" sz="1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81290" marR="81290" marT="40645" marB="406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645584"/>
                  </a:ext>
                </a:extLst>
              </a:tr>
              <a:tr h="82554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Linha de comando​ (</a:t>
                      </a:r>
                      <a:r>
                        <a:rPr lang="pt-BR" sz="1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Git</a:t>
                      </a:r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)</a:t>
                      </a:r>
                    </a:p>
                    <a:p>
                      <a:pPr algn="l" rtl="0" fontAlgn="base"/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Interface visual (GitHub Desk)</a:t>
                      </a:r>
                      <a:endParaRPr lang="pt-BR" sz="1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81290" marR="81290" marT="40645" marB="406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Administrado por meio da Web​</a:t>
                      </a:r>
                      <a:endParaRPr lang="pt-BR" sz="1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81290" marR="81290" marT="40645" marB="406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098001"/>
                  </a:ext>
                </a:extLst>
              </a:tr>
              <a:tr h="1046017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Competem com as ferramentas: </a:t>
                      </a:r>
                      <a:r>
                        <a:rPr lang="pt-BR" sz="1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Subversion</a:t>
                      </a:r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, Mercurial, IBM, ...​</a:t>
                      </a:r>
                      <a:endParaRPr lang="pt-BR" sz="1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81290" marR="81290" marT="40645" marB="406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Compete com os serviços: </a:t>
                      </a:r>
                      <a:r>
                        <a:rPr lang="pt-BR" sz="1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Atlassian</a:t>
                      </a:r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, </a:t>
                      </a:r>
                      <a:r>
                        <a:rPr lang="pt-BR" sz="1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Bitbucket</a:t>
                      </a:r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 e </a:t>
                      </a:r>
                      <a:r>
                        <a:rPr lang="pt-BR" sz="1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GitLab</a:t>
                      </a:r>
                      <a:r>
                        <a:rPr lang="pt-BR" sz="1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​</a:t>
                      </a:r>
                      <a:endParaRPr lang="pt-BR" sz="1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81290" marR="81290" marT="40645" marB="406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347758"/>
                  </a:ext>
                </a:extLst>
              </a:tr>
              <a:tr h="471741">
                <a:tc>
                  <a:txBody>
                    <a:bodyPr/>
                    <a:lstStyle/>
                    <a:p>
                      <a:pPr algn="l" rtl="0" fontAlgn="auto"/>
                      <a:r>
                        <a:rPr lang="pt-BR" sz="1800" b="0" i="0">
                          <a:solidFill>
                            <a:srgbClr val="6F664C"/>
                          </a:solidFill>
                          <a:effectLst/>
                          <a:latin typeface="Corbel" panose="020B0503020204020204" pitchFamily="34" charset="0"/>
                        </a:rPr>
                        <a:t>​</a:t>
                      </a:r>
                    </a:p>
                  </a:txBody>
                  <a:tcPr marL="81290" marR="81290" marT="40645" marB="406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pt-BR" sz="1800" b="0" i="0" dirty="0">
                          <a:solidFill>
                            <a:srgbClr val="6F664C"/>
                          </a:solidFill>
                          <a:effectLst/>
                          <a:latin typeface="Corbel" panose="020B0503020204020204" pitchFamily="34" charset="0"/>
                        </a:rPr>
                        <a:t>​</a:t>
                      </a:r>
                    </a:p>
                  </a:txBody>
                  <a:tcPr marL="81290" marR="81290" marT="40645" marB="4064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87470"/>
                  </a:ext>
                </a:extLst>
              </a:tr>
            </a:tbl>
          </a:graphicData>
        </a:graphic>
      </p:graphicFrame>
      <p:pic>
        <p:nvPicPr>
          <p:cNvPr id="3079" name="Picture 7">
            <a:extLst>
              <a:ext uri="{FF2B5EF4-FFF2-40B4-BE49-F238E27FC236}">
                <a16:creationId xmlns:a16="http://schemas.microsoft.com/office/drawing/2014/main" id="{7EFF5C36-BDDE-4CAF-AFDA-A4FEC6B6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2" y="3581400"/>
            <a:ext cx="319087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56A1C80-60BF-45CA-8726-9516F0BB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91892" y="4667140"/>
            <a:ext cx="1676665" cy="5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FFB6BD-A7C1-4588-9D6D-E9D7C149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353D-6A91-49B7-A84E-07197E92C3F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706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1523</Words>
  <Application>Microsoft Office PowerPoint</Application>
  <PresentationFormat>Widescreen</PresentationFormat>
  <Paragraphs>252</Paragraphs>
  <Slides>30</Slides>
  <Notes>4</Notes>
  <HiddenSlides>0</HiddenSlides>
  <MMClips>1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Corbel</vt:lpstr>
      <vt:lpstr>Times New Roman</vt:lpstr>
      <vt:lpstr>Trebuchet MS</vt:lpstr>
      <vt:lpstr>Wingdings</vt:lpstr>
      <vt:lpstr>Wingdings 2</vt:lpstr>
      <vt:lpstr>Opulento</vt:lpstr>
      <vt:lpstr>EXPERIÊNCIA CRIATIVA: PROJETANDO SOLUÇÕES COMPUTACIONAIS</vt:lpstr>
      <vt:lpstr>INTRODUÇÃO ATIVIDADES INICIAS</vt:lpstr>
      <vt:lpstr>INTRODUÇÃO Agenda</vt:lpstr>
      <vt:lpstr>Gerenciamento de Configuração</vt:lpstr>
      <vt:lpstr>Sistemas de Controle de Versão</vt:lpstr>
      <vt:lpstr>Sistemas de Controle de Versão</vt:lpstr>
      <vt:lpstr>Recapitulando...</vt:lpstr>
      <vt:lpstr>Git e GitHub</vt:lpstr>
      <vt:lpstr>Git e GitHub</vt:lpstr>
      <vt:lpstr>Visão Geral </vt:lpstr>
      <vt:lpstr>Git : Committing e  Pushing</vt:lpstr>
      <vt:lpstr>GitHub (hosting)</vt:lpstr>
      <vt:lpstr>Sequência de utilização  Hosting (versionamento)</vt:lpstr>
      <vt:lpstr>GitHub</vt:lpstr>
      <vt:lpstr>GitHub</vt:lpstr>
      <vt:lpstr>GitHub</vt:lpstr>
      <vt:lpstr>GitHub</vt:lpstr>
      <vt:lpstr>GitHub Desktop</vt:lpstr>
      <vt:lpstr>Sequência de utilização  Desktop (versionamento)</vt:lpstr>
      <vt:lpstr>Sign in  no GitHub Desktop</vt:lpstr>
      <vt:lpstr>Sign in  no GitHub Desktop</vt:lpstr>
      <vt:lpstr>Git Bash</vt:lpstr>
      <vt:lpstr>Referências dos Comandos Básicos</vt:lpstr>
      <vt:lpstr>Git Bash</vt:lpstr>
      <vt:lpstr>Acessando e clonando o  Repositório  Remoto</vt:lpstr>
      <vt:lpstr>Sequência básica de comandos Git (local)</vt:lpstr>
      <vt:lpstr>VS Code + Git  </vt:lpstr>
      <vt:lpstr>Sequência de utilização  VS Code + Git (versionamento)</vt:lpstr>
      <vt:lpstr>VS Code com Versionamento</vt:lpstr>
      <vt:lpstr>EXPERIÊNCIA CRIATIVA: PROJETANDO SOLUÇÕES COMPUTACIONAIS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da configuração de artefatos do projeto</dc:title>
  <dc:creator>Cristina Vercosa Perez Barrios de Souza</dc:creator>
  <cp:lastModifiedBy>Cristina Vercosa Perez Barrios de Souza</cp:lastModifiedBy>
  <cp:revision>30</cp:revision>
  <dcterms:created xsi:type="dcterms:W3CDTF">2020-04-21T21:48:17Z</dcterms:created>
  <dcterms:modified xsi:type="dcterms:W3CDTF">2022-04-23T21:44:23Z</dcterms:modified>
</cp:coreProperties>
</file>