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88" r:id="rId4"/>
    <p:sldId id="263" r:id="rId5"/>
    <p:sldId id="268" r:id="rId6"/>
    <p:sldId id="285" r:id="rId7"/>
    <p:sldId id="284" r:id="rId8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ABBB"/>
    <a:srgbClr val="677480"/>
    <a:srgbClr val="75818C"/>
    <a:srgbClr val="499BD0"/>
    <a:srgbClr val="5EA7D5"/>
    <a:srgbClr val="2085C5"/>
    <a:srgbClr val="A3CDE7"/>
    <a:srgbClr val="6E7B86"/>
    <a:srgbClr val="848E98"/>
    <a:srgbClr val="8B9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BC03C-FFF2-47E0-A2A4-7D9FC85CBE96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279CF-869F-4AEA-8FFF-5617759D7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86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279CF-869F-4AEA-8FFF-5617759D76A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95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279CF-869F-4AEA-8FFF-5617759D76A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41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279CF-869F-4AEA-8FFF-5617759D76A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88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2718" y="746886"/>
            <a:ext cx="719856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3035E-E315-4CC2-A5EC-911F20100089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6ABB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7748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B35F8-8120-4D2F-AA66-9CF2532BF795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6ABB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ECE22-B143-423B-97E3-92470760BD4C}" type="datetime1">
              <a:rPr lang="en-US" smtClean="0"/>
              <a:t>9/25/2022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69849" y="127841"/>
            <a:ext cx="2553738" cy="745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56347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5" h="104140">
                <a:moveTo>
                  <a:pt x="0" y="103632"/>
                </a:moveTo>
                <a:lnTo>
                  <a:pt x="893063" y="103632"/>
                </a:lnTo>
                <a:lnTo>
                  <a:pt x="893063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FF9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50935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5" h="104140">
                <a:moveTo>
                  <a:pt x="0" y="103632"/>
                </a:moveTo>
                <a:lnTo>
                  <a:pt x="893064" y="103632"/>
                </a:lnTo>
                <a:lnTo>
                  <a:pt x="893064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F1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4" h="104140">
                <a:moveTo>
                  <a:pt x="0" y="103632"/>
                </a:moveTo>
                <a:lnTo>
                  <a:pt x="893063" y="103632"/>
                </a:lnTo>
                <a:lnTo>
                  <a:pt x="893063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7D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063" y="6754367"/>
            <a:ext cx="6463665" cy="104139"/>
          </a:xfrm>
          <a:custGeom>
            <a:avLst/>
            <a:gdLst/>
            <a:ahLst/>
            <a:cxnLst/>
            <a:rect l="l" t="t" r="r" b="b"/>
            <a:pathLst>
              <a:path w="6463665" h="104140">
                <a:moveTo>
                  <a:pt x="0" y="103632"/>
                </a:moveTo>
                <a:lnTo>
                  <a:pt x="6463284" y="103632"/>
                </a:lnTo>
                <a:lnTo>
                  <a:pt x="6463284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20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6ABB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5070-A662-4C41-B98E-BD5AE39BCCF5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69849" y="127841"/>
            <a:ext cx="2553738" cy="745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56347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5" h="104140">
                <a:moveTo>
                  <a:pt x="0" y="103632"/>
                </a:moveTo>
                <a:lnTo>
                  <a:pt x="893063" y="103632"/>
                </a:lnTo>
                <a:lnTo>
                  <a:pt x="893063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FF9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50935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5" h="104140">
                <a:moveTo>
                  <a:pt x="0" y="103632"/>
                </a:moveTo>
                <a:lnTo>
                  <a:pt x="893064" y="103632"/>
                </a:lnTo>
                <a:lnTo>
                  <a:pt x="893064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F1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4" h="104140">
                <a:moveTo>
                  <a:pt x="0" y="103632"/>
                </a:moveTo>
                <a:lnTo>
                  <a:pt x="893063" y="103632"/>
                </a:lnTo>
                <a:lnTo>
                  <a:pt x="893063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7D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063" y="6754367"/>
            <a:ext cx="6463665" cy="104139"/>
          </a:xfrm>
          <a:custGeom>
            <a:avLst/>
            <a:gdLst/>
            <a:ahLst/>
            <a:cxnLst/>
            <a:rect l="l" t="t" r="r" b="b"/>
            <a:pathLst>
              <a:path w="6463665" h="104140">
                <a:moveTo>
                  <a:pt x="0" y="103632"/>
                </a:moveTo>
                <a:lnTo>
                  <a:pt x="6463284" y="103632"/>
                </a:lnTo>
                <a:lnTo>
                  <a:pt x="6463284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20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0DAF4-D393-4395-BE07-EE9215C4D53D}" type="datetime1">
              <a:rPr lang="en-US" smtClean="0"/>
              <a:t>9/25/2022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69849" y="127841"/>
            <a:ext cx="2553738" cy="7456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2718" y="198246"/>
            <a:ext cx="7198563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6ABB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0309" y="1843532"/>
            <a:ext cx="8463381" cy="4652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7748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ED859-2F89-4D27-81AE-EE284FAD3915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image" Target="../media/image3.jp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7503" y="3377184"/>
            <a:ext cx="722630" cy="104139"/>
          </a:xfrm>
          <a:custGeom>
            <a:avLst/>
            <a:gdLst/>
            <a:ahLst/>
            <a:cxnLst/>
            <a:rect l="l" t="t" r="r" b="b"/>
            <a:pathLst>
              <a:path w="722629" h="104139">
                <a:moveTo>
                  <a:pt x="0" y="103632"/>
                </a:moveTo>
                <a:lnTo>
                  <a:pt x="722376" y="103632"/>
                </a:lnTo>
                <a:lnTo>
                  <a:pt x="722376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FF9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9880" y="3377184"/>
            <a:ext cx="722630" cy="104139"/>
          </a:xfrm>
          <a:custGeom>
            <a:avLst/>
            <a:gdLst/>
            <a:ahLst/>
            <a:cxnLst/>
            <a:rect l="l" t="t" r="r" b="b"/>
            <a:pathLst>
              <a:path w="722629" h="104139">
                <a:moveTo>
                  <a:pt x="0" y="103632"/>
                </a:moveTo>
                <a:lnTo>
                  <a:pt x="722376" y="103632"/>
                </a:lnTo>
                <a:lnTo>
                  <a:pt x="722376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F1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77184"/>
            <a:ext cx="722630" cy="104139"/>
          </a:xfrm>
          <a:custGeom>
            <a:avLst/>
            <a:gdLst/>
            <a:ahLst/>
            <a:cxnLst/>
            <a:rect l="l" t="t" r="r" b="b"/>
            <a:pathLst>
              <a:path w="722630" h="104139">
                <a:moveTo>
                  <a:pt x="0" y="103632"/>
                </a:moveTo>
                <a:lnTo>
                  <a:pt x="722376" y="103632"/>
                </a:lnTo>
                <a:lnTo>
                  <a:pt x="722376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7D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851" y="3377184"/>
            <a:ext cx="5217160" cy="104139"/>
          </a:xfrm>
          <a:custGeom>
            <a:avLst/>
            <a:gdLst/>
            <a:ahLst/>
            <a:cxnLst/>
            <a:rect l="l" t="t" r="r" b="b"/>
            <a:pathLst>
              <a:path w="5217160" h="104139">
                <a:moveTo>
                  <a:pt x="0" y="103632"/>
                </a:moveTo>
                <a:lnTo>
                  <a:pt x="5216652" y="103632"/>
                </a:lnTo>
                <a:lnTo>
                  <a:pt x="5216652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20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 txBox="1"/>
          <p:nvPr/>
        </p:nvSpPr>
        <p:spPr>
          <a:xfrm>
            <a:off x="280445" y="304800"/>
            <a:ext cx="5943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pc="50" dirty="0">
                <a:solidFill>
                  <a:srgbClr val="2085C5"/>
                </a:solidFill>
                <a:latin typeface="Arial"/>
                <a:cs typeface="Arial"/>
              </a:rPr>
              <a:t>TECNOLOGIA EM ANÁLISE E DESENVOLVIMENTOS DE SISTEMAS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254654" y="2270148"/>
            <a:ext cx="8252804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3200" b="1" dirty="0">
                <a:solidFill>
                  <a:srgbClr val="499B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DE ALGORITMO GENÉTICO PARA O TRANSPORTE DE CARGA</a:t>
            </a:r>
          </a:p>
        </p:txBody>
      </p:sp>
      <p:sp>
        <p:nvSpPr>
          <p:cNvPr id="14" name="object 6"/>
          <p:cNvSpPr txBox="1"/>
          <p:nvPr/>
        </p:nvSpPr>
        <p:spPr>
          <a:xfrm>
            <a:off x="6327393" y="5998936"/>
            <a:ext cx="5495827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Wallaks Cardoso da Silva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Prof.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Maycon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Guedes</a:t>
            </a:r>
            <a:endParaRPr sz="12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F15C38-4CAB-4944-B05B-696FD34F04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</a:t>
            </a:fld>
            <a:endParaRPr lang="pt-BR" dirty="0"/>
          </a:p>
        </p:txBody>
      </p:sp>
      <p:sp>
        <p:nvSpPr>
          <p:cNvPr id="11" name="object 6"/>
          <p:cNvSpPr txBox="1"/>
          <p:nvPr/>
        </p:nvSpPr>
        <p:spPr>
          <a:xfrm>
            <a:off x="254654" y="3429507"/>
            <a:ext cx="825280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3200" b="1" dirty="0">
                <a:solidFill>
                  <a:srgbClr val="499B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problema do caminhão </a:t>
            </a:r>
            <a:r>
              <a:rPr lang="pt-BR" sz="3200" b="1" dirty="0" err="1">
                <a:solidFill>
                  <a:srgbClr val="499B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báu</a:t>
            </a:r>
            <a:endParaRPr lang="pt-BR" sz="3200" b="1" dirty="0">
              <a:solidFill>
                <a:srgbClr val="499B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0309" y="381000"/>
            <a:ext cx="7198563" cy="553998"/>
          </a:xfrm>
        </p:spPr>
        <p:txBody>
          <a:bodyPr/>
          <a:lstStyle/>
          <a:p>
            <a:r>
              <a:rPr lang="pt-BR" dirty="0">
                <a:latin typeface="+mj-lt"/>
              </a:rPr>
              <a:t>Problema do caminhão baú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0309" y="1318022"/>
            <a:ext cx="8500462" cy="4062651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dirty="0"/>
              <a:t>Vários itens que gostaria de levar em um baú;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dirty="0"/>
              <a:t>Cada item com um preço e tamanho em m³;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dirty="0">
              <a:solidFill>
                <a:srgbClr val="848E9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dirty="0"/>
              <a:t>Há uma capacidade limite em m³. No caso, o baú do caminhão;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dirty="0"/>
              <a:t>Deve-se carregar itens com o máximo valor total sem estourar o limite de m³ disponibilizado no algoritmo.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07BB37-ACB0-4328-BFF8-110D962EE2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892040"/>
            <a:ext cx="22098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7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5522" y="1170536"/>
            <a:ext cx="970533" cy="534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8300" y="3288509"/>
            <a:ext cx="469271" cy="9821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96" y="1038732"/>
            <a:ext cx="297769" cy="711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28" y="2014748"/>
            <a:ext cx="530935" cy="9318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2443" y="2288677"/>
            <a:ext cx="838200" cy="571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251" y="3479929"/>
            <a:ext cx="874777" cy="571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015" y="4669746"/>
            <a:ext cx="961278" cy="6697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86966" y="1127221"/>
            <a:ext cx="675385" cy="5775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6458" y="2096610"/>
            <a:ext cx="601998" cy="7836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60496" y="3496587"/>
            <a:ext cx="961184" cy="6347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8609" y="4654562"/>
            <a:ext cx="1054149" cy="7001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9755" y="2044225"/>
            <a:ext cx="862010" cy="8884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17571" y="4661215"/>
            <a:ext cx="1084215" cy="8150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95092" y="1127221"/>
            <a:ext cx="1038916" cy="7654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83588" y="3560738"/>
            <a:ext cx="1630288" cy="15044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2640" y="1208009"/>
            <a:ext cx="1141997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spcBef>
                <a:spcPts val="105"/>
              </a:spcBef>
            </a:pP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Geladeira</a:t>
            </a:r>
            <a:r>
              <a:rPr sz="1100" spc="-8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Dako  0.751</a:t>
            </a:r>
            <a:r>
              <a:rPr sz="1100" spc="-2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677480"/>
                </a:solidFill>
                <a:latin typeface="Carlito"/>
                <a:cs typeface="Carlito"/>
              </a:rPr>
              <a:t>m</a:t>
            </a:r>
            <a:r>
              <a:rPr sz="1050" spc="15" baseline="27777" dirty="0">
                <a:solidFill>
                  <a:srgbClr val="677480"/>
                </a:solidFill>
                <a:latin typeface="Carlito"/>
                <a:cs typeface="Carlito"/>
              </a:rPr>
              <a:t>3</a:t>
            </a:r>
            <a:endParaRPr sz="1050" baseline="27777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38100"/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R$</a:t>
            </a:r>
            <a:r>
              <a:rPr sz="1100" spc="-1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999,90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35804" y="2340070"/>
            <a:ext cx="1005129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IPhone</a:t>
            </a:r>
            <a:r>
              <a:rPr sz="1100" spc="-4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6</a:t>
            </a:r>
          </a:p>
          <a:p>
            <a:pPr marL="38100"/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0.0000899</a:t>
            </a:r>
            <a:r>
              <a:rPr sz="1100" spc="-4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677480"/>
                </a:solidFill>
                <a:latin typeface="Carlito"/>
                <a:cs typeface="Carlito"/>
              </a:rPr>
              <a:t>m</a:t>
            </a:r>
            <a:r>
              <a:rPr sz="1050" spc="22" baseline="27777" dirty="0">
                <a:solidFill>
                  <a:srgbClr val="677480"/>
                </a:solidFill>
                <a:latin typeface="Carlito"/>
                <a:cs typeface="Carlito"/>
              </a:rPr>
              <a:t>3</a:t>
            </a:r>
            <a:endParaRPr sz="1050" baseline="27777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38100"/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R$</a:t>
            </a:r>
            <a:r>
              <a:rPr sz="1100" spc="-1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2.199,12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440587" y="2339276"/>
            <a:ext cx="820916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100" spc="-125" dirty="0">
                <a:solidFill>
                  <a:srgbClr val="677480"/>
                </a:solidFill>
                <a:latin typeface="Arial"/>
                <a:cs typeface="Arial"/>
              </a:rPr>
              <a:t>TV</a:t>
            </a:r>
            <a:r>
              <a:rPr sz="1100" spc="-7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677480"/>
                </a:solidFill>
                <a:latin typeface="Arial"/>
                <a:cs typeface="Arial"/>
              </a:rPr>
              <a:t>55’</a:t>
            </a:r>
            <a:endParaRPr sz="1100" dirty="0">
              <a:solidFill>
                <a:srgbClr val="677480"/>
              </a:solidFill>
              <a:latin typeface="Arial"/>
              <a:cs typeface="Arial"/>
            </a:endParaRPr>
          </a:p>
          <a:p>
            <a:pPr marL="38100" marR="30480"/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0.400 </a:t>
            </a:r>
            <a:r>
              <a:rPr sz="1100" spc="10" dirty="0">
                <a:solidFill>
                  <a:srgbClr val="677480"/>
                </a:solidFill>
                <a:latin typeface="Carlito"/>
                <a:cs typeface="Carlito"/>
              </a:rPr>
              <a:t>m</a:t>
            </a:r>
            <a:r>
              <a:rPr sz="1050" spc="15" baseline="27777" dirty="0">
                <a:solidFill>
                  <a:srgbClr val="677480"/>
                </a:solidFill>
                <a:latin typeface="Carlito"/>
                <a:cs typeface="Carlito"/>
              </a:rPr>
              <a:t>3 </a:t>
            </a:r>
            <a:r>
              <a:rPr sz="700" spc="1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R$</a:t>
            </a:r>
            <a:r>
              <a:rPr sz="1100" spc="-7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4.346,99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55620" y="3560738"/>
            <a:ext cx="897331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1100" spc="-125" dirty="0">
                <a:solidFill>
                  <a:srgbClr val="677480"/>
                </a:solidFill>
                <a:latin typeface="Arial"/>
                <a:cs typeface="Arial"/>
              </a:rPr>
              <a:t>TV</a:t>
            </a:r>
            <a:r>
              <a:rPr sz="1100" spc="-7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677480"/>
                </a:solidFill>
                <a:latin typeface="Arial"/>
                <a:cs typeface="Arial"/>
              </a:rPr>
              <a:t>50’</a:t>
            </a:r>
            <a:endParaRPr sz="1100" dirty="0">
              <a:solidFill>
                <a:srgbClr val="677480"/>
              </a:solidFill>
              <a:latin typeface="Arial"/>
              <a:cs typeface="Arial"/>
            </a:endParaRPr>
          </a:p>
          <a:p>
            <a:pPr marL="38100" marR="30480"/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0.290 </a:t>
            </a:r>
            <a:r>
              <a:rPr sz="1100" spc="10" dirty="0">
                <a:solidFill>
                  <a:srgbClr val="677480"/>
                </a:solidFill>
                <a:latin typeface="Carlito"/>
                <a:cs typeface="Carlito"/>
              </a:rPr>
              <a:t>m</a:t>
            </a:r>
            <a:r>
              <a:rPr sz="1050" spc="15" baseline="27777" dirty="0">
                <a:solidFill>
                  <a:srgbClr val="677480"/>
                </a:solidFill>
                <a:latin typeface="Carlito"/>
                <a:cs typeface="Carlito"/>
              </a:rPr>
              <a:t>3 </a:t>
            </a:r>
            <a:r>
              <a:rPr sz="700" spc="1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R$</a:t>
            </a:r>
            <a:r>
              <a:rPr sz="1100" spc="-7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3.999,90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57157" y="4744309"/>
            <a:ext cx="838489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100" spc="-125" dirty="0">
                <a:solidFill>
                  <a:srgbClr val="677480"/>
                </a:solidFill>
                <a:latin typeface="Arial"/>
                <a:cs typeface="Arial"/>
              </a:rPr>
              <a:t>TV</a:t>
            </a:r>
            <a:r>
              <a:rPr sz="1100" spc="-7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677480"/>
                </a:solidFill>
                <a:latin typeface="Arial"/>
                <a:cs typeface="Arial"/>
              </a:rPr>
              <a:t>42’</a:t>
            </a:r>
            <a:endParaRPr sz="1100" dirty="0">
              <a:solidFill>
                <a:srgbClr val="677480"/>
              </a:solidFill>
              <a:latin typeface="Arial"/>
              <a:cs typeface="Arial"/>
            </a:endParaRPr>
          </a:p>
          <a:p>
            <a:pPr marL="38100" marR="30480">
              <a:spcBef>
                <a:spcPts val="5"/>
              </a:spcBef>
            </a:pP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0.200 </a:t>
            </a:r>
            <a:r>
              <a:rPr sz="1100" spc="10" dirty="0">
                <a:solidFill>
                  <a:srgbClr val="677480"/>
                </a:solidFill>
                <a:latin typeface="Carlito"/>
                <a:cs typeface="Carlito"/>
              </a:rPr>
              <a:t>m</a:t>
            </a:r>
            <a:r>
              <a:rPr sz="1050" spc="15" baseline="27777" dirty="0">
                <a:solidFill>
                  <a:srgbClr val="677480"/>
                </a:solidFill>
                <a:latin typeface="Carlito"/>
                <a:cs typeface="Carlito"/>
              </a:rPr>
              <a:t>3 </a:t>
            </a:r>
            <a:r>
              <a:rPr sz="700" spc="1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R$</a:t>
            </a:r>
            <a:r>
              <a:rPr sz="1100" spc="-7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2.999,90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524958" y="1208009"/>
            <a:ext cx="9478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spcBef>
                <a:spcPts val="105"/>
              </a:spcBef>
            </a:pP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Notebook</a:t>
            </a:r>
            <a:r>
              <a:rPr sz="1100" spc="-114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Dell  0.00350</a:t>
            </a:r>
            <a:r>
              <a:rPr sz="1100" spc="-2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677480"/>
                </a:solidFill>
                <a:latin typeface="Carlito"/>
                <a:cs typeface="Carlito"/>
              </a:rPr>
              <a:t>m</a:t>
            </a:r>
            <a:r>
              <a:rPr sz="1050" spc="22" baseline="27777" dirty="0">
                <a:solidFill>
                  <a:srgbClr val="677480"/>
                </a:solidFill>
                <a:latin typeface="Carlito"/>
                <a:cs typeface="Carlito"/>
              </a:rPr>
              <a:t>3</a:t>
            </a:r>
            <a:endParaRPr sz="1050" baseline="27777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38100"/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R$</a:t>
            </a:r>
            <a:r>
              <a:rPr sz="1100" spc="-8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2.499,90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524898" y="2338634"/>
            <a:ext cx="1438043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1100" spc="-5" dirty="0">
                <a:solidFill>
                  <a:srgbClr val="677480"/>
                </a:solidFill>
                <a:latin typeface="Carlito"/>
                <a:cs typeface="Carlito"/>
              </a:rPr>
              <a:t>Ventilador</a:t>
            </a:r>
            <a:r>
              <a:rPr sz="1100" spc="-5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Panasonic</a:t>
            </a:r>
          </a:p>
          <a:p>
            <a:pPr marL="38100" marR="657225"/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0.496 </a:t>
            </a:r>
            <a:r>
              <a:rPr sz="1100" spc="10" dirty="0">
                <a:solidFill>
                  <a:srgbClr val="677480"/>
                </a:solidFill>
                <a:latin typeface="Carlito"/>
                <a:cs typeface="Carlito"/>
              </a:rPr>
              <a:t>m</a:t>
            </a:r>
            <a:r>
              <a:rPr sz="1050" spc="15" baseline="27777" dirty="0">
                <a:solidFill>
                  <a:srgbClr val="677480"/>
                </a:solidFill>
                <a:latin typeface="Carlito"/>
                <a:cs typeface="Carlito"/>
              </a:rPr>
              <a:t>3 </a:t>
            </a:r>
            <a:r>
              <a:rPr sz="700" spc="1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R$</a:t>
            </a:r>
            <a:r>
              <a:rPr sz="1100" spc="-7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199,90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146552" y="3403228"/>
            <a:ext cx="1556655" cy="715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spcBef>
                <a:spcPts val="100"/>
              </a:spcBef>
            </a:pPr>
            <a:r>
              <a:rPr sz="1100" spc="-5" dirty="0" err="1">
                <a:solidFill>
                  <a:srgbClr val="677480"/>
                </a:solidFill>
                <a:latin typeface="Carlito"/>
                <a:cs typeface="Carlito"/>
              </a:rPr>
              <a:t>Microondas</a:t>
            </a:r>
            <a:r>
              <a:rPr sz="1100" spc="-6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endParaRPr lang="pt-BR" sz="1100" spc="-60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38100" marR="30480">
              <a:spcBef>
                <a:spcPts val="100"/>
              </a:spcBef>
            </a:pPr>
            <a:r>
              <a:rPr sz="1100" spc="-5" dirty="0">
                <a:solidFill>
                  <a:srgbClr val="677480"/>
                </a:solidFill>
                <a:latin typeface="Carlito"/>
                <a:cs typeface="Carlito"/>
              </a:rPr>
              <a:t>Electrolux  </a:t>
            </a:r>
            <a:endParaRPr lang="pt-BR" sz="1100" spc="-5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38100" marR="30480">
              <a:spcBef>
                <a:spcPts val="100"/>
              </a:spcBef>
            </a:pP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0.0424</a:t>
            </a:r>
            <a:r>
              <a:rPr sz="1100" spc="-1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677480"/>
                </a:solidFill>
                <a:latin typeface="Carlito"/>
                <a:cs typeface="Carlito"/>
              </a:rPr>
              <a:t>m</a:t>
            </a:r>
            <a:r>
              <a:rPr sz="1050" spc="15" baseline="27777" dirty="0">
                <a:solidFill>
                  <a:srgbClr val="677480"/>
                </a:solidFill>
                <a:latin typeface="Carlito"/>
                <a:cs typeface="Carlito"/>
              </a:rPr>
              <a:t>3</a:t>
            </a:r>
            <a:endParaRPr sz="1050" baseline="27777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38100">
              <a:spcBef>
                <a:spcPts val="5"/>
              </a:spcBef>
            </a:pP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R$</a:t>
            </a:r>
            <a:r>
              <a:rPr sz="1100" spc="-8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308,66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582085" y="4744309"/>
            <a:ext cx="115397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spcBef>
                <a:spcPts val="100"/>
              </a:spcBef>
            </a:pPr>
            <a:r>
              <a:rPr sz="1100" spc="-5" dirty="0">
                <a:solidFill>
                  <a:srgbClr val="677480"/>
                </a:solidFill>
                <a:latin typeface="Carlito"/>
                <a:cs typeface="Carlito"/>
              </a:rPr>
              <a:t>Microondas</a:t>
            </a:r>
            <a:r>
              <a:rPr sz="1100" spc="-9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LG  0.0544</a:t>
            </a:r>
            <a:r>
              <a:rPr sz="1100" spc="-2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677480"/>
                </a:solidFill>
                <a:latin typeface="Carlito"/>
                <a:cs typeface="Carlito"/>
              </a:rPr>
              <a:t>m</a:t>
            </a:r>
            <a:r>
              <a:rPr sz="1050" spc="15" baseline="27777" dirty="0">
                <a:solidFill>
                  <a:srgbClr val="677480"/>
                </a:solidFill>
                <a:latin typeface="Carlito"/>
                <a:cs typeface="Carlito"/>
              </a:rPr>
              <a:t>3</a:t>
            </a:r>
            <a:endParaRPr sz="1050" baseline="27777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38100">
              <a:spcBef>
                <a:spcPts val="5"/>
              </a:spcBef>
            </a:pP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R$</a:t>
            </a:r>
            <a:r>
              <a:rPr sz="1100" spc="-8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429,90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822809" y="1199605"/>
            <a:ext cx="1468247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spcBef>
                <a:spcPts val="105"/>
              </a:spcBef>
            </a:pPr>
            <a:r>
              <a:rPr sz="1100" spc="-5" dirty="0">
                <a:solidFill>
                  <a:srgbClr val="677480"/>
                </a:solidFill>
                <a:latin typeface="Carlito"/>
                <a:cs typeface="Carlito"/>
              </a:rPr>
              <a:t>Microondas</a:t>
            </a:r>
            <a:r>
              <a:rPr sz="1100" spc="-9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Panasonic  0.0319</a:t>
            </a:r>
            <a:r>
              <a:rPr sz="1100" spc="-1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677480"/>
                </a:solidFill>
                <a:latin typeface="Carlito"/>
                <a:cs typeface="Carlito"/>
              </a:rPr>
              <a:t>m</a:t>
            </a:r>
            <a:r>
              <a:rPr sz="1050" spc="15" baseline="27777" dirty="0">
                <a:solidFill>
                  <a:srgbClr val="677480"/>
                </a:solidFill>
                <a:latin typeface="Carlito"/>
                <a:cs typeface="Carlito"/>
              </a:rPr>
              <a:t>3</a:t>
            </a:r>
            <a:endParaRPr sz="1050" baseline="27777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38100"/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R$</a:t>
            </a:r>
            <a:r>
              <a:rPr sz="1100" spc="-8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299,29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692165" y="2377386"/>
            <a:ext cx="1390104" cy="7162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100" dirty="0" err="1">
                <a:solidFill>
                  <a:srgbClr val="677480"/>
                </a:solidFill>
                <a:latin typeface="Carlito"/>
                <a:cs typeface="Carlito"/>
              </a:rPr>
              <a:t>Geladeira</a:t>
            </a:r>
            <a:r>
              <a:rPr sz="1100" spc="-6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 err="1">
                <a:solidFill>
                  <a:srgbClr val="677480"/>
                </a:solidFill>
                <a:latin typeface="Carlito"/>
                <a:cs typeface="Carlito"/>
              </a:rPr>
              <a:t>Brastemp</a:t>
            </a:r>
            <a:endParaRPr lang="pt-BR" sz="1100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38100">
              <a:spcBef>
                <a:spcPts val="105"/>
              </a:spcBef>
            </a:pPr>
            <a:r>
              <a:rPr lang="pt-BR" sz="1100" dirty="0">
                <a:solidFill>
                  <a:srgbClr val="677480"/>
                </a:solidFill>
                <a:latin typeface="Carlito"/>
                <a:cs typeface="Carlito"/>
              </a:rPr>
              <a:t>0.635</a:t>
            </a:r>
            <a:r>
              <a:rPr lang="pt-BR" sz="1100" spc="-3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lang="pt-BR" sz="1100" spc="10" dirty="0">
                <a:solidFill>
                  <a:srgbClr val="677480"/>
                </a:solidFill>
                <a:latin typeface="Carlito"/>
                <a:cs typeface="Carlito"/>
              </a:rPr>
              <a:t>m</a:t>
            </a:r>
            <a:r>
              <a:rPr lang="pt-BR" sz="1050" spc="15" baseline="27777" dirty="0">
                <a:solidFill>
                  <a:srgbClr val="677480"/>
                </a:solidFill>
                <a:latin typeface="Carlito"/>
                <a:cs typeface="Carlito"/>
              </a:rPr>
              <a:t>3</a:t>
            </a:r>
            <a:endParaRPr lang="pt-BR" sz="1050" baseline="27777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38100"/>
            <a:r>
              <a:rPr lang="pt-BR" sz="1100" dirty="0">
                <a:solidFill>
                  <a:srgbClr val="677480"/>
                </a:solidFill>
                <a:latin typeface="Carlito"/>
                <a:cs typeface="Carlito"/>
              </a:rPr>
              <a:t>R$</a:t>
            </a:r>
            <a:r>
              <a:rPr lang="pt-BR" sz="1100" spc="-3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lang="pt-BR" sz="1100" dirty="0">
                <a:solidFill>
                  <a:srgbClr val="677480"/>
                </a:solidFill>
                <a:latin typeface="Carlito"/>
                <a:cs typeface="Carlito"/>
              </a:rPr>
              <a:t>849,00</a:t>
            </a:r>
          </a:p>
          <a:p>
            <a:pPr marL="12700">
              <a:spcBef>
                <a:spcPts val="105"/>
              </a:spcBef>
            </a:pPr>
            <a:endParaRPr sz="1100" dirty="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36859" y="3617084"/>
            <a:ext cx="122961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spcBef>
                <a:spcPts val="100"/>
              </a:spcBef>
            </a:pP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Geladeira</a:t>
            </a:r>
            <a:r>
              <a:rPr sz="1100" spc="-7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677480"/>
                </a:solidFill>
                <a:latin typeface="Carlito"/>
                <a:cs typeface="Carlito"/>
              </a:rPr>
              <a:t>Consul 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0.870</a:t>
            </a:r>
            <a:r>
              <a:rPr sz="1100" spc="-2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677480"/>
                </a:solidFill>
                <a:latin typeface="Carlito"/>
                <a:cs typeface="Carlito"/>
              </a:rPr>
              <a:t>m</a:t>
            </a:r>
            <a:r>
              <a:rPr sz="1050" spc="15" baseline="27777" dirty="0">
                <a:solidFill>
                  <a:srgbClr val="677480"/>
                </a:solidFill>
                <a:latin typeface="Carlito"/>
                <a:cs typeface="Carlito"/>
              </a:rPr>
              <a:t>3</a:t>
            </a:r>
            <a:endParaRPr sz="1050" baseline="27777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38100"/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R$</a:t>
            </a:r>
            <a:r>
              <a:rPr sz="1100" spc="-1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1.199,89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033073" y="4874489"/>
            <a:ext cx="1170433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Notebook</a:t>
            </a:r>
            <a:r>
              <a:rPr sz="1100" spc="-7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Lenovo</a:t>
            </a:r>
          </a:p>
          <a:p>
            <a:pPr marL="38100" marR="361315"/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0.498 </a:t>
            </a:r>
            <a:r>
              <a:rPr sz="1100" spc="10" dirty="0">
                <a:solidFill>
                  <a:srgbClr val="677480"/>
                </a:solidFill>
                <a:latin typeface="Carlito"/>
                <a:cs typeface="Carlito"/>
              </a:rPr>
              <a:t>m</a:t>
            </a:r>
            <a:r>
              <a:rPr sz="1050" spc="15" baseline="27777" dirty="0">
                <a:solidFill>
                  <a:srgbClr val="677480"/>
                </a:solidFill>
                <a:latin typeface="Carlito"/>
                <a:cs typeface="Carlito"/>
              </a:rPr>
              <a:t>3 </a:t>
            </a:r>
            <a:r>
              <a:rPr sz="700" spc="1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R$</a:t>
            </a:r>
            <a:r>
              <a:rPr sz="1100" spc="-7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1.999,90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515818" y="1200799"/>
            <a:ext cx="1152978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Notebook</a:t>
            </a:r>
            <a:r>
              <a:rPr sz="1100" spc="-7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677480"/>
                </a:solidFill>
                <a:latin typeface="Carlito"/>
                <a:cs typeface="Carlito"/>
              </a:rPr>
              <a:t>Asus</a:t>
            </a:r>
            <a:endParaRPr sz="1100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38100" marR="209550"/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0.527 </a:t>
            </a:r>
            <a:r>
              <a:rPr sz="1100" spc="10" dirty="0">
                <a:solidFill>
                  <a:srgbClr val="677480"/>
                </a:solidFill>
                <a:latin typeface="Carlito"/>
                <a:cs typeface="Carlito"/>
              </a:rPr>
              <a:t>m</a:t>
            </a:r>
            <a:r>
              <a:rPr sz="1050" spc="15" baseline="27777" dirty="0">
                <a:solidFill>
                  <a:srgbClr val="677480"/>
                </a:solidFill>
                <a:latin typeface="Carlito"/>
                <a:cs typeface="Carlito"/>
              </a:rPr>
              <a:t>3 </a:t>
            </a:r>
            <a:r>
              <a:rPr sz="700" spc="1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R$</a:t>
            </a:r>
            <a:r>
              <a:rPr sz="1100" spc="-7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677480"/>
                </a:solidFill>
                <a:latin typeface="Carlito"/>
                <a:cs typeface="Carlito"/>
              </a:rPr>
              <a:t>3.999,00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572466" y="5135459"/>
            <a:ext cx="1371869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spcBef>
                <a:spcPts val="100"/>
              </a:spcBef>
            </a:pPr>
            <a:r>
              <a:rPr lang="pt-BR" sz="1100" b="1" dirty="0">
                <a:solidFill>
                  <a:srgbClr val="677480"/>
                </a:solidFill>
                <a:latin typeface="Carlito"/>
                <a:cs typeface="Carlito"/>
              </a:rPr>
              <a:t>Baú </a:t>
            </a:r>
            <a:r>
              <a:rPr sz="1100" b="1" dirty="0">
                <a:solidFill>
                  <a:srgbClr val="677480"/>
                </a:solidFill>
                <a:latin typeface="Carlito"/>
                <a:cs typeface="Carlito"/>
              </a:rPr>
              <a:t>3</a:t>
            </a:r>
            <a:r>
              <a:rPr sz="1100" b="1" spc="-7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b="1" spc="10" dirty="0">
                <a:solidFill>
                  <a:srgbClr val="677480"/>
                </a:solidFill>
                <a:latin typeface="Carlito"/>
                <a:cs typeface="Carlito"/>
              </a:rPr>
              <a:t>m</a:t>
            </a:r>
            <a:r>
              <a:rPr sz="1050" b="1" spc="15" baseline="27777" dirty="0">
                <a:solidFill>
                  <a:srgbClr val="677480"/>
                </a:solidFill>
                <a:latin typeface="Carlito"/>
                <a:cs typeface="Carlito"/>
              </a:rPr>
              <a:t>3  </a:t>
            </a:r>
            <a:endParaRPr lang="pt-BR" sz="1050" b="1" spc="15" baseline="27777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38100" marR="30480">
              <a:spcBef>
                <a:spcPts val="100"/>
              </a:spcBef>
            </a:pPr>
            <a:r>
              <a:rPr sz="1100" b="1" spc="-5" dirty="0">
                <a:solidFill>
                  <a:srgbClr val="677480"/>
                </a:solidFill>
                <a:latin typeface="Carlito"/>
                <a:cs typeface="Carlito"/>
              </a:rPr>
              <a:t>Total: </a:t>
            </a:r>
            <a:r>
              <a:rPr sz="1100" b="1" dirty="0">
                <a:solidFill>
                  <a:srgbClr val="677480"/>
                </a:solidFill>
                <a:latin typeface="Carlito"/>
                <a:cs typeface="Carlito"/>
              </a:rPr>
              <a:t>4,79</a:t>
            </a:r>
            <a:r>
              <a:rPr sz="1100" b="1" spc="-1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1100" b="1" spc="10" dirty="0">
                <a:solidFill>
                  <a:srgbClr val="677480"/>
                </a:solidFill>
                <a:latin typeface="Carlito"/>
                <a:cs typeface="Carlito"/>
              </a:rPr>
              <a:t>m</a:t>
            </a:r>
            <a:r>
              <a:rPr sz="1050" b="1" spc="15" baseline="27777" dirty="0">
                <a:solidFill>
                  <a:srgbClr val="677480"/>
                </a:solidFill>
                <a:latin typeface="Carlito"/>
                <a:cs typeface="Carlito"/>
              </a:rPr>
              <a:t>3</a:t>
            </a:r>
            <a:r>
              <a:rPr lang="pt-BR" sz="1050" b="1" spc="15" baseline="27777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endParaRPr sz="1050" baseline="27777" dirty="0">
              <a:solidFill>
                <a:srgbClr val="677480"/>
              </a:solidFill>
              <a:latin typeface="Carlito"/>
              <a:cs typeface="Carlito"/>
            </a:endParaRP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144585" y="173422"/>
            <a:ext cx="7198563" cy="55399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kern="0" dirty="0">
                <a:solidFill>
                  <a:srgbClr val="96ABBB"/>
                </a:solidFill>
              </a:rPr>
              <a:t>Os dados utilizados foram:</a:t>
            </a:r>
          </a:p>
        </p:txBody>
      </p:sp>
      <p:sp>
        <p:nvSpPr>
          <p:cNvPr id="36" name="Seta para Baixo 35"/>
          <p:cNvSpPr/>
          <p:nvPr/>
        </p:nvSpPr>
        <p:spPr>
          <a:xfrm rot="13455743">
            <a:off x="6996181" y="5396490"/>
            <a:ext cx="273401" cy="820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5387217" y="6263441"/>
            <a:ext cx="292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677480"/>
                </a:solidFill>
              </a:rPr>
              <a:t>A capacidade máxima do baú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5387217" y="6263441"/>
            <a:ext cx="287428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07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0309" y="381000"/>
            <a:ext cx="7198563" cy="553998"/>
          </a:xfrm>
        </p:spPr>
        <p:txBody>
          <a:bodyPr/>
          <a:lstStyle/>
          <a:p>
            <a:r>
              <a:rPr lang="pt-BR" dirty="0"/>
              <a:t>Problema do caminhão</a:t>
            </a:r>
            <a:endParaRPr lang="pt-BR" dirty="0">
              <a:latin typeface="+mj-lt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0309" y="1295400"/>
            <a:ext cx="8463381" cy="4431983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dirty="0"/>
              <a:t>Exemplo: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algn="just"/>
            <a:r>
              <a:rPr lang="pt-BR" dirty="0"/>
              <a:t>● Produto:             1             6               14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● Valor</a:t>
            </a:r>
            <a:r>
              <a:rPr lang="pt-BR" dirty="0">
                <a:latin typeface="Carlito"/>
                <a:cs typeface="Carlito"/>
              </a:rPr>
              <a:t>(R$)</a:t>
            </a:r>
            <a:r>
              <a:rPr lang="pt-BR" dirty="0"/>
              <a:t>:      </a:t>
            </a:r>
            <a:r>
              <a:rPr lang="pt-BR" spc="-10" dirty="0">
                <a:latin typeface="Carlito"/>
                <a:cs typeface="Carlito"/>
              </a:rPr>
              <a:t> </a:t>
            </a:r>
            <a:r>
              <a:rPr lang="pt-BR" dirty="0">
                <a:latin typeface="Carlito"/>
                <a:cs typeface="Carlito"/>
              </a:rPr>
              <a:t>999,90      199,90</a:t>
            </a:r>
            <a:r>
              <a:rPr lang="pt-BR" dirty="0"/>
              <a:t>     </a:t>
            </a:r>
            <a:r>
              <a:rPr lang="pt-BR" dirty="0">
                <a:latin typeface="Carlito"/>
                <a:cs typeface="Carlito"/>
              </a:rPr>
              <a:t>1.999,90</a:t>
            </a:r>
            <a:r>
              <a:rPr lang="pt-BR" dirty="0"/>
              <a:t>          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● Tamanho(m³):   </a:t>
            </a:r>
            <a:r>
              <a:rPr lang="pt-BR" dirty="0">
                <a:latin typeface="Carlito"/>
                <a:cs typeface="Carlito"/>
              </a:rPr>
              <a:t>0.751</a:t>
            </a:r>
            <a:r>
              <a:rPr lang="pt-BR" dirty="0"/>
              <a:t>      </a:t>
            </a:r>
            <a:r>
              <a:rPr lang="pt-BR" dirty="0">
                <a:latin typeface="Carlito"/>
                <a:cs typeface="Carlito"/>
              </a:rPr>
              <a:t>0.496        0.498</a:t>
            </a:r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dirty="0"/>
              <a:t>O baú suporta no máximo 3m³ </a:t>
            </a:r>
          </a:p>
          <a:p>
            <a:pPr algn="just"/>
            <a:r>
              <a:rPr lang="pt-BR" dirty="0"/>
              <a:t>     ● Adicione itens de modo a ter o máximo valor possível e respeitando o tamanho do baú do caminhão.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D2F4D7-BA49-4B06-B15F-A637554188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20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0309" y="533400"/>
            <a:ext cx="7198563" cy="553998"/>
          </a:xfrm>
        </p:spPr>
        <p:txBody>
          <a:bodyPr/>
          <a:lstStyle/>
          <a:p>
            <a:r>
              <a:rPr lang="pt-BR" dirty="0"/>
              <a:t>Problema do caminhão baú</a:t>
            </a:r>
            <a:endParaRPr lang="pt-BR" dirty="0">
              <a:latin typeface="+mj-lt"/>
            </a:endParaRP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0309" y="1600200"/>
            <a:ext cx="8463381" cy="1107996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dirty="0"/>
              <a:t>Codificação: 0 = não existe, 1 = existe no </a:t>
            </a:r>
            <a:r>
              <a:rPr lang="pt-BR" dirty="0" err="1"/>
              <a:t>báu</a:t>
            </a: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algn="just"/>
            <a:r>
              <a:rPr lang="pt-BR" dirty="0"/>
              <a:t>  Cromossomo: 1010110</a:t>
            </a:r>
            <a:endParaRPr lang="pt-BR" dirty="0">
              <a:solidFill>
                <a:srgbClr val="67748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8CA5DC-DF2F-4687-B836-C02D55B3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09" y="2766316"/>
            <a:ext cx="7553325" cy="1666875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0ADB2A-D1DE-49A7-98AE-624EBEB63F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92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971" y="313038"/>
            <a:ext cx="7198563" cy="1107996"/>
          </a:xfrm>
        </p:spPr>
        <p:txBody>
          <a:bodyPr/>
          <a:lstStyle/>
          <a:p>
            <a:r>
              <a:rPr lang="pt-BR" dirty="0"/>
              <a:t>Problema do Caminhão baú</a:t>
            </a:r>
            <a:br>
              <a:rPr lang="pt-BR" dirty="0"/>
            </a:b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05335" y="1421034"/>
            <a:ext cx="444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kern="0" dirty="0">
                <a:solidFill>
                  <a:srgbClr val="6774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Exemplo prático;</a:t>
            </a:r>
          </a:p>
        </p:txBody>
      </p:sp>
      <p:pic>
        <p:nvPicPr>
          <p:cNvPr id="1026" name="Picture 2" descr="Resultado de imagem para simbolo do java">
            <a:extLst>
              <a:ext uri="{FF2B5EF4-FFF2-40B4-BE49-F238E27FC236}">
                <a16:creationId xmlns:a16="http://schemas.microsoft.com/office/drawing/2014/main" id="{8012443A-1ADA-410C-8E6A-8AB3A868F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734" y="2286000"/>
            <a:ext cx="5214532" cy="34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E6BC20D-06FE-44E3-AE11-20E6B1FAF5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0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0309" y="2967335"/>
            <a:ext cx="8463381" cy="923330"/>
          </a:xfrm>
        </p:spPr>
        <p:txBody>
          <a:bodyPr/>
          <a:lstStyle/>
          <a:p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Obrigado pela Atenção!</a:t>
            </a:r>
          </a:p>
        </p:txBody>
      </p:sp>
      <p:sp>
        <p:nvSpPr>
          <p:cNvPr id="5" name="object 6"/>
          <p:cNvSpPr txBox="1"/>
          <p:nvPr/>
        </p:nvSpPr>
        <p:spPr>
          <a:xfrm>
            <a:off x="6553200" y="5943600"/>
            <a:ext cx="5495827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solidFill>
                  <a:srgbClr val="75818C"/>
                </a:solidFill>
                <a:latin typeface="Arial"/>
                <a:cs typeface="Arial"/>
              </a:rPr>
              <a:t>Wallaks Cardoso da Silva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dirty="0">
              <a:solidFill>
                <a:srgbClr val="75818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solidFill>
                  <a:srgbClr val="75818C"/>
                </a:solidFill>
                <a:latin typeface="Arial"/>
                <a:cs typeface="Arial"/>
              </a:rPr>
              <a:t>Prof. </a:t>
            </a:r>
            <a:r>
              <a:rPr lang="pt-BR" sz="1200" dirty="0" err="1">
                <a:solidFill>
                  <a:srgbClr val="75818C"/>
                </a:solidFill>
                <a:latin typeface="Arial"/>
                <a:cs typeface="Arial"/>
              </a:rPr>
              <a:t>Maycon</a:t>
            </a:r>
            <a:r>
              <a:rPr lang="pt-BR" sz="1200" dirty="0">
                <a:solidFill>
                  <a:srgbClr val="75818C"/>
                </a:solidFill>
                <a:latin typeface="Arial"/>
                <a:cs typeface="Arial"/>
              </a:rPr>
              <a:t> Guedes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6FB21B3-ED40-48CB-A3FD-2F18117E9C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37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</TotalTime>
  <Words>307</Words>
  <Application>Microsoft Office PowerPoint</Application>
  <PresentationFormat>Apresentação na tela (4:3)</PresentationFormat>
  <Paragraphs>80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Carlito</vt:lpstr>
      <vt:lpstr>Tahoma</vt:lpstr>
      <vt:lpstr>Wingdings</vt:lpstr>
      <vt:lpstr>Office Theme</vt:lpstr>
      <vt:lpstr>Apresentação do PowerPoint</vt:lpstr>
      <vt:lpstr>Problema do caminhão baú</vt:lpstr>
      <vt:lpstr>Apresentação do PowerPoint</vt:lpstr>
      <vt:lpstr>Problema do caminhão</vt:lpstr>
      <vt:lpstr>Problema do caminhão baú</vt:lpstr>
      <vt:lpstr>Problema do Caminhão baú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 de Requisitos</dc:title>
  <dc:creator>Archimedes Detoni</dc:creator>
  <cp:lastModifiedBy>Wallaks Cardoso da Silva</cp:lastModifiedBy>
  <cp:revision>87</cp:revision>
  <dcterms:created xsi:type="dcterms:W3CDTF">2019-06-09T12:12:40Z</dcterms:created>
  <dcterms:modified xsi:type="dcterms:W3CDTF">2022-09-25T16:56:13Z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2019-04-24T00:00:00Z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2019-06-09T00:00:00Z</vt:filetime>
  </property>
</Properties>
</file>