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6B694-F1CB-4333-8D13-B93827210DBF}" v="212" dt="2022-05-21T00:04:24.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ário Convidado" providerId="Windows Live" clId="Web-{7556B694-F1CB-4333-8D13-B93827210DBF}"/>
    <pc:docChg chg="addSld modSld">
      <pc:chgData name="Usuário Convidado" userId="" providerId="Windows Live" clId="Web-{7556B694-F1CB-4333-8D13-B93827210DBF}" dt="2022-05-21T00:04:23.143" v="203" actId="20577"/>
      <pc:docMkLst>
        <pc:docMk/>
      </pc:docMkLst>
      <pc:sldChg chg="modSp">
        <pc:chgData name="Usuário Convidado" userId="" providerId="Windows Live" clId="Web-{7556B694-F1CB-4333-8D13-B93827210DBF}" dt="2022-05-21T00:04:23.143" v="203" actId="20577"/>
        <pc:sldMkLst>
          <pc:docMk/>
          <pc:sldMk cId="4154795957" sldId="268"/>
        </pc:sldMkLst>
        <pc:spChg chg="mod">
          <ac:chgData name="Usuário Convidado" userId="" providerId="Windows Live" clId="Web-{7556B694-F1CB-4333-8D13-B93827210DBF}" dt="2022-05-21T00:04:23.143" v="203" actId="20577"/>
          <ac:spMkLst>
            <pc:docMk/>
            <pc:sldMk cId="4154795957" sldId="268"/>
            <ac:spMk id="3" creationId="{A7620B11-F384-B3C9-C8D4-58EECA4F933F}"/>
          </ac:spMkLst>
        </pc:spChg>
      </pc:sldChg>
      <pc:sldChg chg="addSp modSp">
        <pc:chgData name="Usuário Convidado" userId="" providerId="Windows Live" clId="Web-{7556B694-F1CB-4333-8D13-B93827210DBF}" dt="2022-05-21T00:00:56.264" v="192" actId="14100"/>
        <pc:sldMkLst>
          <pc:docMk/>
          <pc:sldMk cId="2801626611" sldId="270"/>
        </pc:sldMkLst>
        <pc:spChg chg="mod">
          <ac:chgData name="Usuário Convidado" userId="" providerId="Windows Live" clId="Web-{7556B694-F1CB-4333-8D13-B93827210DBF}" dt="2022-05-20T23:52:17.797" v="93" actId="20577"/>
          <ac:spMkLst>
            <pc:docMk/>
            <pc:sldMk cId="2801626611" sldId="270"/>
            <ac:spMk id="2" creationId="{82515990-F453-BC02-AC4B-C0824F663902}"/>
          </ac:spMkLst>
        </pc:spChg>
        <pc:spChg chg="mod">
          <ac:chgData name="Usuário Convidado" userId="" providerId="Windows Live" clId="Web-{7556B694-F1CB-4333-8D13-B93827210DBF}" dt="2022-05-20T23:49:12.168" v="77" actId="20577"/>
          <ac:spMkLst>
            <pc:docMk/>
            <pc:sldMk cId="2801626611" sldId="270"/>
            <ac:spMk id="3" creationId="{2567F93E-14E0-3F88-7CC8-7261E067EABC}"/>
          </ac:spMkLst>
        </pc:spChg>
        <pc:spChg chg="add mod">
          <ac:chgData name="Usuário Convidado" userId="" providerId="Windows Live" clId="Web-{7556B694-F1CB-4333-8D13-B93827210DBF}" dt="2022-05-21T00:00:56.264" v="192" actId="14100"/>
          <ac:spMkLst>
            <pc:docMk/>
            <pc:sldMk cId="2801626611" sldId="270"/>
            <ac:spMk id="4" creationId="{AB183520-4331-E98E-1091-63D28B752D45}"/>
          </ac:spMkLst>
        </pc:spChg>
      </pc:sldChg>
      <pc:sldChg chg="addSp delSp modSp">
        <pc:chgData name="Usuário Convidado" userId="" providerId="Windows Live" clId="Web-{7556B694-F1CB-4333-8D13-B93827210DBF}" dt="2022-05-20T23:59:59.747" v="185"/>
        <pc:sldMkLst>
          <pc:docMk/>
          <pc:sldMk cId="1305833379" sldId="271"/>
        </pc:sldMkLst>
        <pc:spChg chg="del mod">
          <ac:chgData name="Usuário Convidado" userId="" providerId="Windows Live" clId="Web-{7556B694-F1CB-4333-8D13-B93827210DBF}" dt="2022-05-20T23:59:52.981" v="183"/>
          <ac:spMkLst>
            <pc:docMk/>
            <pc:sldMk cId="1305833379" sldId="271"/>
            <ac:spMk id="2" creationId="{1E3DC34E-FC93-8ED0-907E-63BC80E51708}"/>
          </ac:spMkLst>
        </pc:spChg>
        <pc:spChg chg="mod">
          <ac:chgData name="Usuário Convidado" userId="" providerId="Windows Live" clId="Web-{7556B694-F1CB-4333-8D13-B93827210DBF}" dt="2022-05-20T23:53:33.158" v="127" actId="20577"/>
          <ac:spMkLst>
            <pc:docMk/>
            <pc:sldMk cId="1305833379" sldId="271"/>
            <ac:spMk id="3" creationId="{ECDE0E27-4FD7-E870-5671-EEBD0CF2403B}"/>
          </ac:spMkLst>
        </pc:spChg>
        <pc:spChg chg="add del">
          <ac:chgData name="Usuário Convidado" userId="" providerId="Windows Live" clId="Web-{7556B694-F1CB-4333-8D13-B93827210DBF}" dt="2022-05-20T23:47:23.273" v="67"/>
          <ac:spMkLst>
            <pc:docMk/>
            <pc:sldMk cId="1305833379" sldId="271"/>
            <ac:spMk id="4" creationId="{1CCDC661-146E-7E10-0D18-8EDEA0D8C9FC}"/>
          </ac:spMkLst>
        </pc:spChg>
        <pc:spChg chg="add del">
          <ac:chgData name="Usuário Convidado" userId="" providerId="Windows Live" clId="Web-{7556B694-F1CB-4333-8D13-B93827210DBF}" dt="2022-05-20T23:47:46.101" v="74"/>
          <ac:spMkLst>
            <pc:docMk/>
            <pc:sldMk cId="1305833379" sldId="271"/>
            <ac:spMk id="5" creationId="{6527B1C6-F852-9EDE-848A-415D20F8DD96}"/>
          </ac:spMkLst>
        </pc:spChg>
        <pc:spChg chg="add del mod">
          <ac:chgData name="Usuário Convidado" userId="" providerId="Windows Live" clId="Web-{7556B694-F1CB-4333-8D13-B93827210DBF}" dt="2022-05-20T23:59:59.747" v="185"/>
          <ac:spMkLst>
            <pc:docMk/>
            <pc:sldMk cId="1305833379" sldId="271"/>
            <ac:spMk id="8" creationId="{E7FAA088-28BD-3140-F5CB-03BC643F6341}"/>
          </ac:spMkLst>
        </pc:spChg>
        <pc:spChg chg="add">
          <ac:chgData name="Usuário Convidado" userId="" providerId="Windows Live" clId="Web-{7556B694-F1CB-4333-8D13-B93827210DBF}" dt="2022-05-20T23:59:54.043" v="184"/>
          <ac:spMkLst>
            <pc:docMk/>
            <pc:sldMk cId="1305833379" sldId="271"/>
            <ac:spMk id="10" creationId="{DB8F0827-A643-D17C-A038-9D3D53A72E29}"/>
          </ac:spMkLst>
        </pc:spChg>
        <pc:picChg chg="mod">
          <ac:chgData name="Usuário Convidado" userId="" providerId="Windows Live" clId="Web-{7556B694-F1CB-4333-8D13-B93827210DBF}" dt="2022-05-20T23:53:30.393" v="126" actId="1076"/>
          <ac:picMkLst>
            <pc:docMk/>
            <pc:sldMk cId="1305833379" sldId="271"/>
            <ac:picMk id="7" creationId="{CD46E0F9-D136-61E1-1A4A-A9E5FE2331A3}"/>
          </ac:picMkLst>
        </pc:picChg>
      </pc:sldChg>
      <pc:sldChg chg="modSp">
        <pc:chgData name="Usuário Convidado" userId="" providerId="Windows Live" clId="Web-{7556B694-F1CB-4333-8D13-B93827210DBF}" dt="2022-05-20T23:53:51.676" v="128" actId="20577"/>
        <pc:sldMkLst>
          <pc:docMk/>
          <pc:sldMk cId="1830725575" sldId="272"/>
        </pc:sldMkLst>
        <pc:spChg chg="mod">
          <ac:chgData name="Usuário Convidado" userId="" providerId="Windows Live" clId="Web-{7556B694-F1CB-4333-8D13-B93827210DBF}" dt="2022-05-20T23:53:51.676" v="128" actId="20577"/>
          <ac:spMkLst>
            <pc:docMk/>
            <pc:sldMk cId="1830725575" sldId="272"/>
            <ac:spMk id="2" creationId="{5708BE4E-CC58-7F11-8FF8-8141B447983B}"/>
          </ac:spMkLst>
        </pc:spChg>
      </pc:sldChg>
      <pc:sldChg chg="addSp modSp new">
        <pc:chgData name="Usuário Convidado" userId="" providerId="Windows Live" clId="Web-{7556B694-F1CB-4333-8D13-B93827210DBF}" dt="2022-05-20T23:59:16.417" v="177" actId="20577"/>
        <pc:sldMkLst>
          <pc:docMk/>
          <pc:sldMk cId="2480497481" sldId="273"/>
        </pc:sldMkLst>
        <pc:spChg chg="mod">
          <ac:chgData name="Usuário Convidado" userId="" providerId="Windows Live" clId="Web-{7556B694-F1CB-4333-8D13-B93827210DBF}" dt="2022-05-20T23:59:16.417" v="177" actId="20577"/>
          <ac:spMkLst>
            <pc:docMk/>
            <pc:sldMk cId="2480497481" sldId="273"/>
            <ac:spMk id="2" creationId="{5BB8DFF0-5E5A-ED25-7009-7031D35EB022}"/>
          </ac:spMkLst>
        </pc:spChg>
        <pc:spChg chg="mod">
          <ac:chgData name="Usuário Convidado" userId="" providerId="Windows Live" clId="Web-{7556B694-F1CB-4333-8D13-B93827210DBF}" dt="2022-05-20T23:58:46.823" v="173" actId="20577"/>
          <ac:spMkLst>
            <pc:docMk/>
            <pc:sldMk cId="2480497481" sldId="273"/>
            <ac:spMk id="3" creationId="{6A90C7C3-EDE2-DFD9-9521-7D02E3B14B26}"/>
          </ac:spMkLst>
        </pc:spChg>
        <pc:picChg chg="add mod">
          <ac:chgData name="Usuário Convidado" userId="" providerId="Windows Live" clId="Web-{7556B694-F1CB-4333-8D13-B93827210DBF}" dt="2022-05-20T23:58:49.745" v="174" actId="1076"/>
          <ac:picMkLst>
            <pc:docMk/>
            <pc:sldMk cId="2480497481" sldId="273"/>
            <ac:picMk id="4" creationId="{44CA1535-D600-58B4-E4C1-C8F310FFD3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905F1465-CDA4-4012-813F-B0F0355C7E1E}" type="datetimeFigureOut">
              <a:rPr lang="pt-BR" smtClean="0"/>
              <a:t>20/05/2022</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1BFEF055-004D-442D-BC72-CB5775231B69}" type="slidenum">
              <a:rPr lang="pt-BR" smtClean="0"/>
              <a:t>‹#›</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349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05F1465-CDA4-4012-813F-B0F0355C7E1E}" type="datetimeFigureOut">
              <a:rPr lang="pt-BR" smtClean="0"/>
              <a:t>20/05/2022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FEF055-004D-442D-BC72-CB5775231B69}" type="slidenum">
              <a:rPr lang="pt-BR" smtClean="0"/>
              <a:t>‹#›</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84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05F1465-CDA4-4012-813F-B0F0355C7E1E}" type="datetimeFigureOut">
              <a:rPr lang="pt-BR" smtClean="0"/>
              <a:t>20/05/2022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FEF055-004D-442D-BC72-CB5775231B69}" type="slidenum">
              <a:rPr lang="pt-BR" smtClean="0"/>
              <a:t>‹#›</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11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05F1465-CDA4-4012-813F-B0F0355C7E1E}" type="datetimeFigureOut">
              <a:rPr lang="pt-BR" smtClean="0"/>
              <a:t>20/05/2022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FEF055-004D-442D-BC72-CB5775231B69}" type="slidenum">
              <a:rPr lang="pt-BR" smtClean="0"/>
              <a:t>‹#›</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50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05F1465-CDA4-4012-813F-B0F0355C7E1E}" type="datetimeFigureOut">
              <a:rPr lang="pt-BR" smtClean="0"/>
              <a:t>20/05/2022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FEF055-004D-442D-BC72-CB5775231B69}" type="slidenum">
              <a:rPr lang="pt-BR" smtClean="0"/>
              <a:t>‹#›</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71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905F1465-CDA4-4012-813F-B0F0355C7E1E}" type="datetimeFigureOut">
              <a:rPr lang="pt-BR" smtClean="0"/>
              <a:t>20/05/2022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BFEF055-004D-442D-BC72-CB5775231B69}" type="slidenum">
              <a:rPr lang="pt-BR" smtClean="0"/>
              <a:t>‹#›</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38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905F1465-CDA4-4012-813F-B0F0355C7E1E}" type="datetimeFigureOut">
              <a:rPr lang="pt-BR" smtClean="0"/>
              <a:t>20/05/2022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BFEF055-004D-442D-BC72-CB5775231B69}" type="slidenum">
              <a:rPr lang="pt-BR" smtClean="0"/>
              <a:t>‹#›</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735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905F1465-CDA4-4012-813F-B0F0355C7E1E}" type="datetimeFigureOut">
              <a:rPr lang="pt-BR" smtClean="0"/>
              <a:t>20/05/2022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BFEF055-004D-442D-BC72-CB5775231B69}" type="slidenum">
              <a:rPr lang="pt-BR" smtClean="0"/>
              <a:t>‹#›</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887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F1465-CDA4-4012-813F-B0F0355C7E1E}" type="datetimeFigureOut">
              <a:rPr lang="pt-BR" smtClean="0"/>
              <a:t>20/05/2022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BFEF055-004D-442D-BC72-CB5775231B69}" type="slidenum">
              <a:rPr lang="pt-BR" smtClean="0"/>
              <a:t>‹#›</a:t>
            </a:fld>
            <a:endParaRPr lang="pt-BR"/>
          </a:p>
        </p:txBody>
      </p:sp>
    </p:spTree>
    <p:extLst>
      <p:ext uri="{BB962C8B-B14F-4D97-AF65-F5344CB8AC3E}">
        <p14:creationId xmlns:p14="http://schemas.microsoft.com/office/powerpoint/2010/main" val="15586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05F1465-CDA4-4012-813F-B0F0355C7E1E}" type="datetimeFigureOut">
              <a:rPr lang="pt-BR" smtClean="0"/>
              <a:t>20/05/2022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BFEF055-004D-442D-BC72-CB5775231B69}" type="slidenum">
              <a:rPr lang="pt-BR" smtClean="0"/>
              <a:t>‹#›</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55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05F1465-CDA4-4012-813F-B0F0355C7E1E}" type="datetimeFigureOut">
              <a:rPr lang="pt-BR" smtClean="0"/>
              <a:t>20/05/2022</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1BFEF055-004D-442D-BC72-CB5775231B69}" type="slidenum">
              <a:rPr lang="pt-BR" smtClean="0"/>
              <a:t>‹#›</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32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5F1465-CDA4-4012-813F-B0F0355C7E1E}" type="datetimeFigureOut">
              <a:rPr lang="pt-BR" smtClean="0"/>
              <a:t>20/05/2022</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FEF055-004D-442D-BC72-CB5775231B69}" type="slidenum">
              <a:rPr lang="pt-BR" smtClean="0"/>
              <a:t>‹#›</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2131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E33BC-A570-7E48-9183-F9FC5EDC15F6}"/>
              </a:ext>
            </a:extLst>
          </p:cNvPr>
          <p:cNvSpPr>
            <a:spLocks noGrp="1"/>
          </p:cNvSpPr>
          <p:nvPr>
            <p:ph type="ctrTitle"/>
          </p:nvPr>
        </p:nvSpPr>
        <p:spPr/>
        <p:txBody>
          <a:bodyPr>
            <a:normAutofit/>
          </a:bodyPr>
          <a:lstStyle/>
          <a:p>
            <a:r>
              <a:rPr lang="pt-BR" sz="4400"/>
              <a:t>Processos e Threads</a:t>
            </a:r>
          </a:p>
        </p:txBody>
      </p:sp>
      <p:sp>
        <p:nvSpPr>
          <p:cNvPr id="3" name="Subtítulo 2">
            <a:extLst>
              <a:ext uri="{FF2B5EF4-FFF2-40B4-BE49-F238E27FC236}">
                <a16:creationId xmlns:a16="http://schemas.microsoft.com/office/drawing/2014/main" id="{E8E0227D-8527-AAC1-7A03-1B26E2085CB9}"/>
              </a:ext>
            </a:extLst>
          </p:cNvPr>
          <p:cNvSpPr>
            <a:spLocks noGrp="1"/>
          </p:cNvSpPr>
          <p:nvPr>
            <p:ph type="subTitle" idx="1"/>
          </p:nvPr>
        </p:nvSpPr>
        <p:spPr/>
        <p:txBody>
          <a:bodyPr vert="horz" lIns="91440" tIns="91440" rIns="91440" bIns="91440" rtlCol="0" anchor="t">
            <a:noAutofit/>
          </a:bodyPr>
          <a:lstStyle/>
          <a:p>
            <a:r>
              <a:rPr lang="pt-BR" sz="1400" err="1"/>
              <a:t>Itallo</a:t>
            </a:r>
            <a:r>
              <a:rPr lang="pt-BR" sz="1400"/>
              <a:t> </a:t>
            </a:r>
            <a:r>
              <a:rPr lang="pt-BR" sz="1400" err="1"/>
              <a:t>Keven</a:t>
            </a:r>
            <a:endParaRPr lang="pt-BR" sz="1400"/>
          </a:p>
          <a:p>
            <a:r>
              <a:rPr lang="pt-BR" sz="1400"/>
              <a:t>Felipe Bartolomeu</a:t>
            </a:r>
          </a:p>
          <a:p>
            <a:r>
              <a:rPr lang="pt-BR" sz="1400" err="1"/>
              <a:t>Eliton</a:t>
            </a:r>
            <a:r>
              <a:rPr lang="pt-BR" sz="1400"/>
              <a:t> Brandão</a:t>
            </a:r>
          </a:p>
          <a:p>
            <a:r>
              <a:rPr lang="pt-BR" sz="1400" err="1"/>
              <a:t>Gleibson</a:t>
            </a:r>
            <a:r>
              <a:rPr lang="pt-BR" sz="1400"/>
              <a:t> CORDEIRO</a:t>
            </a:r>
          </a:p>
          <a:p>
            <a:r>
              <a:rPr lang="pt-BR" sz="1400" err="1"/>
              <a:t>Wallas</a:t>
            </a:r>
            <a:r>
              <a:rPr lang="pt-BR" sz="1400"/>
              <a:t> Lima</a:t>
            </a:r>
          </a:p>
        </p:txBody>
      </p:sp>
    </p:spTree>
    <p:extLst>
      <p:ext uri="{BB962C8B-B14F-4D97-AF65-F5344CB8AC3E}">
        <p14:creationId xmlns:p14="http://schemas.microsoft.com/office/powerpoint/2010/main" val="34273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327FE-DDFC-F078-1F6F-D6AE5134A070}"/>
              </a:ext>
            </a:extLst>
          </p:cNvPr>
          <p:cNvSpPr>
            <a:spLocks noGrp="1"/>
          </p:cNvSpPr>
          <p:nvPr>
            <p:ph type="title"/>
          </p:nvPr>
        </p:nvSpPr>
        <p:spPr/>
        <p:txBody>
          <a:bodyPr/>
          <a:lstStyle/>
          <a:p>
            <a:r>
              <a:rPr lang="pt-BR">
                <a:ea typeface="+mj-lt"/>
                <a:cs typeface="+mj-lt"/>
              </a:rPr>
              <a:t>COMUNICAÇÃO ENTRE PROCESSOS</a:t>
            </a:r>
            <a:endParaRPr lang="pt-BR"/>
          </a:p>
        </p:txBody>
      </p:sp>
      <p:sp>
        <p:nvSpPr>
          <p:cNvPr id="3" name="Espaço Reservado para Conteúdo 2">
            <a:extLst>
              <a:ext uri="{FF2B5EF4-FFF2-40B4-BE49-F238E27FC236}">
                <a16:creationId xmlns:a16="http://schemas.microsoft.com/office/drawing/2014/main" id="{A7620B11-F384-B3C9-C8D4-58EECA4F933F}"/>
              </a:ext>
            </a:extLst>
          </p:cNvPr>
          <p:cNvSpPr>
            <a:spLocks noGrp="1"/>
          </p:cNvSpPr>
          <p:nvPr>
            <p:ph idx="1"/>
          </p:nvPr>
        </p:nvSpPr>
        <p:spPr>
          <a:xfrm>
            <a:off x="1451579" y="2015732"/>
            <a:ext cx="5347577" cy="3349972"/>
          </a:xfrm>
        </p:spPr>
        <p:txBody>
          <a:bodyPr>
            <a:normAutofit fontScale="85000" lnSpcReduction="10000"/>
          </a:bodyPr>
          <a:lstStyle/>
          <a:p>
            <a:r>
              <a:rPr lang="pt-BR">
                <a:ea typeface="+mn-lt"/>
                <a:cs typeface="+mn-lt"/>
              </a:rPr>
              <a:t>A comunicação pode ser colocada em diversos mecanismos, como variáveis compartilhadas na memória principal ou troca de mensagens por exemplo, podemos ter dois processos concorrentes compartilhando um buffer para trocar informações através de operações de gravação e leitura, onde ambos os processos necessitam que o buffer esteja pronto para realizar as respectivas operações, quer seja de leitura ou de gravação</a:t>
            </a:r>
            <a:br>
              <a:rPr lang="pt-BR">
                <a:ea typeface="+mn-lt"/>
                <a:cs typeface="+mn-lt"/>
              </a:rPr>
            </a:br>
            <a:br>
              <a:rPr lang="pt-BR">
                <a:ea typeface="+mn-lt"/>
                <a:cs typeface="+mn-lt"/>
              </a:rPr>
            </a:br>
            <a:endParaRPr lang="pt-BR"/>
          </a:p>
        </p:txBody>
      </p:sp>
      <p:pic>
        <p:nvPicPr>
          <p:cNvPr id="4" name="Imagem 4" descr="Diagrama&#10;&#10;Descrição gerada automaticamente">
            <a:extLst>
              <a:ext uri="{FF2B5EF4-FFF2-40B4-BE49-F238E27FC236}">
                <a16:creationId xmlns:a16="http://schemas.microsoft.com/office/drawing/2014/main" id="{B810650F-CAD0-4978-629F-7CC79EEA780B}"/>
              </a:ext>
            </a:extLst>
          </p:cNvPr>
          <p:cNvPicPr>
            <a:picLocks noChangeAspect="1"/>
          </p:cNvPicPr>
          <p:nvPr/>
        </p:nvPicPr>
        <p:blipFill>
          <a:blip r:embed="rId2"/>
          <a:stretch>
            <a:fillRect/>
          </a:stretch>
        </p:blipFill>
        <p:spPr>
          <a:xfrm>
            <a:off x="7269193" y="2019001"/>
            <a:ext cx="4051539" cy="2158639"/>
          </a:xfrm>
          <a:prstGeom prst="rect">
            <a:avLst/>
          </a:prstGeom>
        </p:spPr>
      </p:pic>
    </p:spTree>
    <p:extLst>
      <p:ext uri="{BB962C8B-B14F-4D97-AF65-F5344CB8AC3E}">
        <p14:creationId xmlns:p14="http://schemas.microsoft.com/office/powerpoint/2010/main" val="415479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30930-4D8B-48D0-1585-2963491BE298}"/>
              </a:ext>
            </a:extLst>
          </p:cNvPr>
          <p:cNvSpPr>
            <a:spLocks noGrp="1"/>
          </p:cNvSpPr>
          <p:nvPr>
            <p:ph type="title"/>
          </p:nvPr>
        </p:nvSpPr>
        <p:spPr/>
        <p:txBody>
          <a:bodyPr/>
          <a:lstStyle/>
          <a:p>
            <a:r>
              <a:rPr lang="pt-BR">
                <a:ea typeface="+mj-lt"/>
                <a:cs typeface="+mj-lt"/>
              </a:rPr>
              <a:t>COMUNICAÇÃO ENTRE PROCESSOS</a:t>
            </a:r>
          </a:p>
          <a:p>
            <a:endParaRPr lang="pt-BR"/>
          </a:p>
        </p:txBody>
      </p:sp>
      <p:sp>
        <p:nvSpPr>
          <p:cNvPr id="3" name="Espaço Reservado para Conteúdo 2">
            <a:extLst>
              <a:ext uri="{FF2B5EF4-FFF2-40B4-BE49-F238E27FC236}">
                <a16:creationId xmlns:a16="http://schemas.microsoft.com/office/drawing/2014/main" id="{108F53FE-EF65-AA7F-7FDA-018A1A3BC7E4}"/>
              </a:ext>
            </a:extLst>
          </p:cNvPr>
          <p:cNvSpPr>
            <a:spLocks noGrp="1"/>
          </p:cNvSpPr>
          <p:nvPr>
            <p:ph idx="1"/>
          </p:nvPr>
        </p:nvSpPr>
        <p:spPr/>
        <p:txBody>
          <a:bodyPr>
            <a:normAutofit/>
          </a:bodyPr>
          <a:lstStyle/>
          <a:p>
            <a:r>
              <a:rPr lang="pt-BR">
                <a:ea typeface="+mn-lt"/>
                <a:cs typeface="+mn-lt"/>
              </a:rPr>
              <a:t>Cada um dos processos podem ser executados com velocidades diferentes. por causa disso é necessário que os processos tenham sua execução sincronizada pelo sistema operacional.</a:t>
            </a:r>
            <a:br>
              <a:rPr lang="pt-BR">
                <a:ea typeface="+mn-lt"/>
                <a:cs typeface="+mn-lt"/>
              </a:rPr>
            </a:br>
            <a:br>
              <a:rPr lang="pt-BR">
                <a:ea typeface="+mn-lt"/>
                <a:cs typeface="+mn-lt"/>
              </a:rPr>
            </a:br>
            <a:r>
              <a:rPr lang="pt-BR">
                <a:ea typeface="+mn-lt"/>
                <a:cs typeface="+mn-lt"/>
              </a:rPr>
              <a:t>A comunicação pode ser implementada de diversas formas, por exemplo por troca de mensagens ou em memória compartilhada </a:t>
            </a:r>
            <a:br>
              <a:rPr lang="pt-BR">
                <a:ea typeface="+mn-lt"/>
                <a:cs typeface="+mn-lt"/>
              </a:rPr>
            </a:br>
            <a:endParaRPr lang="pt-BR">
              <a:ea typeface="+mn-lt"/>
              <a:cs typeface="+mn-lt"/>
            </a:endParaRPr>
          </a:p>
        </p:txBody>
      </p:sp>
    </p:spTree>
    <p:extLst>
      <p:ext uri="{BB962C8B-B14F-4D97-AF65-F5344CB8AC3E}">
        <p14:creationId xmlns:p14="http://schemas.microsoft.com/office/powerpoint/2010/main" val="190716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15990-F453-BC02-AC4B-C0824F663902}"/>
              </a:ext>
            </a:extLst>
          </p:cNvPr>
          <p:cNvSpPr>
            <a:spLocks noGrp="1"/>
          </p:cNvSpPr>
          <p:nvPr>
            <p:ph type="title"/>
          </p:nvPr>
        </p:nvSpPr>
        <p:spPr/>
        <p:txBody>
          <a:bodyPr/>
          <a:lstStyle/>
          <a:p>
            <a:r>
              <a:rPr lang="pt-BR">
                <a:ea typeface="+mj-lt"/>
                <a:cs typeface="+mj-lt"/>
              </a:rPr>
              <a:t>O que é </a:t>
            </a:r>
            <a:r>
              <a:rPr lang="pt-BR"/>
              <a:t>Sincronização entre processos </a:t>
            </a:r>
          </a:p>
          <a:p>
            <a:endParaRPr lang="pt-BR"/>
          </a:p>
        </p:txBody>
      </p:sp>
      <p:sp>
        <p:nvSpPr>
          <p:cNvPr id="3" name="Espaço Reservado para Conteúdo 2">
            <a:extLst>
              <a:ext uri="{FF2B5EF4-FFF2-40B4-BE49-F238E27FC236}">
                <a16:creationId xmlns:a16="http://schemas.microsoft.com/office/drawing/2014/main" id="{2567F93E-14E0-3F88-7CC8-7261E067EABC}"/>
              </a:ext>
            </a:extLst>
          </p:cNvPr>
          <p:cNvSpPr>
            <a:spLocks noGrp="1"/>
          </p:cNvSpPr>
          <p:nvPr>
            <p:ph idx="1"/>
          </p:nvPr>
        </p:nvSpPr>
        <p:spPr/>
        <p:txBody>
          <a:bodyPr>
            <a:normAutofit/>
          </a:bodyPr>
          <a:lstStyle/>
          <a:p>
            <a:pPr marL="0" indent="0">
              <a:buNone/>
            </a:pPr>
            <a:endParaRPr lang="pt-BR">
              <a:ea typeface="+mn-lt"/>
              <a:cs typeface="+mn-lt"/>
            </a:endParaRPr>
          </a:p>
          <a:p>
            <a:endParaRPr lang="pt-BR">
              <a:ea typeface="+mn-lt"/>
              <a:cs typeface="+mn-lt"/>
            </a:endParaRPr>
          </a:p>
          <a:p>
            <a:endParaRPr lang="pt-BR">
              <a:ea typeface="+mn-lt"/>
              <a:cs typeface="+mn-lt"/>
            </a:endParaRPr>
          </a:p>
        </p:txBody>
      </p:sp>
      <p:sp>
        <p:nvSpPr>
          <p:cNvPr id="4" name="CaixaDeTexto 3">
            <a:extLst>
              <a:ext uri="{FF2B5EF4-FFF2-40B4-BE49-F238E27FC236}">
                <a16:creationId xmlns:a16="http://schemas.microsoft.com/office/drawing/2014/main" id="{AB183520-4331-E98E-1091-63D28B752D45}"/>
              </a:ext>
            </a:extLst>
          </p:cNvPr>
          <p:cNvSpPr txBox="1"/>
          <p:nvPr/>
        </p:nvSpPr>
        <p:spPr>
          <a:xfrm>
            <a:off x="1490547" y="2122449"/>
            <a:ext cx="94153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a:ea typeface="+mn-lt"/>
                <a:cs typeface="+mn-lt"/>
              </a:rPr>
              <a:t> Garantir a sequência adequada para a execução de eventos.</a:t>
            </a:r>
            <a:endParaRPr lang="pt-BR"/>
          </a:p>
        </p:txBody>
      </p:sp>
    </p:spTree>
    <p:extLst>
      <p:ext uri="{BB962C8B-B14F-4D97-AF65-F5344CB8AC3E}">
        <p14:creationId xmlns:p14="http://schemas.microsoft.com/office/powerpoint/2010/main" val="280162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CDE0E27-4FD7-E870-5671-EEBD0CF2403B}"/>
              </a:ext>
            </a:extLst>
          </p:cNvPr>
          <p:cNvSpPr>
            <a:spLocks noGrp="1"/>
          </p:cNvSpPr>
          <p:nvPr>
            <p:ph idx="1"/>
          </p:nvPr>
        </p:nvSpPr>
        <p:spPr/>
        <p:txBody>
          <a:bodyPr/>
          <a:lstStyle/>
          <a:p>
            <a:r>
              <a:rPr lang="pt-BR"/>
              <a:t>Condição de corrida </a:t>
            </a:r>
            <a:br>
              <a:rPr lang="pt-BR"/>
            </a:br>
            <a:r>
              <a:rPr lang="pt-BR"/>
              <a:t>Os processos se comunicam através de alguma área de armazenamento comum</a:t>
            </a:r>
            <a:br>
              <a:rPr lang="pt-BR"/>
            </a:br>
            <a:r>
              <a:rPr lang="pt-BR"/>
              <a:t>Essa área pode estar na memória principal ou pode ser um arquivo compartilhado</a:t>
            </a:r>
          </a:p>
        </p:txBody>
      </p:sp>
      <p:pic>
        <p:nvPicPr>
          <p:cNvPr id="7" name="Imagem 6">
            <a:extLst>
              <a:ext uri="{FF2B5EF4-FFF2-40B4-BE49-F238E27FC236}">
                <a16:creationId xmlns:a16="http://schemas.microsoft.com/office/drawing/2014/main" id="{CD46E0F9-D136-61E1-1A4A-A9E5FE2331A3}"/>
              </a:ext>
            </a:extLst>
          </p:cNvPr>
          <p:cNvPicPr>
            <a:picLocks noChangeAspect="1"/>
          </p:cNvPicPr>
          <p:nvPr/>
        </p:nvPicPr>
        <p:blipFill>
          <a:blip r:embed="rId2"/>
          <a:stretch>
            <a:fillRect/>
          </a:stretch>
        </p:blipFill>
        <p:spPr>
          <a:xfrm>
            <a:off x="3647601" y="3423221"/>
            <a:ext cx="4563112" cy="2029108"/>
          </a:xfrm>
          <a:prstGeom prst="rect">
            <a:avLst/>
          </a:prstGeom>
        </p:spPr>
      </p:pic>
      <p:sp>
        <p:nvSpPr>
          <p:cNvPr id="10" name="Título 1">
            <a:extLst>
              <a:ext uri="{FF2B5EF4-FFF2-40B4-BE49-F238E27FC236}">
                <a16:creationId xmlns:a16="http://schemas.microsoft.com/office/drawing/2014/main" id="{DB8F0827-A643-D17C-A038-9D3D53A72E29}"/>
              </a:ext>
            </a:extLst>
          </p:cNvPr>
          <p:cNvSpPr txBox="1">
            <a:spLocks/>
          </p:cNvSpPr>
          <p:nvPr/>
        </p:nvSpPr>
        <p:spPr>
          <a:xfrm>
            <a:off x="1603979" y="956919"/>
            <a:ext cx="9603275" cy="1049235"/>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a:ea typeface="+mj-lt"/>
                <a:cs typeface="+mj-lt"/>
              </a:rPr>
              <a:t>Exemplos de PROBLEMAS ENCONTRADOS NA SINCRONIZAÇÃO DE PROCESSOS?</a:t>
            </a:r>
            <a:br>
              <a:rPr lang="pt-BR">
                <a:ea typeface="+mj-lt"/>
                <a:cs typeface="+mj-lt"/>
              </a:rPr>
            </a:br>
            <a:endParaRPr lang="pt-BR">
              <a:ea typeface="+mj-lt"/>
              <a:cs typeface="+mj-lt"/>
            </a:endParaRPr>
          </a:p>
          <a:p>
            <a:endParaRPr lang="pt-BR"/>
          </a:p>
        </p:txBody>
      </p:sp>
    </p:spTree>
    <p:extLst>
      <p:ext uri="{BB962C8B-B14F-4D97-AF65-F5344CB8AC3E}">
        <p14:creationId xmlns:p14="http://schemas.microsoft.com/office/powerpoint/2010/main" val="130583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08BE4E-CC58-7F11-8FF8-8141B447983B}"/>
              </a:ext>
            </a:extLst>
          </p:cNvPr>
          <p:cNvSpPr>
            <a:spLocks noGrp="1"/>
          </p:cNvSpPr>
          <p:nvPr>
            <p:ph type="title"/>
          </p:nvPr>
        </p:nvSpPr>
        <p:spPr/>
        <p:txBody>
          <a:bodyPr>
            <a:normAutofit fontScale="90000"/>
          </a:bodyPr>
          <a:lstStyle/>
          <a:p>
            <a:r>
              <a:rPr lang="pt-BR">
                <a:ea typeface="+mj-lt"/>
                <a:cs typeface="+mj-lt"/>
              </a:rPr>
              <a:t>Condição de corrida</a:t>
            </a:r>
            <a:endParaRPr lang="pt-BR"/>
          </a:p>
          <a:p>
            <a:br>
              <a:rPr lang="pt-BR"/>
            </a:br>
            <a:br>
              <a:rPr lang="pt-BR"/>
            </a:br>
            <a:endParaRPr lang="pt-BR"/>
          </a:p>
        </p:txBody>
      </p:sp>
      <p:sp>
        <p:nvSpPr>
          <p:cNvPr id="3" name="Espaço Reservado para Conteúdo 2">
            <a:extLst>
              <a:ext uri="{FF2B5EF4-FFF2-40B4-BE49-F238E27FC236}">
                <a16:creationId xmlns:a16="http://schemas.microsoft.com/office/drawing/2014/main" id="{2403369F-373C-270D-C3E6-24F47F0FC298}"/>
              </a:ext>
            </a:extLst>
          </p:cNvPr>
          <p:cNvSpPr>
            <a:spLocks noGrp="1"/>
          </p:cNvSpPr>
          <p:nvPr>
            <p:ph idx="1"/>
          </p:nvPr>
        </p:nvSpPr>
        <p:spPr/>
        <p:txBody>
          <a:bodyPr/>
          <a:lstStyle/>
          <a:p>
            <a:r>
              <a:rPr lang="pt-BR"/>
              <a:t>Situação onde dois ou mais processos acessam recursos compartilhados concorrentemente</a:t>
            </a:r>
          </a:p>
          <a:p>
            <a:r>
              <a:rPr lang="pt-BR"/>
              <a:t>Há uma corrida pelo recurso</a:t>
            </a:r>
          </a:p>
          <a:p>
            <a:r>
              <a:rPr lang="pt-BR" err="1"/>
              <a:t>Ex</a:t>
            </a:r>
            <a:r>
              <a:rPr lang="pt-BR"/>
              <a:t> :  a = d + c</a:t>
            </a:r>
          </a:p>
          <a:p>
            <a:r>
              <a:rPr lang="pt-BR"/>
              <a:t>x = a + y (a variável ‘a’ é compartilhada)</a:t>
            </a:r>
          </a:p>
        </p:txBody>
      </p:sp>
    </p:spTree>
    <p:extLst>
      <p:ext uri="{BB962C8B-B14F-4D97-AF65-F5344CB8AC3E}">
        <p14:creationId xmlns:p14="http://schemas.microsoft.com/office/powerpoint/2010/main" val="183072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8DFF0-5E5A-ED25-7009-7031D35EB022}"/>
              </a:ext>
            </a:extLst>
          </p:cNvPr>
          <p:cNvSpPr>
            <a:spLocks noGrp="1"/>
          </p:cNvSpPr>
          <p:nvPr>
            <p:ph type="title"/>
          </p:nvPr>
        </p:nvSpPr>
        <p:spPr/>
        <p:txBody>
          <a:bodyPr>
            <a:normAutofit fontScale="90000"/>
          </a:bodyPr>
          <a:lstStyle/>
          <a:p>
            <a:r>
              <a:rPr lang="pt-BR">
                <a:ea typeface="+mj-lt"/>
                <a:cs typeface="+mj-lt"/>
              </a:rPr>
              <a:t>Exemplos de PROBLEMAS ENCONTRADOS NA SINCRONIZAÇÃO DE PROCESSOS?</a:t>
            </a:r>
            <a:br>
              <a:rPr lang="pt-BR">
                <a:ea typeface="+mj-lt"/>
                <a:cs typeface="+mj-lt"/>
              </a:rPr>
            </a:br>
            <a:endParaRPr lang="pt-BR">
              <a:ea typeface="+mj-lt"/>
              <a:cs typeface="+mj-lt"/>
            </a:endParaRPr>
          </a:p>
          <a:p>
            <a:endParaRPr lang="pt-BR"/>
          </a:p>
        </p:txBody>
      </p:sp>
      <p:sp>
        <p:nvSpPr>
          <p:cNvPr id="3" name="Espaço Reservado para Conteúdo 2">
            <a:extLst>
              <a:ext uri="{FF2B5EF4-FFF2-40B4-BE49-F238E27FC236}">
                <a16:creationId xmlns:a16="http://schemas.microsoft.com/office/drawing/2014/main" id="{6A90C7C3-EDE2-DFD9-9521-7D02E3B14B26}"/>
              </a:ext>
            </a:extLst>
          </p:cNvPr>
          <p:cNvSpPr>
            <a:spLocks noGrp="1"/>
          </p:cNvSpPr>
          <p:nvPr>
            <p:ph idx="1"/>
          </p:nvPr>
        </p:nvSpPr>
        <p:spPr/>
        <p:txBody>
          <a:bodyPr/>
          <a:lstStyle/>
          <a:p>
            <a:r>
              <a:rPr lang="pt-BR"/>
              <a:t>Deadlock </a:t>
            </a:r>
            <a:br>
              <a:rPr lang="pt-BR"/>
            </a:br>
            <a:r>
              <a:rPr lang="pt-BR">
                <a:ea typeface="+mn-lt"/>
                <a:cs typeface="+mn-lt"/>
              </a:rPr>
              <a:t>quando dois ou mais processos esperam por um mesmo recurso</a:t>
            </a:r>
            <a:br>
              <a:rPr lang="pt-BR">
                <a:ea typeface="+mn-lt"/>
                <a:cs typeface="+mn-lt"/>
              </a:rPr>
            </a:br>
            <a:r>
              <a:rPr lang="pt-BR">
                <a:ea typeface="+mn-lt"/>
                <a:cs typeface="+mn-lt"/>
              </a:rPr>
              <a:t>podendo ocorrer inconsistência nos dados caso não haja uma gerência correta quanto a utilização concorrente dos recursos compartilhados</a:t>
            </a:r>
            <a:endParaRPr lang="pt-BR"/>
          </a:p>
        </p:txBody>
      </p:sp>
      <p:pic>
        <p:nvPicPr>
          <p:cNvPr id="4" name="Imagem 4" descr="Diagrama&#10;&#10;Descrição gerada automaticamente">
            <a:extLst>
              <a:ext uri="{FF2B5EF4-FFF2-40B4-BE49-F238E27FC236}">
                <a16:creationId xmlns:a16="http://schemas.microsoft.com/office/drawing/2014/main" id="{44CA1535-D600-58B4-E4C1-C8F310FFD376}"/>
              </a:ext>
            </a:extLst>
          </p:cNvPr>
          <p:cNvPicPr>
            <a:picLocks noChangeAspect="1"/>
          </p:cNvPicPr>
          <p:nvPr/>
        </p:nvPicPr>
        <p:blipFill>
          <a:blip r:embed="rId2"/>
          <a:stretch>
            <a:fillRect/>
          </a:stretch>
        </p:blipFill>
        <p:spPr>
          <a:xfrm>
            <a:off x="7755673" y="3480419"/>
            <a:ext cx="2743200" cy="2068945"/>
          </a:xfrm>
          <a:prstGeom prst="rect">
            <a:avLst/>
          </a:prstGeom>
        </p:spPr>
      </p:pic>
    </p:spTree>
    <p:extLst>
      <p:ext uri="{BB962C8B-B14F-4D97-AF65-F5344CB8AC3E}">
        <p14:creationId xmlns:p14="http://schemas.microsoft.com/office/powerpoint/2010/main" val="248049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7C238-DB44-B87E-2353-FFE4AE04888C}"/>
              </a:ext>
            </a:extLst>
          </p:cNvPr>
          <p:cNvSpPr>
            <a:spLocks noGrp="1"/>
          </p:cNvSpPr>
          <p:nvPr>
            <p:ph type="title"/>
          </p:nvPr>
        </p:nvSpPr>
        <p:spPr/>
        <p:txBody>
          <a:bodyPr/>
          <a:lstStyle/>
          <a:p>
            <a:r>
              <a:rPr lang="pt-BR"/>
              <a:t>O que é um processo?</a:t>
            </a:r>
          </a:p>
        </p:txBody>
      </p:sp>
      <p:sp>
        <p:nvSpPr>
          <p:cNvPr id="4" name="Espaço Reservado para Texto 3">
            <a:extLst>
              <a:ext uri="{FF2B5EF4-FFF2-40B4-BE49-F238E27FC236}">
                <a16:creationId xmlns:a16="http://schemas.microsoft.com/office/drawing/2014/main" id="{31C48128-6200-C781-8129-0F4AFF1B9584}"/>
              </a:ext>
            </a:extLst>
          </p:cNvPr>
          <p:cNvSpPr>
            <a:spLocks noGrp="1"/>
          </p:cNvSpPr>
          <p:nvPr>
            <p:ph type="body" idx="1"/>
          </p:nvPr>
        </p:nvSpPr>
        <p:spPr>
          <a:xfrm>
            <a:off x="1447191" y="2273771"/>
            <a:ext cx="4645152" cy="547721"/>
          </a:xfrm>
        </p:spPr>
        <p:txBody>
          <a:bodyPr>
            <a:normAutofit fontScale="77500" lnSpcReduction="20000"/>
          </a:bodyPr>
          <a:lstStyle/>
          <a:p>
            <a:r>
              <a:rPr lang="pt-BR"/>
              <a:t>Um processo é caracterizado por um programa em execução</a:t>
            </a:r>
          </a:p>
          <a:p>
            <a:endParaRPr lang="pt-BR"/>
          </a:p>
        </p:txBody>
      </p:sp>
      <p:sp>
        <p:nvSpPr>
          <p:cNvPr id="3" name="Espaço Reservado para Conteúdo 2">
            <a:extLst>
              <a:ext uri="{FF2B5EF4-FFF2-40B4-BE49-F238E27FC236}">
                <a16:creationId xmlns:a16="http://schemas.microsoft.com/office/drawing/2014/main" id="{5F3654DA-2C37-34E3-99D2-FEFA0BF6C147}"/>
              </a:ext>
            </a:extLst>
          </p:cNvPr>
          <p:cNvSpPr>
            <a:spLocks noGrp="1"/>
          </p:cNvSpPr>
          <p:nvPr>
            <p:ph sz="half" idx="2"/>
          </p:nvPr>
        </p:nvSpPr>
        <p:spPr/>
        <p:txBody>
          <a:bodyPr/>
          <a:lstStyle/>
          <a:p>
            <a:endParaRPr lang="pt-BR"/>
          </a:p>
        </p:txBody>
      </p:sp>
      <p:sp>
        <p:nvSpPr>
          <p:cNvPr id="6" name="Espaço Reservado para Texto 5">
            <a:extLst>
              <a:ext uri="{FF2B5EF4-FFF2-40B4-BE49-F238E27FC236}">
                <a16:creationId xmlns:a16="http://schemas.microsoft.com/office/drawing/2014/main" id="{1B46CF51-1B73-11C5-34C8-4A1D9859BFF6}"/>
              </a:ext>
            </a:extLst>
          </p:cNvPr>
          <p:cNvSpPr>
            <a:spLocks noGrp="1"/>
          </p:cNvSpPr>
          <p:nvPr>
            <p:ph type="body" sz="quarter" idx="3"/>
          </p:nvPr>
        </p:nvSpPr>
        <p:spPr/>
        <p:txBody>
          <a:bodyPr>
            <a:normAutofit fontScale="77500" lnSpcReduction="20000"/>
          </a:bodyPr>
          <a:lstStyle/>
          <a:p>
            <a:r>
              <a:rPr lang="pt-BR" sz="2300"/>
              <a:t>      </a:t>
            </a:r>
            <a:r>
              <a:rPr lang="pt-BR" sz="2300">
                <a:solidFill>
                  <a:srgbClr val="FF0000"/>
                </a:solidFill>
              </a:rPr>
              <a:t>Primeiro plano</a:t>
            </a:r>
          </a:p>
          <a:p>
            <a:endParaRPr lang="pt-BR"/>
          </a:p>
        </p:txBody>
      </p:sp>
      <p:sp>
        <p:nvSpPr>
          <p:cNvPr id="5" name="Retângulo 4">
            <a:extLst>
              <a:ext uri="{FF2B5EF4-FFF2-40B4-BE49-F238E27FC236}">
                <a16:creationId xmlns:a16="http://schemas.microsoft.com/office/drawing/2014/main" id="{CA1FBCB4-C867-8EFB-6311-B954D17B83B4}"/>
              </a:ext>
            </a:extLst>
          </p:cNvPr>
          <p:cNvSpPr/>
          <p:nvPr/>
        </p:nvSpPr>
        <p:spPr>
          <a:xfrm>
            <a:off x="1444529" y="2821492"/>
            <a:ext cx="3961973" cy="2096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a:t>Diferença entre processo e programa:</a:t>
            </a:r>
          </a:p>
          <a:p>
            <a:pPr algn="ctr"/>
            <a:r>
              <a:rPr lang="pt-BR"/>
              <a:t>Um processo é uma instancia de um programa e possui dados de entrada, saída e um estado( executando, bloqueado, pronto)</a:t>
            </a:r>
          </a:p>
          <a:p>
            <a:pPr algn="ctr"/>
            <a:endParaRPr lang="pt-BR"/>
          </a:p>
        </p:txBody>
      </p:sp>
      <p:pic>
        <p:nvPicPr>
          <p:cNvPr id="8" name="Espaço Reservado para Conteúdo 7">
            <a:extLst>
              <a:ext uri="{FF2B5EF4-FFF2-40B4-BE49-F238E27FC236}">
                <a16:creationId xmlns:a16="http://schemas.microsoft.com/office/drawing/2014/main" id="{14954CFB-DB8C-ADE9-5F61-CB92AF174CF7}"/>
              </a:ext>
            </a:extLst>
          </p:cNvPr>
          <p:cNvPicPr>
            <a:picLocks noGrp="1" noChangeAspect="1"/>
          </p:cNvPicPr>
          <p:nvPr>
            <p:ph sz="quarter" idx="4"/>
          </p:nvPr>
        </p:nvPicPr>
        <p:blipFill>
          <a:blip r:embed="rId2"/>
          <a:stretch>
            <a:fillRect/>
          </a:stretch>
        </p:blipFill>
        <p:spPr>
          <a:xfrm>
            <a:off x="6409827" y="2547631"/>
            <a:ext cx="5140022" cy="1102969"/>
          </a:xfrm>
          <a:prstGeom prst="rect">
            <a:avLst/>
          </a:prstGeom>
        </p:spPr>
      </p:pic>
      <p:sp>
        <p:nvSpPr>
          <p:cNvPr id="10" name="CaixaDeTexto 9">
            <a:extLst>
              <a:ext uri="{FF2B5EF4-FFF2-40B4-BE49-F238E27FC236}">
                <a16:creationId xmlns:a16="http://schemas.microsoft.com/office/drawing/2014/main" id="{BFD6E32D-82EC-3109-B97C-6359F15BC1F2}"/>
              </a:ext>
            </a:extLst>
          </p:cNvPr>
          <p:cNvSpPr txBox="1"/>
          <p:nvPr/>
        </p:nvSpPr>
        <p:spPr>
          <a:xfrm>
            <a:off x="6338806" y="3990562"/>
            <a:ext cx="2672029" cy="369332"/>
          </a:xfrm>
          <a:prstGeom prst="rect">
            <a:avLst/>
          </a:prstGeom>
          <a:noFill/>
        </p:spPr>
        <p:txBody>
          <a:bodyPr wrap="square">
            <a:spAutoFit/>
          </a:bodyPr>
          <a:lstStyle/>
          <a:p>
            <a:pPr lvl="1"/>
            <a:r>
              <a:rPr lang="pt-BR">
                <a:solidFill>
                  <a:srgbClr val="FF0000"/>
                </a:solidFill>
              </a:rPr>
              <a:t>SEGUNDO PLANO</a:t>
            </a:r>
          </a:p>
        </p:txBody>
      </p:sp>
      <p:pic>
        <p:nvPicPr>
          <p:cNvPr id="11" name="Imagem 10">
            <a:extLst>
              <a:ext uri="{FF2B5EF4-FFF2-40B4-BE49-F238E27FC236}">
                <a16:creationId xmlns:a16="http://schemas.microsoft.com/office/drawing/2014/main" id="{F468A9F4-EA0F-F2EF-120E-4C35643BD97F}"/>
              </a:ext>
            </a:extLst>
          </p:cNvPr>
          <p:cNvPicPr>
            <a:picLocks noChangeAspect="1"/>
          </p:cNvPicPr>
          <p:nvPr/>
        </p:nvPicPr>
        <p:blipFill>
          <a:blip r:embed="rId3"/>
          <a:stretch>
            <a:fillRect/>
          </a:stretch>
        </p:blipFill>
        <p:spPr>
          <a:xfrm>
            <a:off x="6409827" y="4623713"/>
            <a:ext cx="5140022" cy="933709"/>
          </a:xfrm>
          <a:prstGeom prst="rect">
            <a:avLst/>
          </a:prstGeom>
        </p:spPr>
      </p:pic>
    </p:spTree>
    <p:extLst>
      <p:ext uri="{BB962C8B-B14F-4D97-AF65-F5344CB8AC3E}">
        <p14:creationId xmlns:p14="http://schemas.microsoft.com/office/powerpoint/2010/main" val="106290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52859-EB63-6D99-A1A9-B563F476A54B}"/>
              </a:ext>
            </a:extLst>
          </p:cNvPr>
          <p:cNvSpPr>
            <a:spLocks noGrp="1"/>
          </p:cNvSpPr>
          <p:nvPr>
            <p:ph type="title"/>
          </p:nvPr>
        </p:nvSpPr>
        <p:spPr/>
        <p:txBody>
          <a:bodyPr/>
          <a:lstStyle/>
          <a:p>
            <a:r>
              <a:rPr lang="pt-BR"/>
              <a:t>Cada processo possui:</a:t>
            </a:r>
          </a:p>
        </p:txBody>
      </p:sp>
      <p:sp>
        <p:nvSpPr>
          <p:cNvPr id="3" name="Espaço Reservado para Conteúdo 2">
            <a:extLst>
              <a:ext uri="{FF2B5EF4-FFF2-40B4-BE49-F238E27FC236}">
                <a16:creationId xmlns:a16="http://schemas.microsoft.com/office/drawing/2014/main" id="{B60D5AC7-6EFB-FBF0-BF9F-653FA60EA0A8}"/>
              </a:ext>
            </a:extLst>
          </p:cNvPr>
          <p:cNvSpPr>
            <a:spLocks noGrp="1"/>
          </p:cNvSpPr>
          <p:nvPr>
            <p:ph idx="1"/>
          </p:nvPr>
        </p:nvSpPr>
        <p:spPr/>
        <p:txBody>
          <a:bodyPr>
            <a:normAutofit/>
          </a:bodyPr>
          <a:lstStyle/>
          <a:p>
            <a:r>
              <a:rPr lang="pt-BR"/>
              <a:t>Conjunto de instruções</a:t>
            </a:r>
          </a:p>
          <a:p>
            <a:r>
              <a:rPr lang="pt-BR"/>
              <a:t>Espaço de endereçamento</a:t>
            </a:r>
          </a:p>
          <a:p>
            <a:r>
              <a:rPr lang="pt-BR"/>
              <a:t>   -Texto  -Dados  -Pilha de execução                    </a:t>
            </a:r>
          </a:p>
          <a:p>
            <a:r>
              <a:rPr lang="pt-BR"/>
              <a:t>Contexto de hardware</a:t>
            </a:r>
          </a:p>
          <a:p>
            <a:r>
              <a:rPr lang="pt-BR"/>
              <a:t>Contexto de software</a:t>
            </a:r>
          </a:p>
        </p:txBody>
      </p:sp>
      <p:pic>
        <p:nvPicPr>
          <p:cNvPr id="6" name="Imagem 5">
            <a:extLst>
              <a:ext uri="{FF2B5EF4-FFF2-40B4-BE49-F238E27FC236}">
                <a16:creationId xmlns:a16="http://schemas.microsoft.com/office/drawing/2014/main" id="{47148C3E-F843-E285-8FBE-36F81A73205B}"/>
              </a:ext>
            </a:extLst>
          </p:cNvPr>
          <p:cNvPicPr>
            <a:picLocks noChangeAspect="1"/>
          </p:cNvPicPr>
          <p:nvPr/>
        </p:nvPicPr>
        <p:blipFill>
          <a:blip r:embed="rId2"/>
          <a:stretch>
            <a:fillRect/>
          </a:stretch>
        </p:blipFill>
        <p:spPr>
          <a:xfrm>
            <a:off x="6096000" y="2009577"/>
            <a:ext cx="4134427" cy="2838846"/>
          </a:xfrm>
          <a:prstGeom prst="rect">
            <a:avLst/>
          </a:prstGeom>
        </p:spPr>
      </p:pic>
    </p:spTree>
    <p:extLst>
      <p:ext uri="{BB962C8B-B14F-4D97-AF65-F5344CB8AC3E}">
        <p14:creationId xmlns:p14="http://schemas.microsoft.com/office/powerpoint/2010/main" val="242649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1BC2A-8D70-E6A0-88AB-7389CC4BDDCC}"/>
              </a:ext>
            </a:extLst>
          </p:cNvPr>
          <p:cNvSpPr>
            <a:spLocks noGrp="1"/>
          </p:cNvSpPr>
          <p:nvPr>
            <p:ph type="title"/>
          </p:nvPr>
        </p:nvSpPr>
        <p:spPr/>
        <p:txBody>
          <a:bodyPr/>
          <a:lstStyle/>
          <a:p>
            <a:r>
              <a:rPr lang="pt-BR"/>
              <a:t>Tabela de processos</a:t>
            </a:r>
          </a:p>
        </p:txBody>
      </p:sp>
      <p:sp>
        <p:nvSpPr>
          <p:cNvPr id="3" name="Espaço Reservado para Conteúdo 2">
            <a:extLst>
              <a:ext uri="{FF2B5EF4-FFF2-40B4-BE49-F238E27FC236}">
                <a16:creationId xmlns:a16="http://schemas.microsoft.com/office/drawing/2014/main" id="{76271843-511C-CC1D-5D86-AF4A71AA94ED}"/>
              </a:ext>
            </a:extLst>
          </p:cNvPr>
          <p:cNvSpPr>
            <a:spLocks noGrp="1"/>
          </p:cNvSpPr>
          <p:nvPr>
            <p:ph idx="1"/>
          </p:nvPr>
        </p:nvSpPr>
        <p:spPr/>
        <p:txBody>
          <a:bodyPr>
            <a:normAutofit/>
          </a:bodyPr>
          <a:lstStyle/>
          <a:p>
            <a:r>
              <a:rPr lang="pt-BR" sz="1800"/>
              <a:t>Também chamada de Bloco de controle de processo(BCP)</a:t>
            </a:r>
          </a:p>
          <a:p>
            <a:r>
              <a:rPr lang="pt-BR" sz="1800"/>
              <a:t>Contem informações de contexto de cada processo</a:t>
            </a:r>
          </a:p>
          <a:p>
            <a:r>
              <a:rPr lang="pt-BR" sz="1800"/>
              <a:t>Contém informações necessárias para trazer o processo de volta</a:t>
            </a:r>
          </a:p>
          <a:p>
            <a:r>
              <a:rPr lang="pt-BR" sz="1800"/>
              <a:t>Contém os estados do processo em determinado momento</a:t>
            </a:r>
          </a:p>
        </p:txBody>
      </p:sp>
      <p:pic>
        <p:nvPicPr>
          <p:cNvPr id="4" name="Picture 2" descr="Processo Windows - CCM">
            <a:extLst>
              <a:ext uri="{FF2B5EF4-FFF2-40B4-BE49-F238E27FC236}">
                <a16:creationId xmlns:a16="http://schemas.microsoft.com/office/drawing/2014/main" id="{F4FAB021-7C23-E8F6-AE52-C547D02EA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126" y="1853753"/>
            <a:ext cx="4145872" cy="419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21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A52D8-B560-E5A5-A28E-0B2E8F642C6F}"/>
              </a:ext>
            </a:extLst>
          </p:cNvPr>
          <p:cNvSpPr>
            <a:spLocks noGrp="1"/>
          </p:cNvSpPr>
          <p:nvPr>
            <p:ph type="title"/>
          </p:nvPr>
        </p:nvSpPr>
        <p:spPr/>
        <p:txBody>
          <a:bodyPr/>
          <a:lstStyle/>
          <a:p>
            <a:r>
              <a:rPr lang="pt-BR"/>
              <a:t>Características de processos</a:t>
            </a:r>
          </a:p>
        </p:txBody>
      </p:sp>
      <p:sp>
        <p:nvSpPr>
          <p:cNvPr id="3" name="Espaço Reservado para Conteúdo 2">
            <a:extLst>
              <a:ext uri="{FF2B5EF4-FFF2-40B4-BE49-F238E27FC236}">
                <a16:creationId xmlns:a16="http://schemas.microsoft.com/office/drawing/2014/main" id="{159CDFD9-3EF2-9137-42A6-D2CC35462495}"/>
              </a:ext>
            </a:extLst>
          </p:cNvPr>
          <p:cNvSpPr>
            <a:spLocks noGrp="1"/>
          </p:cNvSpPr>
          <p:nvPr>
            <p:ph sz="half" idx="1"/>
          </p:nvPr>
        </p:nvSpPr>
        <p:spPr/>
        <p:txBody>
          <a:bodyPr/>
          <a:lstStyle/>
          <a:p>
            <a:r>
              <a:rPr lang="pt-BR"/>
              <a:t>Processos CPU-</a:t>
            </a:r>
            <a:r>
              <a:rPr lang="pt-BR" err="1"/>
              <a:t>bound</a:t>
            </a:r>
            <a:endParaRPr lang="pt-BR"/>
          </a:p>
        </p:txBody>
      </p:sp>
      <p:sp>
        <p:nvSpPr>
          <p:cNvPr id="4" name="Espaço Reservado para Conteúdo 3">
            <a:extLst>
              <a:ext uri="{FF2B5EF4-FFF2-40B4-BE49-F238E27FC236}">
                <a16:creationId xmlns:a16="http://schemas.microsoft.com/office/drawing/2014/main" id="{330E3555-1EED-EB80-1EFF-33289EEA3B7E}"/>
              </a:ext>
            </a:extLst>
          </p:cNvPr>
          <p:cNvSpPr>
            <a:spLocks noGrp="1"/>
          </p:cNvSpPr>
          <p:nvPr>
            <p:ph sz="half" idx="2"/>
          </p:nvPr>
        </p:nvSpPr>
        <p:spPr/>
        <p:txBody>
          <a:bodyPr/>
          <a:lstStyle/>
          <a:p>
            <a:r>
              <a:rPr lang="pt-BR"/>
              <a:t>Processos I/O-</a:t>
            </a:r>
            <a:r>
              <a:rPr lang="pt-BR" err="1"/>
              <a:t>bound</a:t>
            </a:r>
            <a:endParaRPr lang="pt-BR"/>
          </a:p>
        </p:txBody>
      </p:sp>
      <p:sp>
        <p:nvSpPr>
          <p:cNvPr id="5" name="Retângulo 4">
            <a:extLst>
              <a:ext uri="{FF2B5EF4-FFF2-40B4-BE49-F238E27FC236}">
                <a16:creationId xmlns:a16="http://schemas.microsoft.com/office/drawing/2014/main" id="{FFEB5BC9-EFAD-2C6F-8B39-F4A3E609139B}"/>
              </a:ext>
            </a:extLst>
          </p:cNvPr>
          <p:cNvSpPr/>
          <p:nvPr/>
        </p:nvSpPr>
        <p:spPr>
          <a:xfrm>
            <a:off x="3089429" y="3133817"/>
            <a:ext cx="5388746" cy="943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O ideal é existir um balanceamento entre processos CPU-</a:t>
            </a:r>
            <a:r>
              <a:rPr lang="pt-BR" err="1"/>
              <a:t>bound</a:t>
            </a:r>
            <a:r>
              <a:rPr lang="pt-BR"/>
              <a:t> e I/O-</a:t>
            </a:r>
            <a:r>
              <a:rPr lang="pt-BR" err="1"/>
              <a:t>bound</a:t>
            </a:r>
            <a:endParaRPr lang="pt-BR"/>
          </a:p>
        </p:txBody>
      </p:sp>
      <p:pic>
        <p:nvPicPr>
          <p:cNvPr id="7" name="Imagem 6">
            <a:extLst>
              <a:ext uri="{FF2B5EF4-FFF2-40B4-BE49-F238E27FC236}">
                <a16:creationId xmlns:a16="http://schemas.microsoft.com/office/drawing/2014/main" id="{E1B92A8D-15A9-789C-42D0-30FB613B13F7}"/>
              </a:ext>
            </a:extLst>
          </p:cNvPr>
          <p:cNvPicPr>
            <a:picLocks noChangeAspect="1"/>
          </p:cNvPicPr>
          <p:nvPr/>
        </p:nvPicPr>
        <p:blipFill>
          <a:blip r:embed="rId2"/>
          <a:stretch>
            <a:fillRect/>
          </a:stretch>
        </p:blipFill>
        <p:spPr>
          <a:xfrm>
            <a:off x="3277568" y="4298931"/>
            <a:ext cx="5001323" cy="1381318"/>
          </a:xfrm>
          <a:prstGeom prst="rect">
            <a:avLst/>
          </a:prstGeom>
        </p:spPr>
      </p:pic>
    </p:spTree>
    <p:extLst>
      <p:ext uri="{BB962C8B-B14F-4D97-AF65-F5344CB8AC3E}">
        <p14:creationId xmlns:p14="http://schemas.microsoft.com/office/powerpoint/2010/main" val="330580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3773B-FF00-7F8A-0BF4-8BC0DBBA2611}"/>
              </a:ext>
            </a:extLst>
          </p:cNvPr>
          <p:cNvSpPr>
            <a:spLocks noGrp="1"/>
          </p:cNvSpPr>
          <p:nvPr>
            <p:ph type="title"/>
          </p:nvPr>
        </p:nvSpPr>
        <p:spPr/>
        <p:txBody>
          <a:bodyPr/>
          <a:lstStyle/>
          <a:p>
            <a:r>
              <a:rPr lang="pt-BR"/>
              <a:t>Criação de processos</a:t>
            </a:r>
          </a:p>
        </p:txBody>
      </p:sp>
      <p:sp>
        <p:nvSpPr>
          <p:cNvPr id="3" name="Espaço Reservado para Conteúdo 2">
            <a:extLst>
              <a:ext uri="{FF2B5EF4-FFF2-40B4-BE49-F238E27FC236}">
                <a16:creationId xmlns:a16="http://schemas.microsoft.com/office/drawing/2014/main" id="{FD1F1305-89AF-2F38-2DF2-4496253B1A6B}"/>
              </a:ext>
            </a:extLst>
          </p:cNvPr>
          <p:cNvSpPr>
            <a:spLocks noGrp="1"/>
          </p:cNvSpPr>
          <p:nvPr>
            <p:ph idx="1"/>
          </p:nvPr>
        </p:nvSpPr>
        <p:spPr/>
        <p:txBody>
          <a:bodyPr/>
          <a:lstStyle/>
          <a:p>
            <a:r>
              <a:rPr lang="pt-BR"/>
              <a:t>Inicialização do sistema</a:t>
            </a:r>
          </a:p>
          <a:p>
            <a:r>
              <a:rPr lang="pt-BR"/>
              <a:t>Execução de alguma chamada ao sistema </a:t>
            </a:r>
          </a:p>
          <a:p>
            <a:r>
              <a:rPr lang="pt-BR"/>
              <a:t>Requisição de usuário para criar um novo processo</a:t>
            </a:r>
          </a:p>
          <a:p>
            <a:r>
              <a:rPr lang="pt-BR"/>
              <a:t>Inicialização de um processo em batch  </a:t>
            </a:r>
          </a:p>
        </p:txBody>
      </p:sp>
    </p:spTree>
    <p:extLst>
      <p:ext uri="{BB962C8B-B14F-4D97-AF65-F5344CB8AC3E}">
        <p14:creationId xmlns:p14="http://schemas.microsoft.com/office/powerpoint/2010/main" val="426986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34712-38BC-4BAC-0C5B-D3B208D92DC8}"/>
              </a:ext>
            </a:extLst>
          </p:cNvPr>
          <p:cNvSpPr>
            <a:spLocks noGrp="1"/>
          </p:cNvSpPr>
          <p:nvPr>
            <p:ph type="title"/>
          </p:nvPr>
        </p:nvSpPr>
        <p:spPr/>
        <p:txBody>
          <a:bodyPr/>
          <a:lstStyle/>
          <a:p>
            <a:r>
              <a:rPr lang="pt-BR"/>
              <a:t>Finalizando processos</a:t>
            </a:r>
          </a:p>
        </p:txBody>
      </p:sp>
      <p:sp>
        <p:nvSpPr>
          <p:cNvPr id="3" name="Espaço Reservado para Conteúdo 2">
            <a:extLst>
              <a:ext uri="{FF2B5EF4-FFF2-40B4-BE49-F238E27FC236}">
                <a16:creationId xmlns:a16="http://schemas.microsoft.com/office/drawing/2014/main" id="{587F0835-C956-05AD-CAEF-02F9A7FF45DD}"/>
              </a:ext>
            </a:extLst>
          </p:cNvPr>
          <p:cNvSpPr>
            <a:spLocks noGrp="1"/>
          </p:cNvSpPr>
          <p:nvPr>
            <p:ph sz="half" idx="1"/>
          </p:nvPr>
        </p:nvSpPr>
        <p:spPr/>
        <p:txBody>
          <a:bodyPr/>
          <a:lstStyle/>
          <a:p>
            <a:r>
              <a:rPr lang="pt-BR"/>
              <a:t>Término normal (voluntário):              Ao terminar, o processo comunica ao SO que terminou.</a:t>
            </a:r>
          </a:p>
          <a:p>
            <a:r>
              <a:rPr lang="pt-BR" err="1"/>
              <a:t>Exit</a:t>
            </a:r>
            <a:r>
              <a:rPr lang="pt-BR"/>
              <a:t> (UNIX)</a:t>
            </a:r>
          </a:p>
          <a:p>
            <a:r>
              <a:rPr lang="pt-BR" err="1"/>
              <a:t>ExitProcess</a:t>
            </a:r>
            <a:r>
              <a:rPr lang="pt-BR"/>
              <a:t> (Windows)</a:t>
            </a:r>
          </a:p>
        </p:txBody>
      </p:sp>
      <p:sp>
        <p:nvSpPr>
          <p:cNvPr id="4" name="Espaço Reservado para Conteúdo 3">
            <a:extLst>
              <a:ext uri="{FF2B5EF4-FFF2-40B4-BE49-F238E27FC236}">
                <a16:creationId xmlns:a16="http://schemas.microsoft.com/office/drawing/2014/main" id="{2892975D-A7A2-0029-321D-E8EE251BB793}"/>
              </a:ext>
            </a:extLst>
          </p:cNvPr>
          <p:cNvSpPr>
            <a:spLocks noGrp="1"/>
          </p:cNvSpPr>
          <p:nvPr>
            <p:ph sz="half" idx="2"/>
          </p:nvPr>
        </p:nvSpPr>
        <p:spPr/>
        <p:txBody>
          <a:bodyPr/>
          <a:lstStyle/>
          <a:p>
            <a:r>
              <a:rPr lang="pt-BR"/>
              <a:t>Término por erro (voluntário):             O processo sendo executado não pode ser finalizado.</a:t>
            </a:r>
          </a:p>
        </p:txBody>
      </p:sp>
    </p:spTree>
    <p:extLst>
      <p:ext uri="{BB962C8B-B14F-4D97-AF65-F5344CB8AC3E}">
        <p14:creationId xmlns:p14="http://schemas.microsoft.com/office/powerpoint/2010/main" val="365178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C8E63-6B64-64C9-62F7-46D5A7EA8809}"/>
              </a:ext>
            </a:extLst>
          </p:cNvPr>
          <p:cNvSpPr>
            <a:spLocks noGrp="1"/>
          </p:cNvSpPr>
          <p:nvPr>
            <p:ph type="title"/>
          </p:nvPr>
        </p:nvSpPr>
        <p:spPr/>
        <p:txBody>
          <a:bodyPr/>
          <a:lstStyle/>
          <a:p>
            <a:r>
              <a:rPr lang="pt-BR"/>
              <a:t>Finalizando processos</a:t>
            </a:r>
          </a:p>
        </p:txBody>
      </p:sp>
      <p:sp>
        <p:nvSpPr>
          <p:cNvPr id="3" name="Espaço Reservado para Conteúdo 2">
            <a:extLst>
              <a:ext uri="{FF2B5EF4-FFF2-40B4-BE49-F238E27FC236}">
                <a16:creationId xmlns:a16="http://schemas.microsoft.com/office/drawing/2014/main" id="{E822C255-08C5-A8D3-A88A-A08934749749}"/>
              </a:ext>
            </a:extLst>
          </p:cNvPr>
          <p:cNvSpPr>
            <a:spLocks noGrp="1"/>
          </p:cNvSpPr>
          <p:nvPr>
            <p:ph sz="half" idx="1"/>
          </p:nvPr>
        </p:nvSpPr>
        <p:spPr/>
        <p:txBody>
          <a:bodyPr/>
          <a:lstStyle/>
          <a:p>
            <a:r>
              <a:rPr lang="pt-BR"/>
              <a:t>Término com erro fatal (involuntário):  Erro causado por algum erro no programa</a:t>
            </a:r>
          </a:p>
        </p:txBody>
      </p:sp>
      <p:sp>
        <p:nvSpPr>
          <p:cNvPr id="4" name="Espaço Reservado para Conteúdo 3">
            <a:extLst>
              <a:ext uri="{FF2B5EF4-FFF2-40B4-BE49-F238E27FC236}">
                <a16:creationId xmlns:a16="http://schemas.microsoft.com/office/drawing/2014/main" id="{D406233E-D3A8-8A94-E875-DD8E3DBC04AA}"/>
              </a:ext>
            </a:extLst>
          </p:cNvPr>
          <p:cNvSpPr>
            <a:spLocks noGrp="1"/>
          </p:cNvSpPr>
          <p:nvPr>
            <p:ph sz="half" idx="2"/>
          </p:nvPr>
        </p:nvSpPr>
        <p:spPr/>
        <p:txBody>
          <a:bodyPr/>
          <a:lstStyle/>
          <a:p>
            <a:r>
              <a:rPr lang="pt-BR"/>
              <a:t>Término (involuntário)) causado por algum outro processo</a:t>
            </a:r>
          </a:p>
          <a:p>
            <a:r>
              <a:rPr lang="pt-BR"/>
              <a:t>Kill (UNIX)</a:t>
            </a:r>
          </a:p>
          <a:p>
            <a:r>
              <a:rPr lang="pt-BR" err="1"/>
              <a:t>TerminateProcess</a:t>
            </a:r>
            <a:r>
              <a:rPr lang="pt-BR"/>
              <a:t>(Windows)</a:t>
            </a:r>
          </a:p>
        </p:txBody>
      </p:sp>
    </p:spTree>
    <p:extLst>
      <p:ext uri="{BB962C8B-B14F-4D97-AF65-F5344CB8AC3E}">
        <p14:creationId xmlns:p14="http://schemas.microsoft.com/office/powerpoint/2010/main" val="382802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2BD24-A421-1567-599E-7BD7E57574CE}"/>
              </a:ext>
            </a:extLst>
          </p:cNvPr>
          <p:cNvSpPr>
            <a:spLocks noGrp="1"/>
          </p:cNvSpPr>
          <p:nvPr>
            <p:ph type="title"/>
          </p:nvPr>
        </p:nvSpPr>
        <p:spPr/>
        <p:txBody>
          <a:bodyPr/>
          <a:lstStyle/>
          <a:p>
            <a:r>
              <a:rPr lang="pt-BR"/>
              <a:t>Estados de processos</a:t>
            </a:r>
          </a:p>
        </p:txBody>
      </p:sp>
      <p:sp>
        <p:nvSpPr>
          <p:cNvPr id="3" name="Espaço Reservado para Conteúdo 2">
            <a:extLst>
              <a:ext uri="{FF2B5EF4-FFF2-40B4-BE49-F238E27FC236}">
                <a16:creationId xmlns:a16="http://schemas.microsoft.com/office/drawing/2014/main" id="{5D2FCBD1-629C-DD0B-BA7A-673629E6AC0C}"/>
              </a:ext>
            </a:extLst>
          </p:cNvPr>
          <p:cNvSpPr>
            <a:spLocks noGrp="1"/>
          </p:cNvSpPr>
          <p:nvPr>
            <p:ph idx="1"/>
          </p:nvPr>
        </p:nvSpPr>
        <p:spPr/>
        <p:txBody>
          <a:bodyPr/>
          <a:lstStyle/>
          <a:p>
            <a:r>
              <a:rPr lang="pt-BR"/>
              <a:t>Executando</a:t>
            </a:r>
          </a:p>
          <a:p>
            <a:endParaRPr lang="pt-BR"/>
          </a:p>
          <a:p>
            <a:r>
              <a:rPr lang="pt-BR"/>
              <a:t>Bloqueado</a:t>
            </a:r>
          </a:p>
          <a:p>
            <a:endParaRPr lang="pt-BR"/>
          </a:p>
          <a:p>
            <a:r>
              <a:rPr lang="pt-BR"/>
              <a:t>pronto</a:t>
            </a:r>
          </a:p>
        </p:txBody>
      </p:sp>
      <p:pic>
        <p:nvPicPr>
          <p:cNvPr id="5" name="Imagem 4">
            <a:extLst>
              <a:ext uri="{FF2B5EF4-FFF2-40B4-BE49-F238E27FC236}">
                <a16:creationId xmlns:a16="http://schemas.microsoft.com/office/drawing/2014/main" id="{D9755656-9A23-1CDC-6300-793577B0D4B5}"/>
              </a:ext>
            </a:extLst>
          </p:cNvPr>
          <p:cNvPicPr>
            <a:picLocks noChangeAspect="1"/>
          </p:cNvPicPr>
          <p:nvPr/>
        </p:nvPicPr>
        <p:blipFill>
          <a:blip r:embed="rId2"/>
          <a:stretch>
            <a:fillRect/>
          </a:stretch>
        </p:blipFill>
        <p:spPr>
          <a:xfrm>
            <a:off x="4474345" y="2138182"/>
            <a:ext cx="6081205" cy="2581635"/>
          </a:xfrm>
          <a:prstGeom prst="rect">
            <a:avLst/>
          </a:prstGeom>
        </p:spPr>
      </p:pic>
    </p:spTree>
    <p:extLst>
      <p:ext uri="{BB962C8B-B14F-4D97-AF65-F5344CB8AC3E}">
        <p14:creationId xmlns:p14="http://schemas.microsoft.com/office/powerpoint/2010/main" val="3665846350"/>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Galeria</vt:lpstr>
      <vt:lpstr>Processos e Threads</vt:lpstr>
      <vt:lpstr>O que é um processo?</vt:lpstr>
      <vt:lpstr>Cada processo possui:</vt:lpstr>
      <vt:lpstr>Tabela de processos</vt:lpstr>
      <vt:lpstr>Características de processos</vt:lpstr>
      <vt:lpstr>Criação de processos</vt:lpstr>
      <vt:lpstr>Finalizando processos</vt:lpstr>
      <vt:lpstr>Finalizando processos</vt:lpstr>
      <vt:lpstr>Estados de processos</vt:lpstr>
      <vt:lpstr>COMUNICAÇÃO ENTRE PROCESSOS</vt:lpstr>
      <vt:lpstr>COMUNICAÇÃO ENTRE PROCESSOS </vt:lpstr>
      <vt:lpstr>O que é Sincronização entre processos  </vt:lpstr>
      <vt:lpstr>PowerPoint Presentation</vt:lpstr>
      <vt:lpstr>Condição de corrida   </vt:lpstr>
      <vt:lpstr>Exemplos de PROBLEMAS ENCONTRADOS NA SINCRONIZAÇÃO DE PROCESSOS?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 e Threads</dc:title>
  <dc:creator>felipe bartolomeu</dc:creator>
  <cp:revision>1</cp:revision>
  <dcterms:created xsi:type="dcterms:W3CDTF">2022-05-17T23:01:37Z</dcterms:created>
  <dcterms:modified xsi:type="dcterms:W3CDTF">2022-05-21T00:04:55Z</dcterms:modified>
</cp:coreProperties>
</file>