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3" r:id="rId3"/>
    <p:sldId id="498" r:id="rId5"/>
    <p:sldId id="453" r:id="rId6"/>
    <p:sldId id="505" r:id="rId7"/>
    <p:sldId id="510" r:id="rId8"/>
    <p:sldId id="512" r:id="rId9"/>
    <p:sldId id="513" r:id="rId10"/>
    <p:sldId id="514" r:id="rId11"/>
    <p:sldId id="515" r:id="rId12"/>
    <p:sldId id="499" r:id="rId13"/>
    <p:sldId id="506" r:id="rId14"/>
    <p:sldId id="507" r:id="rId15"/>
    <p:sldId id="517" r:id="rId16"/>
    <p:sldId id="518" r:id="rId17"/>
    <p:sldId id="519" r:id="rId18"/>
    <p:sldId id="521" r:id="rId19"/>
    <p:sldId id="522" r:id="rId20"/>
    <p:sldId id="523" r:id="rId21"/>
    <p:sldId id="537" r:id="rId22"/>
    <p:sldId id="524" r:id="rId23"/>
    <p:sldId id="525" r:id="rId24"/>
    <p:sldId id="508" r:id="rId25"/>
    <p:sldId id="526" r:id="rId26"/>
    <p:sldId id="527" r:id="rId27"/>
    <p:sldId id="520" r:id="rId28"/>
    <p:sldId id="528" r:id="rId29"/>
    <p:sldId id="531" r:id="rId30"/>
    <p:sldId id="532" r:id="rId31"/>
    <p:sldId id="533" r:id="rId32"/>
    <p:sldId id="534" r:id="rId33"/>
    <p:sldId id="535" r:id="rId34"/>
    <p:sldId id="536" r:id="rId35"/>
    <p:sldId id="500" r:id="rId36"/>
    <p:sldId id="538" r:id="rId37"/>
    <p:sldId id="539" r:id="rId38"/>
    <p:sldId id="540" r:id="rId39"/>
    <p:sldId id="541" r:id="rId40"/>
    <p:sldId id="542" r:id="rId41"/>
    <p:sldId id="501" r:id="rId42"/>
    <p:sldId id="543" r:id="rId43"/>
    <p:sldId id="544" r:id="rId44"/>
    <p:sldId id="545" r:id="rId45"/>
    <p:sldId id="502" r:id="rId46"/>
    <p:sldId id="546" r:id="rId47"/>
    <p:sldId id="547" r:id="rId48"/>
    <p:sldId id="548" r:id="rId49"/>
    <p:sldId id="503" r:id="rId50"/>
    <p:sldId id="549" r:id="rId51"/>
    <p:sldId id="550" r:id="rId52"/>
    <p:sldId id="551" r:id="rId53"/>
    <p:sldId id="552" r:id="rId54"/>
    <p:sldId id="504" r:id="rId55"/>
    <p:sldId id="509" r:id="rId56"/>
    <p:sldId id="553" r:id="rId57"/>
    <p:sldId id="554" r:id="rId58"/>
    <p:sldId id="52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28A"/>
    <a:srgbClr val="005B9A"/>
    <a:srgbClr val="7C7C7C"/>
    <a:srgbClr val="6980A9"/>
    <a:srgbClr val="0B3A8C"/>
    <a:srgbClr val="758CB5"/>
    <a:srgbClr val="3E3E3E"/>
    <a:srgbClr val="B4BECE"/>
    <a:srgbClr val="588FF2"/>
    <a:srgbClr val="77C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 autoAdjust="0"/>
    <p:restoredTop sz="86455" autoAdjust="0"/>
  </p:normalViewPr>
  <p:slideViewPr>
    <p:cSldViewPr snapToGrid="0">
      <p:cViewPr varScale="1">
        <p:scale>
          <a:sx n="99" d="100"/>
          <a:sy n="99" d="100"/>
        </p:scale>
        <p:origin x="1272" y="72"/>
      </p:cViewPr>
      <p:guideLst>
        <p:guide orient="horz" pos="1366"/>
        <p:guide pos="3863"/>
        <p:guide pos="1935"/>
        <p:guide pos="5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-2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1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t="23536" r="2730" b="25101"/>
          <a:stretch>
            <a:fillRect/>
          </a:stretch>
        </p:blipFill>
        <p:spPr>
          <a:xfrm>
            <a:off x="4685307" y="581903"/>
            <a:ext cx="2821387" cy="2847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8000" cy="1219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1655"/>
            <a:ext cx="6857999" cy="1219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7" t="5584" b="3500"/>
          <a:stretch>
            <a:fillRect/>
          </a:stretch>
        </p:blipFill>
        <p:spPr>
          <a:xfrm rot="16200000">
            <a:off x="5909711" y="-6163070"/>
            <a:ext cx="280653" cy="124958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 r="95324" b="4416"/>
          <a:stretch>
            <a:fillRect/>
          </a:stretch>
        </p:blipFill>
        <p:spPr>
          <a:xfrm rot="16200000">
            <a:off x="5912157" y="427229"/>
            <a:ext cx="329018" cy="1254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8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44853" y="3255746"/>
            <a:ext cx="9902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组合数学 第一章</a:t>
            </a:r>
            <a:endParaRPr lang="en-US" altLang="zh-CN" sz="6000" b="1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排列、组合、二项式定理</a:t>
            </a:r>
            <a:endParaRPr lang="en-US" altLang="zh-CN" sz="6000" b="1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徐晟辉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b="1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13215" y="2517577"/>
            <a:ext cx="5365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排列与组合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从</a:t>
            </a:r>
            <a:r>
              <a:rPr lang="en-US" altLang="zh-CN" sz="2800" i="1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个不同元素中，取</a:t>
            </a:r>
            <a:r>
              <a:rPr lang="en-US" altLang="zh-CN" sz="2800" i="1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</a:t>
            </a:r>
            <a:r>
              <a:rPr lang="en-US" altLang="zh-CN" sz="2800" dirty="0">
                <a:ea typeface="楷体_GB2312" pitchFamily="1" charset="-122"/>
              </a:rPr>
              <a:t>(0</a:t>
            </a:r>
            <a:r>
              <a:rPr lang="en-US" altLang="zh-CN" sz="2800" dirty="0"/>
              <a:t>≤</a:t>
            </a:r>
            <a:r>
              <a:rPr lang="en-US" altLang="zh-CN" sz="2800" i="1" dirty="0">
                <a:ea typeface="楷体_GB2312" pitchFamily="1" charset="-122"/>
              </a:rPr>
              <a:t>r</a:t>
            </a:r>
            <a:r>
              <a:rPr lang="en-US" altLang="zh-CN" sz="2800" dirty="0"/>
              <a:t>≤</a:t>
            </a:r>
            <a:r>
              <a:rPr lang="en-US" altLang="zh-CN" sz="2800" i="1" dirty="0">
                <a:ea typeface="楷体_GB2312" pitchFamily="1" charset="-122"/>
              </a:rPr>
              <a:t>n</a:t>
            </a:r>
            <a:r>
              <a:rPr lang="en-US" altLang="zh-CN" sz="2800" dirty="0">
                <a:ea typeface="楷体_GB2312" pitchFamily="1" charset="-122"/>
              </a:rPr>
              <a:t>)</a:t>
            </a:r>
            <a:r>
              <a:rPr lang="zh-CN" altLang="en-US" sz="2800" dirty="0">
                <a:ea typeface="楷体_GB2312" pitchFamily="1" charset="-122"/>
              </a:rPr>
              <a:t>按一定顺序排列起来，其排列数是</a:t>
            </a:r>
            <a:r>
              <a:rPr lang="en-US" altLang="zh-CN" sz="2800" i="1" dirty="0">
                <a:ea typeface="楷体_GB2312" pitchFamily="1" charset="-122"/>
              </a:rPr>
              <a:t>P</a:t>
            </a:r>
            <a:r>
              <a:rPr lang="en-US" altLang="zh-CN" sz="2800" dirty="0">
                <a:ea typeface="楷体_GB2312" pitchFamily="1" charset="-122"/>
              </a:rPr>
              <a:t>(</a:t>
            </a:r>
            <a:r>
              <a:rPr lang="en-US" altLang="zh-CN" sz="2800" i="1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</a:t>
            </a:r>
            <a:r>
              <a:rPr lang="zh-CN" altLang="en-US" sz="2800" dirty="0">
                <a:ea typeface="楷体_GB2312" pitchFamily="1" charset="-122"/>
              </a:rPr>
              <a:t>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3208338" y="2076450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设</a:t>
            </a:r>
            <a:r>
              <a:rPr lang="en-US" altLang="zh-CN" sz="2800" dirty="0">
                <a:ea typeface="楷体_GB2312" pitchFamily="1" charset="-122"/>
              </a:rPr>
              <a:t>A={an} </a:t>
            </a:r>
            <a:r>
              <a:rPr lang="zh-CN" altLang="en-US" sz="2800" dirty="0">
                <a:ea typeface="楷体_GB2312" pitchFamily="1" charset="-122"/>
              </a:rPr>
              <a:t>，从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中选择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</a:t>
            </a:r>
            <a:r>
              <a:rPr lang="en-US" altLang="zh-CN" sz="2800" dirty="0">
                <a:ea typeface="楷体_GB2312" pitchFamily="1" charset="-122"/>
              </a:rPr>
              <a:t>(0≤r≤n)</a:t>
            </a:r>
            <a:r>
              <a:rPr lang="zh-CN" altLang="en-US" sz="2800" dirty="0">
                <a:ea typeface="楷体_GB2312" pitchFamily="1" charset="-122"/>
              </a:rPr>
              <a:t>元素排列起来，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r−</a:t>
            </a:r>
            <a:r>
              <a:rPr lang="zh-CN" altLang="en-US" sz="2800" dirty="0">
                <a:ea typeface="楷体_GB2312" pitchFamily="1" charset="-122"/>
              </a:rPr>
              <a:t>有序子集，是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r−</a:t>
            </a:r>
            <a:r>
              <a:rPr lang="zh-CN" altLang="en-US" sz="2800" dirty="0">
                <a:ea typeface="楷体_GB2312" pitchFamily="1" charset="-122"/>
              </a:rPr>
              <a:t>排列。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3208338" y="3085906"/>
            <a:ext cx="533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如</a:t>
            </a:r>
            <a:r>
              <a:rPr lang="en-US" altLang="zh-CN" sz="2800" dirty="0">
                <a:ea typeface="楷体_GB2312" pitchFamily="1" charset="-122"/>
              </a:rPr>
              <a:t>n, </a:t>
            </a:r>
            <a:r>
              <a:rPr lang="en-US" altLang="zh-CN" sz="2800" dirty="0" err="1">
                <a:ea typeface="楷体_GB2312" pitchFamily="1" charset="-122"/>
              </a:rPr>
              <a:t>r∈Z</a:t>
            </a:r>
            <a:r>
              <a:rPr lang="zh-CN" altLang="en-US" sz="2800" dirty="0">
                <a:ea typeface="楷体_GB2312" pitchFamily="1" charset="-122"/>
              </a:rPr>
              <a:t>且</a:t>
            </a:r>
            <a:r>
              <a:rPr lang="en-US" altLang="zh-CN" sz="2800" dirty="0">
                <a:ea typeface="楷体_GB2312" pitchFamily="1" charset="-122"/>
              </a:rPr>
              <a:t>n≥r≥0, P(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)=n!/(n-r)!</a:t>
            </a:r>
            <a:r>
              <a:rPr lang="zh-CN" altLang="en-US" sz="2800" dirty="0">
                <a:ea typeface="楷体_GB2312" pitchFamily="1" charset="-122"/>
              </a:rPr>
              <a:t>。</a:t>
            </a:r>
            <a:endParaRPr lang="zh-CN" altLang="en-US" sz="2800" dirty="0">
              <a:ea typeface="楷体_GB2312" pitchFamily="1" charset="-122"/>
            </a:endParaRPr>
          </a:p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如</a:t>
            </a:r>
            <a:r>
              <a:rPr lang="en-US" altLang="zh-CN" sz="2800" dirty="0">
                <a:ea typeface="楷体_GB2312" pitchFamily="1" charset="-122"/>
              </a:rPr>
              <a:t>n=r</a:t>
            </a:r>
            <a:r>
              <a:rPr lang="zh-CN" altLang="en-US" sz="2800" dirty="0">
                <a:ea typeface="楷体_GB2312" pitchFamily="1" charset="-122"/>
              </a:rPr>
              <a:t>，称全排列</a:t>
            </a:r>
            <a:r>
              <a:rPr lang="en-US" altLang="zh-CN" sz="2800" dirty="0">
                <a:ea typeface="楷体_GB2312" pitchFamily="1" charset="-122"/>
              </a:rPr>
              <a:t>P(</a:t>
            </a:r>
            <a:r>
              <a:rPr lang="en-US" altLang="zh-CN" sz="2800" dirty="0" err="1">
                <a:ea typeface="楷体_GB2312" pitchFamily="1" charset="-122"/>
              </a:rPr>
              <a:t>n,n</a:t>
            </a:r>
            <a:r>
              <a:rPr lang="en-US" altLang="zh-CN" sz="2800" dirty="0">
                <a:ea typeface="楷体_GB2312" pitchFamily="1" charset="-122"/>
              </a:rPr>
              <a:t>)= n!</a:t>
            </a:r>
            <a:r>
              <a:rPr lang="zh-CN" altLang="en-US" sz="2800" dirty="0">
                <a:ea typeface="楷体_GB2312" pitchFamily="1" charset="-122"/>
              </a:rPr>
              <a:t>；</a:t>
            </a:r>
            <a:endParaRPr lang="zh-CN" altLang="en-US" sz="2800" dirty="0">
              <a:ea typeface="楷体_GB2312" pitchFamily="1" charset="-122"/>
            </a:endParaRPr>
          </a:p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如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＜</a:t>
            </a:r>
            <a:r>
              <a:rPr lang="en-US" altLang="zh-CN" sz="2800" dirty="0">
                <a:ea typeface="楷体_GB2312" pitchFamily="1" charset="-122"/>
              </a:rPr>
              <a:t>r, P(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)=0</a:t>
            </a:r>
            <a:r>
              <a:rPr lang="zh-CN" altLang="en-US" sz="2800" dirty="0">
                <a:ea typeface="楷体_GB2312" pitchFamily="1" charset="-122"/>
              </a:rPr>
              <a:t>；如</a:t>
            </a:r>
            <a:r>
              <a:rPr lang="en-US" altLang="zh-CN" sz="2800" dirty="0">
                <a:ea typeface="楷体_GB2312" pitchFamily="1" charset="-122"/>
              </a:rPr>
              <a:t>r=0, P(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)=1</a:t>
            </a:r>
            <a:r>
              <a:rPr lang="zh-CN" altLang="en-US" sz="2800" dirty="0">
                <a:ea typeface="楷体_GB2312" pitchFamily="1" charset="-122"/>
              </a:rPr>
              <a:t>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837" y="4668654"/>
            <a:ext cx="11278485" cy="171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构造集合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排列时，可以从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各元素中任选一个作为排列的第一项，有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种选法；第一项选定后从剩下的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个元素中选排列的第二项有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种选法；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由此类推，第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项有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n-r+1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种选法。根据乘法法则有</a:t>
            </a: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502837" y="1200670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排列的定义：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502837" y="2226002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集合论定义：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02837" y="3238366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034315" y="5805608"/>
          <a:ext cx="483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" r:id="rId1" imgW="4838700" imgH="787400" progId="">
                  <p:embed/>
                </p:oleObj>
              </mc:Choice>
              <mc:Fallback>
                <p:oleObj name="" r:id="rId1" imgW="4838700" imgH="7874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315" y="5805608"/>
                        <a:ext cx="483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dvAuto="0" autoUpdateAnimBg="0" build="p"/>
      <p:bldP spid="8" grpId="0" advAuto="0" autoUpdateAnimBg="0" build="p"/>
      <p:bldP spid="9" grpId="0" advAuto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如</a:t>
            </a:r>
            <a:r>
              <a:rPr lang="en-US" altLang="zh-CN" sz="2800" dirty="0">
                <a:ea typeface="楷体_GB2312" pitchFamily="1" charset="-122"/>
              </a:rPr>
              <a:t>n, </a:t>
            </a:r>
            <a:r>
              <a:rPr lang="en-US" altLang="zh-CN" sz="2800" dirty="0" err="1">
                <a:ea typeface="楷体_GB2312" pitchFamily="1" charset="-122"/>
              </a:rPr>
              <a:t>r∈N</a:t>
            </a:r>
            <a:r>
              <a:rPr lang="zh-CN" altLang="en-US" sz="2800" dirty="0">
                <a:ea typeface="楷体_GB2312" pitchFamily="1" charset="-122"/>
              </a:rPr>
              <a:t>且</a:t>
            </a:r>
            <a:r>
              <a:rPr lang="en-US" altLang="zh-CN" sz="2800" dirty="0">
                <a:ea typeface="楷体_GB2312" pitchFamily="1" charset="-122"/>
              </a:rPr>
              <a:t>n≥r≥2</a:t>
            </a:r>
            <a:r>
              <a:rPr lang="zh-CN" altLang="en-US" sz="2800" dirty="0">
                <a:ea typeface="楷体_GB2312" pitchFamily="1" charset="-122"/>
              </a:rPr>
              <a:t>，则</a:t>
            </a:r>
            <a:r>
              <a:rPr lang="en-US" altLang="zh-CN" sz="2800" dirty="0">
                <a:ea typeface="楷体_GB2312" pitchFamily="1" charset="-122"/>
              </a:rPr>
              <a:t>P(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)=</a:t>
            </a:r>
            <a:r>
              <a:rPr lang="en-US" altLang="zh-CN" sz="2800" dirty="0" err="1">
                <a:ea typeface="楷体_GB2312" pitchFamily="1" charset="-122"/>
              </a:rPr>
              <a:t>n×P</a:t>
            </a:r>
            <a:r>
              <a:rPr lang="en-US" altLang="zh-CN" sz="2800" dirty="0">
                <a:ea typeface="楷体_GB2312" pitchFamily="1" charset="-122"/>
              </a:rPr>
              <a:t>(n-1,r-1) </a:t>
            </a:r>
            <a:r>
              <a:rPr lang="zh-CN" altLang="en-US" sz="2800" dirty="0">
                <a:ea typeface="楷体_GB2312" pitchFamily="1" charset="-122"/>
              </a:rPr>
              <a:t>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502837" y="1200670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推论：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3132138" y="1723890"/>
            <a:ext cx="8264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如</a:t>
            </a:r>
            <a:r>
              <a:rPr lang="en-US" altLang="zh-CN" sz="2800" dirty="0">
                <a:ea typeface="楷体_GB2312" pitchFamily="1" charset="-122"/>
              </a:rPr>
              <a:t>n, </a:t>
            </a:r>
            <a:r>
              <a:rPr lang="en-US" altLang="zh-CN" sz="2800" dirty="0" err="1">
                <a:ea typeface="楷体_GB2312" pitchFamily="1" charset="-122"/>
              </a:rPr>
              <a:t>r∈N</a:t>
            </a:r>
            <a:r>
              <a:rPr lang="zh-CN" altLang="en-US" sz="2800" dirty="0">
                <a:ea typeface="楷体_GB2312" pitchFamily="1" charset="-122"/>
              </a:rPr>
              <a:t>且</a:t>
            </a:r>
            <a:r>
              <a:rPr lang="en-US" altLang="zh-CN" sz="2800" dirty="0">
                <a:ea typeface="楷体_GB2312" pitchFamily="1" charset="-122"/>
              </a:rPr>
              <a:t>n≥r≥2</a:t>
            </a:r>
            <a:r>
              <a:rPr lang="zh-CN" altLang="en-US" sz="2800" dirty="0">
                <a:ea typeface="楷体_GB2312" pitchFamily="1" charset="-122"/>
              </a:rPr>
              <a:t>，则</a:t>
            </a:r>
            <a:r>
              <a:rPr lang="en-US" altLang="zh-CN" sz="2800" dirty="0">
                <a:ea typeface="楷体_GB2312" pitchFamily="1" charset="-122"/>
              </a:rPr>
              <a:t>P(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)= </a:t>
            </a:r>
            <a:r>
              <a:rPr lang="en-US" altLang="zh-CN" sz="2800" dirty="0" err="1">
                <a:ea typeface="楷体_GB2312" pitchFamily="1" charset="-122"/>
              </a:rPr>
              <a:t>r×P</a:t>
            </a:r>
            <a:r>
              <a:rPr lang="en-US" altLang="zh-CN" sz="2800" dirty="0">
                <a:ea typeface="楷体_GB2312" pitchFamily="1" charset="-122"/>
              </a:rPr>
              <a:t>(n-1,r-1)+P(n-1,r) </a:t>
            </a:r>
            <a:r>
              <a:rPr lang="zh-CN" altLang="en-US" sz="2800" dirty="0">
                <a:ea typeface="楷体_GB2312" pitchFamily="1" charset="-122"/>
              </a:rPr>
              <a:t>。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dvAuto="0" autoUpdateAnimBg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92310" y="1340711"/>
            <a:ext cx="9259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由数字</a:t>
            </a:r>
            <a:r>
              <a:rPr lang="en-US" altLang="zh-CN" sz="3600" dirty="0">
                <a:ea typeface="楷体_GB2312" pitchFamily="1" charset="-122"/>
              </a:rPr>
              <a:t>1,2,3,4,5</a:t>
            </a:r>
            <a:r>
              <a:rPr lang="zh-CN" altLang="en-US" sz="3600" dirty="0">
                <a:ea typeface="楷体_GB2312" pitchFamily="1" charset="-122"/>
              </a:rPr>
              <a:t>可以构成多少个所有数字互不相同的四位数？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310" y="3049849"/>
            <a:ext cx="10766563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由于所有的四位数字互不相同，故每一个四位数就是集合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{1,2,3,4,5}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的一个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4−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排列，因而所求的四位数个数为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967120" y="4387985"/>
          <a:ext cx="4991607" cy="138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" r:id="rId1" imgW="2881630" imgH="799465" progId="">
                  <p:embed/>
                </p:oleObj>
              </mc:Choice>
              <mc:Fallback>
                <p:oleObj name="" r:id="rId1" imgW="2881630" imgH="79946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120" y="4387985"/>
                        <a:ext cx="4991607" cy="138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864511" y="638067"/>
            <a:ext cx="92599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将具有</a:t>
            </a:r>
            <a:r>
              <a:rPr lang="en-US" altLang="zh-CN" sz="3600" dirty="0">
                <a:ea typeface="楷体_GB2312" pitchFamily="1" charset="-122"/>
              </a:rPr>
              <a:t>9</a:t>
            </a:r>
            <a:r>
              <a:rPr lang="zh-CN" altLang="en-US" sz="3600" dirty="0">
                <a:ea typeface="楷体_GB2312" pitchFamily="1" charset="-122"/>
              </a:rPr>
              <a:t>个字母的单词</a:t>
            </a:r>
            <a:r>
              <a:rPr lang="en-US" altLang="zh-CN" sz="3600" dirty="0">
                <a:ea typeface="楷体_GB2312" pitchFamily="1" charset="-122"/>
              </a:rPr>
              <a:t>FRAGMENTS</a:t>
            </a:r>
            <a:r>
              <a:rPr lang="zh-CN" altLang="en-US" sz="3600" dirty="0">
                <a:ea typeface="楷体_GB2312" pitchFamily="1" charset="-122"/>
              </a:rPr>
              <a:t>进行排列，要求字母</a:t>
            </a:r>
            <a:r>
              <a:rPr lang="en-US" altLang="zh-CN" sz="3600" dirty="0">
                <a:ea typeface="楷体_GB2312" pitchFamily="1" charset="-122"/>
              </a:rPr>
              <a:t>A</a:t>
            </a:r>
            <a:r>
              <a:rPr lang="zh-CN" altLang="en-US" sz="3600" dirty="0">
                <a:ea typeface="楷体_GB2312" pitchFamily="1" charset="-122"/>
              </a:rPr>
              <a:t>总是紧跟在字母</a:t>
            </a:r>
            <a:r>
              <a:rPr lang="en-US" altLang="zh-CN" sz="3600" dirty="0">
                <a:ea typeface="楷体_GB2312" pitchFamily="1" charset="-122"/>
              </a:rPr>
              <a:t>R</a:t>
            </a:r>
            <a:r>
              <a:rPr lang="zh-CN" altLang="en-US" sz="3600" dirty="0">
                <a:ea typeface="楷体_GB2312" pitchFamily="1" charset="-122"/>
              </a:rPr>
              <a:t>的右边，问有多少种这样的排法？如果再要求字母</a:t>
            </a:r>
            <a:r>
              <a:rPr lang="en-US" altLang="zh-CN" sz="3600" dirty="0">
                <a:ea typeface="楷体_GB2312" pitchFamily="1" charset="-122"/>
              </a:rPr>
              <a:t>M</a:t>
            </a:r>
            <a:r>
              <a:rPr lang="zh-CN" altLang="en-US" sz="3600" dirty="0">
                <a:ea typeface="楷体_GB2312" pitchFamily="1" charset="-122"/>
              </a:rPr>
              <a:t>和</a:t>
            </a:r>
            <a:r>
              <a:rPr lang="en-US" altLang="zh-CN" sz="3600" dirty="0">
                <a:ea typeface="楷体_GB2312" pitchFamily="1" charset="-122"/>
              </a:rPr>
              <a:t>N</a:t>
            </a:r>
            <a:r>
              <a:rPr lang="zh-CN" altLang="en-US" sz="3600" dirty="0">
                <a:ea typeface="楷体_GB2312" pitchFamily="1" charset="-122"/>
              </a:rPr>
              <a:t>必须相邻呢？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718" y="2946391"/>
            <a:ext cx="10766563" cy="365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由于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总是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的右边，故这样的排列相当于是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个元素的集合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{F,RA,G,M,E,N,T,S}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的一个全排列，个数为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如果再要求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必须相邻，可先把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看成一个整体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={M,N}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，进行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个元素的集合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{F,RA,G,E,T,S,}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的全排列，在每一个排列中再进行 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{M,N}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的全排列，由乘法法则，排列个数为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55807" y="3827597"/>
          <a:ext cx="6550653" cy="88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" r:id="rId1" imgW="2527300" imgH="342900" progId="">
                  <p:embed/>
                </p:oleObj>
              </mc:Choice>
              <mc:Fallback>
                <p:oleObj name="" r:id="rId1" imgW="2527300" imgH="3429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07" y="3827597"/>
                        <a:ext cx="6550653" cy="888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555807" y="5942321"/>
          <a:ext cx="7814564" cy="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" name="" r:id="rId3" imgW="4087495" imgH="342900" progId="">
                  <p:embed/>
                </p:oleObj>
              </mc:Choice>
              <mc:Fallback>
                <p:oleObj name="" r:id="rId3" imgW="4087495" imgH="3429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07" y="5942321"/>
                        <a:ext cx="7814564" cy="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92310" y="1340711"/>
            <a:ext cx="9259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有多少个</a:t>
            </a:r>
            <a:r>
              <a:rPr lang="en-US" altLang="zh-CN" sz="3600" dirty="0">
                <a:ea typeface="楷体_GB2312" pitchFamily="1" charset="-122"/>
              </a:rPr>
              <a:t>5</a:t>
            </a:r>
            <a:r>
              <a:rPr lang="zh-CN" altLang="en-US" sz="3600" dirty="0">
                <a:ea typeface="楷体_GB2312" pitchFamily="1" charset="-122"/>
              </a:rPr>
              <a:t>位数，每位数字都不相同，不能取</a:t>
            </a:r>
            <a:r>
              <a:rPr lang="en-US" altLang="zh-CN" sz="3600" dirty="0">
                <a:ea typeface="楷体_GB2312" pitchFamily="1" charset="-122"/>
              </a:rPr>
              <a:t>0</a:t>
            </a:r>
            <a:r>
              <a:rPr lang="zh-CN" altLang="en-US" sz="3600" dirty="0">
                <a:ea typeface="楷体_GB2312" pitchFamily="1" charset="-122"/>
              </a:rPr>
              <a:t>，且数字</a:t>
            </a:r>
            <a:r>
              <a:rPr lang="en-US" altLang="zh-CN" sz="3600" dirty="0">
                <a:ea typeface="楷体_GB2312" pitchFamily="1" charset="-122"/>
              </a:rPr>
              <a:t>7</a:t>
            </a:r>
            <a:r>
              <a:rPr lang="zh-CN" altLang="en-US" sz="3600" dirty="0">
                <a:ea typeface="楷体_GB2312" pitchFamily="1" charset="-122"/>
              </a:rPr>
              <a:t>和</a:t>
            </a:r>
            <a:r>
              <a:rPr lang="en-US" altLang="zh-CN" sz="3600" dirty="0">
                <a:ea typeface="楷体_GB2312" pitchFamily="1" charset="-122"/>
              </a:rPr>
              <a:t>9</a:t>
            </a:r>
            <a:r>
              <a:rPr lang="zh-CN" altLang="en-US" sz="3600" dirty="0">
                <a:ea typeface="楷体_GB2312" pitchFamily="1" charset="-122"/>
              </a:rPr>
              <a:t>不能相邻？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421" y="2789967"/>
            <a:ext cx="1076656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由于所有的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位数字互不相同，且不能取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，故每一个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位数就是集合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{1,2,…,9}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的一个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5-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排列，其排列数为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P(9,5)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，其中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相邻的排列数为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[c(7,3)4!2]4×2×P(7,3)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，满足题目要求的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位数个数为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74677" y="4695431"/>
          <a:ext cx="11280849" cy="67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" r:id="rId1" imgW="5763260" imgH="342900" progId="">
                  <p:embed/>
                </p:oleObj>
              </mc:Choice>
              <mc:Fallback>
                <p:oleObj name="" r:id="rId1" imgW="5763260" imgH="3429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77" y="4695431"/>
                        <a:ext cx="11280849" cy="67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设</a:t>
            </a:r>
            <a:r>
              <a:rPr lang="en-US" altLang="zh-CN" sz="2800" dirty="0">
                <a:ea typeface="楷体_GB2312" pitchFamily="1" charset="-122"/>
              </a:rPr>
              <a:t>A={an} </a:t>
            </a:r>
            <a:r>
              <a:rPr lang="zh-CN" altLang="en-US" sz="2800" dirty="0">
                <a:ea typeface="楷体_GB2312" pitchFamily="1" charset="-122"/>
              </a:rPr>
              <a:t>，从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中取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</a:t>
            </a:r>
            <a:r>
              <a:rPr lang="en-US" altLang="zh-CN" sz="2800" dirty="0">
                <a:ea typeface="楷体_GB2312" pitchFamily="1" charset="-122"/>
              </a:rPr>
              <a:t>(0≤r≤n)</a:t>
            </a:r>
            <a:r>
              <a:rPr lang="zh-CN" altLang="en-US" sz="2800" dirty="0">
                <a:ea typeface="楷体_GB2312" pitchFamily="1" charset="-122"/>
              </a:rPr>
              <a:t>元素按某种顺序（如逆时针）排成一个圆圈，称为圆排列（循环排列）。</a:t>
            </a:r>
            <a:endParaRPr lang="zh-CN" altLang="en-US" sz="2800" dirty="0">
              <a:ea typeface="楷体_GB2312" pitchFamily="1" charset="-122"/>
            </a:endParaRPr>
          </a:p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3208338" y="3085906"/>
            <a:ext cx="533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设</a:t>
            </a:r>
            <a:r>
              <a:rPr lang="en-US" altLang="zh-CN" sz="2800" dirty="0">
                <a:ea typeface="楷体_GB2312" pitchFamily="1" charset="-122"/>
              </a:rPr>
              <a:t>A={an}</a:t>
            </a:r>
            <a:r>
              <a:rPr lang="zh-CN" altLang="en-US" sz="2800" dirty="0">
                <a:ea typeface="楷体_GB2312" pitchFamily="1" charset="-122"/>
              </a:rPr>
              <a:t>，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圆排列个数为</a:t>
            </a:r>
            <a:r>
              <a:rPr lang="en-US" altLang="zh-CN" sz="2800" dirty="0">
                <a:ea typeface="楷体_GB2312" pitchFamily="1" charset="-122"/>
              </a:rPr>
              <a:t>P(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)/r</a:t>
            </a:r>
            <a:r>
              <a:rPr lang="zh-CN" altLang="en-US" sz="2800" dirty="0">
                <a:ea typeface="楷体_GB2312" pitchFamily="1" charset="-122"/>
              </a:rPr>
              <a:t>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837" y="4668654"/>
            <a:ext cx="11278485" cy="87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证明：可以简单的发现，一个圆排列中的每一个元素都可以出现在一个线排列的开头，即一种圆排列对应于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种（线性）排列。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502837" y="1200670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圆排列的定义：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02837" y="3238366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4" grpId="0" autoUpdateAnimBg="0" build="p"/>
      <p:bldP spid="7" grpId="0" advAuto="0" autoUpdateAnimBg="0" build="p"/>
      <p:bldP spid="9" grpId="0" advAuto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140436" y="772821"/>
            <a:ext cx="92599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有</a:t>
            </a:r>
            <a:r>
              <a:rPr lang="en-US" altLang="zh-CN" sz="3600" dirty="0">
                <a:ea typeface="楷体_GB2312" pitchFamily="1" charset="-122"/>
              </a:rPr>
              <a:t>8</a:t>
            </a:r>
            <a:r>
              <a:rPr lang="zh-CN" altLang="en-US" sz="3600" dirty="0">
                <a:ea typeface="楷体_GB2312" pitchFamily="1" charset="-122"/>
              </a:rPr>
              <a:t>人围圆桌就餐，问有多少种就座方式？如果有两人不愿坐在一起，又有多少种就座方式？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8306" y="2616713"/>
            <a:ext cx="1076656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由上述定理知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人围圆桌就餐，有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8!/8=7!=5040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种就座方式。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又有两人不愿坐在一起，不妨设此二人为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，当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坐在一起时，相当于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人围圆桌就餐，有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7!/7=6!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种就座方式。 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坐在一起时，又有两种情况，或者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的左面，或者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的右面，因此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坐在一起时，共有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2×6!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种就座方式，因此如果有两人不愿坐在一起，就座方式为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7!-2×6!= 5×6!=3600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140436" y="772821"/>
            <a:ext cx="9259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3600" dirty="0">
                <a:ea typeface="楷体_GB2312" pitchFamily="1" charset="-122"/>
              </a:rPr>
              <a:t>4</a:t>
            </a:r>
            <a:r>
              <a:rPr lang="zh-CN" altLang="en-US" sz="3600" dirty="0">
                <a:ea typeface="楷体_GB2312" pitchFamily="1" charset="-122"/>
              </a:rPr>
              <a:t>男</a:t>
            </a:r>
            <a:r>
              <a:rPr lang="en-US" altLang="zh-CN" sz="3600" dirty="0">
                <a:ea typeface="楷体_GB2312" pitchFamily="1" charset="-122"/>
              </a:rPr>
              <a:t>4</a:t>
            </a:r>
            <a:r>
              <a:rPr lang="zh-CN" altLang="en-US" sz="3600" dirty="0">
                <a:ea typeface="楷体_GB2312" pitchFamily="1" charset="-122"/>
              </a:rPr>
              <a:t>女围圆桌交替就座有多少种就座方式？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3553" y="2039197"/>
            <a:ext cx="10766563" cy="320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显然，这是一个圆排列问题。首先让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个男的围圆桌就座，有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4!/4=3!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种就座方式。 因为要求男女围圆桌交替就座，在男的坐定后，两两之间均需留有一个空位，女的就座相当于一个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元素集合的全排列，就座方式数为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4!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。由乘法法则知，就座方式数为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3!×4!=144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69421" y="2517577"/>
            <a:ext cx="6853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多重集合的排列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25629" y="2517577"/>
            <a:ext cx="83407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加法原理与乘法原理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从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个不同元素中，可重复选取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个按一定顺序排列起来，称为重排列。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3208338" y="2076450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从重集</a:t>
            </a:r>
            <a:r>
              <a:rPr lang="en-US" altLang="zh-CN" sz="2800" dirty="0">
                <a:ea typeface="楷体_GB2312" pitchFamily="1" charset="-122"/>
              </a:rPr>
              <a:t>B={k1*b1, k2*b2, … , </a:t>
            </a:r>
            <a:r>
              <a:rPr lang="en-US" altLang="zh-CN" sz="2800" dirty="0" err="1">
                <a:ea typeface="楷体_GB2312" pitchFamily="1" charset="-122"/>
              </a:rPr>
              <a:t>kn</a:t>
            </a:r>
            <a:r>
              <a:rPr lang="en-US" altLang="zh-CN" sz="2800" dirty="0">
                <a:ea typeface="楷体_GB2312" pitchFamily="1" charset="-122"/>
              </a:rPr>
              <a:t>*bn}</a:t>
            </a:r>
            <a:r>
              <a:rPr lang="zh-CN" altLang="en-US" sz="2800" dirty="0">
                <a:ea typeface="楷体_GB2312" pitchFamily="1" charset="-122"/>
              </a:rPr>
              <a:t>中选取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个按一定顺序排列起来。</a:t>
            </a:r>
            <a:endParaRPr lang="zh-CN" altLang="en-US" sz="2800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8">
                <a:extLst>
                  <a:ext uri="{FF2B5EF4-FFF2-40B4-BE49-F238E27FC236}">
                    <ele attr="{97D67852-3B1F-49F7-8E20-5165ADA22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338" y="3085906"/>
                <a:ext cx="5334000" cy="990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重集</a:t>
                </a:r>
                <a:r>
                  <a:rPr lang="en-US" altLang="zh-CN" sz="2800" dirty="0">
                    <a:ea typeface="楷体_GB2312" pitchFamily="1" charset="-122"/>
                  </a:rPr>
                  <a:t>B={∞*b1, ∞*b2, … , ∞*bn} </a:t>
                </a:r>
                <a:r>
                  <a:rPr lang="zh-CN" altLang="en-US" sz="2800" dirty="0"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ea typeface="楷体_GB2312" pitchFamily="1" charset="-122"/>
                  </a:rPr>
                  <a:t>r−</a:t>
                </a:r>
                <a:r>
                  <a:rPr lang="zh-CN" altLang="en-US" sz="2800" dirty="0">
                    <a:ea typeface="楷体_GB2312" pitchFamily="1" charset="-122"/>
                  </a:rPr>
                  <a:t>排列的个数为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r</m:t>
                        </m:r>
                      </m:sup>
                    </m:sSup>
                  </m:oMath>
                </a14:m>
                <a:r>
                  <a:rPr lang="zh-CN" altLang="en-US" sz="2800" dirty="0">
                    <a:ea typeface="楷体_GB2312" pitchFamily="1" charset="-122"/>
                  </a:rPr>
                  <a:t>。</a:t>
                </a:r>
              </a:p>
            </p:txBody>
          </p:sp>
        </mc:Choice>
        <mc:Fallback>
          <p:sp>
            <p:nvSpPr>
              <p:cNvPr id="4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8338" y="3085906"/>
                <a:ext cx="5334000" cy="990977"/>
              </a:xfrm>
              <a:prstGeom prst="rect">
                <a:avLst/>
              </a:prstGeom>
              <a:blipFill rotWithShape="1">
                <a:blip r:embed="rId1"/>
                <a:stretch>
                  <a:fillRect l="-2286" t="-6748" b="-122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7A3C00B2-1B54-49CC-890F-3780174437BB}"/>
                  </a:ext>
                </a:extLst>
              </p:cNvPr>
              <p:cNvSpPr txBox="1"/>
              <p:nvPr/>
            </p:nvSpPr>
            <p:spPr>
              <a:xfrm>
                <a:off x="502837" y="4668654"/>
                <a:ext cx="11278485" cy="209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构造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r−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排列如下：选择第一项时可从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个元素中任选一个，有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种选法，选择第二项时由于可以重复选取，仍有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种选法，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…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，同理，选择第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项时仍有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种选法，根据乘法法则，可得出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r−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排列的个数为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r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。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证毕。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" y="4668654"/>
                <a:ext cx="11278485" cy="2099036"/>
              </a:xfrm>
              <a:prstGeom prst="rect">
                <a:avLst/>
              </a:prstGeom>
              <a:blipFill rotWithShape="1">
                <a:blip r:embed="rId2"/>
                <a:stretch>
                  <a:fillRect l="-1080" t="-4942" r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200670"/>
            <a:ext cx="2897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多重排列的定义：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502837" y="2226002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集合论定义：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02837" y="3238366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4" grpId="0" autoUpdateAnimBg="0" build="p"/>
      <p:bldP spid="7" grpId="0" advAuto="0" autoUpdateAnimBg="0" build="p"/>
      <p:bldP spid="8" grpId="0" advAuto="0" autoUpdateAnimBg="0" build="p"/>
      <p:bldP spid="9" grpId="0" advAuto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24933" y="262682"/>
            <a:ext cx="9259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由数字</a:t>
            </a:r>
            <a:r>
              <a:rPr lang="en-US" altLang="zh-CN" sz="3600" dirty="0">
                <a:ea typeface="楷体_GB2312" pitchFamily="1" charset="-122"/>
              </a:rPr>
              <a:t>1,2,3,4,5,6</a:t>
            </a:r>
            <a:r>
              <a:rPr lang="zh-CN" altLang="en-US" sz="3600" dirty="0">
                <a:ea typeface="楷体_GB2312" pitchFamily="1" charset="-122"/>
              </a:rPr>
              <a:t>这六个数字能组成多少个五位数？又可组成多少大于</a:t>
            </a:r>
            <a:r>
              <a:rPr lang="en-US" altLang="zh-CN" sz="3600" dirty="0">
                <a:ea typeface="楷体_GB2312" pitchFamily="1" charset="-122"/>
              </a:rPr>
              <a:t>34500</a:t>
            </a:r>
            <a:r>
              <a:rPr lang="zh-CN" altLang="en-US" sz="3600" dirty="0">
                <a:ea typeface="楷体_GB2312" pitchFamily="1" charset="-122"/>
              </a:rPr>
              <a:t>的五位数？</a:t>
            </a:r>
            <a:endParaRPr lang="zh-CN" altLang="en-US" sz="3600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712718" y="1894817"/>
                <a:ext cx="10766563" cy="5295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一个五位数的各位数字可重复出现，是一个典型的重排列问题，相当于重集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B={∞*1,∞*2,…,∞*6}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5−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排列，所求的五位数个数为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=7776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。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      大于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34500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的五位数可由下面三种情况组成：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万位选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4,5,6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中的一个，其余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4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位相当于重集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4−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排列，由乘法法则知，共有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个五位数；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万位是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，千位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5,6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中的一个，其余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位相当于重集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3−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排列，由乘法法则知，共有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2×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个五位数；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万位是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，千位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4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中的一个，百位选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5,6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中的一个，其余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位相当于重集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2−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排列，由乘法法则知，共有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2×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个五位数；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      由加法法则知，大于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34500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的五位数个数为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+ 2×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+ 2×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6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=4392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8" y="1894817"/>
                <a:ext cx="10766563" cy="5295039"/>
              </a:xfrm>
              <a:prstGeom prst="rect">
                <a:avLst/>
              </a:prstGeom>
              <a:blipFill rotWithShape="1">
                <a:blip r:embed="rId1"/>
                <a:stretch>
                  <a:fillRect l="-1189" t="-1843" r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24933" y="262682"/>
            <a:ext cx="9259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有限重集合的多重排列：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3" name="Rectangle 121"/>
          <p:cNvSpPr>
            <a:spLocks noChangeArrowheads="1"/>
          </p:cNvSpPr>
          <p:nvPr/>
        </p:nvSpPr>
        <p:spPr bwMode="auto">
          <a:xfrm>
            <a:off x="927076" y="1367983"/>
            <a:ext cx="92599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重集</a:t>
            </a:r>
            <a:r>
              <a:rPr lang="en-US" altLang="zh-CN" sz="3600" dirty="0">
                <a:ea typeface="楷体_GB2312" pitchFamily="1" charset="-122"/>
              </a:rPr>
              <a:t>B={n1*b1,n2*b2,…,</a:t>
            </a:r>
            <a:r>
              <a:rPr lang="en-US" altLang="zh-CN" sz="3600" dirty="0" err="1">
                <a:ea typeface="楷体_GB2312" pitchFamily="1" charset="-122"/>
              </a:rPr>
              <a:t>nk</a:t>
            </a:r>
            <a:r>
              <a:rPr lang="en-US" altLang="zh-CN" sz="3600" dirty="0">
                <a:ea typeface="楷体_GB2312" pitchFamily="1" charset="-122"/>
              </a:rPr>
              <a:t>*bk}</a:t>
            </a:r>
            <a:r>
              <a:rPr lang="zh-CN" altLang="en-US" sz="3600" dirty="0">
                <a:ea typeface="楷体_GB2312" pitchFamily="1" charset="-122"/>
              </a:rPr>
              <a:t>的全排列</a:t>
            </a:r>
            <a:endParaRPr lang="zh-CN" altLang="en-US" sz="3600" dirty="0">
              <a:ea typeface="楷体_GB2312" pitchFamily="1" charset="-122"/>
            </a:endParaRPr>
          </a:p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zh-CN" altLang="en-US" sz="3600" dirty="0">
              <a:ea typeface="楷体_GB2312" pitchFamily="1" charset="-122"/>
            </a:endParaRPr>
          </a:p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个数为</a:t>
            </a:r>
            <a:endParaRPr lang="zh-CN" altLang="en-US" sz="3600" dirty="0">
              <a:ea typeface="楷体_GB2312" pitchFamily="1" charset="-122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673048" y="2043478"/>
          <a:ext cx="6089691" cy="12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" r:id="rId1" imgW="4152900" imgH="838200" progId="">
                  <p:embed/>
                </p:oleObj>
              </mc:Choice>
              <mc:Fallback>
                <p:oleObj name="" r:id="rId1" imgW="4152900" imgH="838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048" y="2043478"/>
                        <a:ext cx="6089691" cy="12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1"/>
          <p:cNvSpPr>
            <a:spLocks noChangeArrowheads="1"/>
          </p:cNvSpPr>
          <p:nvPr/>
        </p:nvSpPr>
        <p:spPr bwMode="auto">
          <a:xfrm>
            <a:off x="927075" y="3797804"/>
            <a:ext cx="92599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理由是？</a:t>
            </a:r>
            <a:endParaRPr lang="en-US" altLang="zh-CN" sz="3600" dirty="0">
              <a:ea typeface="楷体_GB2312" pitchFamily="1" charset="-122"/>
            </a:endParaRPr>
          </a:p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相同的元素之间的相对顺序是无关紧要的，重数为</a:t>
            </a:r>
            <a:r>
              <a:rPr lang="en-US" altLang="zh-CN" sz="3600" dirty="0">
                <a:ea typeface="楷体_GB2312" pitchFamily="1" charset="-122"/>
              </a:rPr>
              <a:t>k</a:t>
            </a:r>
            <a:r>
              <a:rPr lang="zh-CN" altLang="en-US" sz="3600" dirty="0">
                <a:ea typeface="楷体_GB2312" pitchFamily="1" charset="-122"/>
              </a:rPr>
              <a:t>的元素被重复计算了</a:t>
            </a:r>
            <a:r>
              <a:rPr lang="en-US" altLang="zh-CN" sz="3600" dirty="0">
                <a:ea typeface="楷体_GB2312" pitchFamily="1" charset="-122"/>
              </a:rPr>
              <a:t>k!</a:t>
            </a:r>
            <a:r>
              <a:rPr lang="zh-CN" altLang="en-US" sz="3600" dirty="0">
                <a:ea typeface="楷体_GB2312" pitchFamily="1" charset="-122"/>
              </a:rPr>
              <a:t>次。</a:t>
            </a:r>
            <a:endParaRPr lang="zh-CN" altLang="en-US" sz="36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5" grpId="0" advAuto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24933" y="262682"/>
            <a:ext cx="9813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有四面红旗，三面蓝旗，二面黄旗，五面绿旗可以组成多少种由</a:t>
            </a:r>
            <a:r>
              <a:rPr lang="en-US" altLang="zh-CN" sz="3600" dirty="0">
                <a:ea typeface="楷体_GB2312" pitchFamily="1" charset="-122"/>
              </a:rPr>
              <a:t>14</a:t>
            </a:r>
            <a:r>
              <a:rPr lang="zh-CN" altLang="en-US" sz="3600" dirty="0">
                <a:ea typeface="楷体_GB2312" pitchFamily="1" charset="-122"/>
              </a:rPr>
              <a:t>面旗子组成的一排彩旗？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718" y="1894817"/>
            <a:ext cx="10766563" cy="182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这是一个重排列问题，是求重集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{4*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红旗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,3*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蓝旗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,2*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黄旗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,5*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绿旗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的全排列个数，根据定理，一排彩旗的种数为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947085" y="2961428"/>
          <a:ext cx="5208472" cy="118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" r:id="rId1" imgW="3086100" imgH="736600" progId="">
                  <p:embed/>
                </p:oleObj>
              </mc:Choice>
              <mc:Fallback>
                <p:oleObj name="" r:id="rId1" imgW="3086100" imgH="736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085" y="2961428"/>
                        <a:ext cx="5208472" cy="1187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24933" y="262682"/>
            <a:ext cx="98131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用字母</a:t>
            </a:r>
            <a:r>
              <a:rPr lang="en-US" altLang="zh-CN" sz="3600" dirty="0">
                <a:ea typeface="楷体_GB2312" pitchFamily="1" charset="-122"/>
              </a:rPr>
              <a:t>A</a:t>
            </a:r>
            <a:r>
              <a:rPr lang="zh-CN" altLang="en-US" sz="3600" dirty="0">
                <a:ea typeface="楷体_GB2312" pitchFamily="1" charset="-122"/>
              </a:rPr>
              <a:t>、</a:t>
            </a:r>
            <a:r>
              <a:rPr lang="en-US" altLang="zh-CN" sz="3600" dirty="0">
                <a:ea typeface="楷体_GB2312" pitchFamily="1" charset="-122"/>
              </a:rPr>
              <a:t>B</a:t>
            </a:r>
            <a:r>
              <a:rPr lang="zh-CN" altLang="en-US" sz="3600" dirty="0">
                <a:ea typeface="楷体_GB2312" pitchFamily="1" charset="-122"/>
              </a:rPr>
              <a:t>、</a:t>
            </a:r>
            <a:r>
              <a:rPr lang="en-US" altLang="zh-CN" sz="3600" dirty="0">
                <a:ea typeface="楷体_GB2312" pitchFamily="1" charset="-122"/>
              </a:rPr>
              <a:t>C</a:t>
            </a:r>
            <a:r>
              <a:rPr lang="zh-CN" altLang="en-US" sz="3600" dirty="0">
                <a:ea typeface="楷体_GB2312" pitchFamily="1" charset="-122"/>
              </a:rPr>
              <a:t>组成五个字母的符号，要求在每个符号里，</a:t>
            </a:r>
            <a:r>
              <a:rPr lang="en-US" altLang="zh-CN" sz="3600" dirty="0">
                <a:ea typeface="楷体_GB2312" pitchFamily="1" charset="-122"/>
              </a:rPr>
              <a:t>A</a:t>
            </a:r>
            <a:r>
              <a:rPr lang="zh-CN" altLang="en-US" sz="3600" dirty="0">
                <a:ea typeface="楷体_GB2312" pitchFamily="1" charset="-122"/>
              </a:rPr>
              <a:t>至多出现</a:t>
            </a:r>
            <a:r>
              <a:rPr lang="en-US" altLang="zh-CN" sz="3600" dirty="0">
                <a:ea typeface="楷体_GB2312" pitchFamily="1" charset="-122"/>
              </a:rPr>
              <a:t>2</a:t>
            </a:r>
            <a:r>
              <a:rPr lang="zh-CN" altLang="en-US" sz="3600" dirty="0">
                <a:ea typeface="楷体_GB2312" pitchFamily="1" charset="-122"/>
              </a:rPr>
              <a:t>次，</a:t>
            </a:r>
            <a:r>
              <a:rPr lang="en-US" altLang="zh-CN" sz="3600" dirty="0">
                <a:ea typeface="楷体_GB2312" pitchFamily="1" charset="-122"/>
              </a:rPr>
              <a:t>B</a:t>
            </a:r>
            <a:r>
              <a:rPr lang="zh-CN" altLang="en-US" sz="3600" dirty="0">
                <a:ea typeface="楷体_GB2312" pitchFamily="1" charset="-122"/>
              </a:rPr>
              <a:t>至多出现</a:t>
            </a:r>
            <a:r>
              <a:rPr lang="en-US" altLang="zh-CN" sz="3600" dirty="0">
                <a:ea typeface="楷体_GB2312" pitchFamily="1" charset="-122"/>
              </a:rPr>
              <a:t>1</a:t>
            </a:r>
            <a:r>
              <a:rPr lang="zh-CN" altLang="en-US" sz="3600" dirty="0">
                <a:ea typeface="楷体_GB2312" pitchFamily="1" charset="-122"/>
              </a:rPr>
              <a:t>次，</a:t>
            </a:r>
            <a:r>
              <a:rPr lang="en-US" altLang="zh-CN" sz="3600" dirty="0">
                <a:ea typeface="楷体_GB2312" pitchFamily="1" charset="-122"/>
              </a:rPr>
              <a:t>C</a:t>
            </a:r>
            <a:r>
              <a:rPr lang="zh-CN" altLang="en-US" sz="3600" dirty="0">
                <a:ea typeface="楷体_GB2312" pitchFamily="1" charset="-122"/>
              </a:rPr>
              <a:t>至多出现</a:t>
            </a:r>
            <a:r>
              <a:rPr lang="en-US" altLang="zh-CN" sz="3600" dirty="0">
                <a:ea typeface="楷体_GB2312" pitchFamily="1" charset="-122"/>
              </a:rPr>
              <a:t>3</a:t>
            </a:r>
            <a:r>
              <a:rPr lang="zh-CN" altLang="en-US" sz="3600" dirty="0">
                <a:ea typeface="楷体_GB2312" pitchFamily="1" charset="-122"/>
              </a:rPr>
              <a:t>次，求此类符号的个数。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718" y="2761090"/>
            <a:ext cx="1076656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这也是一个重排列问题。根据分析，符合题意的符号个数相当于求重集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M={2*A,1*B,3*C}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5−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排列个数，可分为三种情况：需要分别求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M-{A}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M-{B}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M-{C}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的全排列个数。根据加法法则，此类符号个数为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024933" y="4571364"/>
          <a:ext cx="9850083" cy="144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" r:id="rId1" imgW="4787900" imgH="736600" progId="">
                  <p:embed/>
                </p:oleObj>
              </mc:Choice>
              <mc:Fallback>
                <p:oleObj name="" r:id="rId1" imgW="4787900" imgH="736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933" y="4571364"/>
                        <a:ext cx="9850083" cy="1446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1034558" y="1773848"/>
            <a:ext cx="98131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项链排列：大家可以顺便复习一下所谓</a:t>
            </a:r>
            <a:r>
              <a:rPr lang="en-US" altLang="zh-CN" sz="3600" dirty="0">
                <a:ea typeface="楷体_GB2312" pitchFamily="1" charset="-122"/>
              </a:rPr>
              <a:t>Burnside</a:t>
            </a:r>
            <a:r>
              <a:rPr lang="zh-CN" altLang="en-US" sz="3600" dirty="0">
                <a:ea typeface="楷体_GB2312" pitchFamily="1" charset="-122"/>
              </a:rPr>
              <a:t>和</a:t>
            </a:r>
            <a:r>
              <a:rPr lang="en-US" altLang="zh-CN" sz="3600" dirty="0" err="1">
                <a:ea typeface="楷体_GB2312" pitchFamily="1" charset="-122"/>
              </a:rPr>
              <a:t>Polya</a:t>
            </a:r>
            <a:r>
              <a:rPr lang="zh-CN" altLang="en-US" sz="3600" dirty="0">
                <a:ea typeface="楷体_GB2312" pitchFamily="1" charset="-122"/>
              </a:rPr>
              <a:t>定理。</a:t>
            </a:r>
            <a:endParaRPr lang="en-US" altLang="zh-CN" sz="3600" dirty="0">
              <a:ea typeface="楷体_GB2312" pitchFamily="1" charset="-122"/>
            </a:endParaRPr>
          </a:p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3600" dirty="0">
              <a:ea typeface="楷体_GB2312" pitchFamily="1" charset="-122"/>
            </a:endParaRPr>
          </a:p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严格来说这也是排列的一种，但在我这里超纲了。</a:t>
            </a:r>
            <a:endParaRPr lang="zh-CN" altLang="en-US" sz="36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从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个不同元素中，取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</a:t>
            </a:r>
            <a:r>
              <a:rPr lang="en-US" altLang="zh-CN" sz="2800" dirty="0">
                <a:ea typeface="楷体_GB2312" pitchFamily="1" charset="-122"/>
              </a:rPr>
              <a:t>(0≤r≤n)</a:t>
            </a:r>
            <a:r>
              <a:rPr lang="zh-CN" altLang="en-US" sz="2800" dirty="0">
                <a:ea typeface="楷体_GB2312" pitchFamily="1" charset="-122"/>
              </a:rPr>
              <a:t>不考虑顺序组合起来，其组合数是</a:t>
            </a:r>
            <a:r>
              <a:rPr lang="en-US" altLang="zh-CN" sz="2800" dirty="0">
                <a:ea typeface="楷体_GB2312" pitchFamily="1" charset="-122"/>
              </a:rPr>
              <a:t>C(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 </a:t>
            </a:r>
            <a:r>
              <a:rPr lang="zh-CN" altLang="en-US" sz="2800" dirty="0">
                <a:ea typeface="楷体_GB2312" pitchFamily="1" charset="-122"/>
              </a:rPr>
              <a:t>或      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3208338" y="2076450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设</a:t>
            </a:r>
            <a:r>
              <a:rPr lang="en-US" altLang="zh-CN" sz="2800" dirty="0">
                <a:ea typeface="楷体_GB2312" pitchFamily="1" charset="-122"/>
              </a:rPr>
              <a:t>A={an}</a:t>
            </a:r>
            <a:r>
              <a:rPr lang="zh-CN" altLang="en-US" sz="2800" dirty="0">
                <a:ea typeface="楷体_GB2312" pitchFamily="1" charset="-122"/>
              </a:rPr>
              <a:t>，从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中选择</a:t>
            </a: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</a:t>
            </a:r>
            <a:r>
              <a:rPr lang="en-US" altLang="zh-CN" sz="2800" dirty="0">
                <a:ea typeface="楷体_GB2312" pitchFamily="1" charset="-122"/>
              </a:rPr>
              <a:t>(0≤r≤n)</a:t>
            </a:r>
            <a:r>
              <a:rPr lang="zh-CN" altLang="en-US" sz="2800" dirty="0">
                <a:ea typeface="楷体_GB2312" pitchFamily="1" charset="-122"/>
              </a:rPr>
              <a:t>元素组合起来，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r−</a:t>
            </a:r>
            <a:r>
              <a:rPr lang="zh-CN" altLang="en-US" sz="2800" dirty="0">
                <a:ea typeface="楷体_GB2312" pitchFamily="1" charset="-122"/>
              </a:rPr>
              <a:t>无序子集，构成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r−</a:t>
            </a:r>
            <a:r>
              <a:rPr lang="zh-CN" altLang="en-US" sz="2800" dirty="0">
                <a:ea typeface="楷体_GB2312" pitchFamily="1" charset="-122"/>
              </a:rPr>
              <a:t>组合。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3208337" y="3085906"/>
            <a:ext cx="60030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pt-BR" sz="2800" dirty="0">
                <a:ea typeface="楷体_GB2312" pitchFamily="1" charset="-122"/>
              </a:rPr>
              <a:t>如</a:t>
            </a:r>
            <a:r>
              <a:rPr lang="pt-BR" altLang="zh-CN" sz="2800" dirty="0">
                <a:ea typeface="楷体_GB2312" pitchFamily="1" charset="-122"/>
              </a:rPr>
              <a:t>r≤n</a:t>
            </a:r>
            <a:r>
              <a:rPr lang="zh-CN" altLang="pt-BR" sz="2800" dirty="0">
                <a:ea typeface="楷体_GB2312" pitchFamily="1" charset="-122"/>
              </a:rPr>
              <a:t>，有</a:t>
            </a:r>
            <a:r>
              <a:rPr lang="pt-BR" altLang="zh-CN" sz="2800" dirty="0">
                <a:ea typeface="楷体_GB2312" pitchFamily="1" charset="-122"/>
              </a:rPr>
              <a:t>C(n,r)=P(n,r)/r!=n!/(r!(n-r)!)</a:t>
            </a:r>
            <a:r>
              <a:rPr lang="zh-CN" altLang="pt-BR" sz="2800" dirty="0">
                <a:ea typeface="楷体_GB2312" pitchFamily="1" charset="-122"/>
              </a:rPr>
              <a:t>。</a:t>
            </a:r>
            <a:endParaRPr lang="zh-CN" altLang="pt-BR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pt-BR" sz="2800" dirty="0">
                <a:ea typeface="楷体_GB2312" pitchFamily="1" charset="-122"/>
              </a:rPr>
              <a:t>如</a:t>
            </a:r>
            <a:r>
              <a:rPr lang="pt-BR" altLang="zh-CN" sz="2800" dirty="0">
                <a:ea typeface="楷体_GB2312" pitchFamily="1" charset="-122"/>
              </a:rPr>
              <a:t>n≥r=0</a:t>
            </a:r>
            <a:r>
              <a:rPr lang="zh-CN" altLang="pt-BR" sz="2800" dirty="0">
                <a:ea typeface="楷体_GB2312" pitchFamily="1" charset="-122"/>
              </a:rPr>
              <a:t>，</a:t>
            </a:r>
            <a:r>
              <a:rPr lang="pt-BR" altLang="zh-CN" sz="2800" dirty="0">
                <a:ea typeface="楷体_GB2312" pitchFamily="1" charset="-122"/>
              </a:rPr>
              <a:t>C(n,r)=1</a:t>
            </a:r>
            <a:r>
              <a:rPr lang="zh-CN" altLang="pt-BR" sz="2800" dirty="0">
                <a:ea typeface="楷体_GB2312" pitchFamily="1" charset="-122"/>
              </a:rPr>
              <a:t>；</a:t>
            </a:r>
            <a:endParaRPr lang="zh-CN" altLang="pt-BR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pt-BR" sz="2800" dirty="0">
                <a:ea typeface="楷体_GB2312" pitchFamily="1" charset="-122"/>
              </a:rPr>
              <a:t>如</a:t>
            </a:r>
            <a:r>
              <a:rPr lang="pt-BR" altLang="zh-CN" sz="2800" dirty="0">
                <a:ea typeface="楷体_GB2312" pitchFamily="1" charset="-122"/>
              </a:rPr>
              <a:t>n</a:t>
            </a:r>
            <a:r>
              <a:rPr lang="zh-CN" altLang="pt-BR" sz="2800" dirty="0">
                <a:ea typeface="楷体_GB2312" pitchFamily="1" charset="-122"/>
              </a:rPr>
              <a:t>＜</a:t>
            </a:r>
            <a:r>
              <a:rPr lang="pt-BR" altLang="zh-CN" sz="2800" dirty="0">
                <a:ea typeface="楷体_GB2312" pitchFamily="1" charset="-122"/>
              </a:rPr>
              <a:t>r</a:t>
            </a:r>
            <a:r>
              <a:rPr lang="zh-CN" altLang="pt-BR" sz="2800" dirty="0">
                <a:ea typeface="楷体_GB2312" pitchFamily="1" charset="-122"/>
              </a:rPr>
              <a:t>，</a:t>
            </a:r>
            <a:r>
              <a:rPr lang="pt-BR" altLang="zh-CN" sz="2800" dirty="0">
                <a:ea typeface="楷体_GB2312" pitchFamily="1" charset="-122"/>
              </a:rPr>
              <a:t>C(n,r)=0</a:t>
            </a:r>
            <a:r>
              <a:rPr lang="zh-CN" altLang="pt-BR" sz="2800" dirty="0">
                <a:ea typeface="楷体_GB2312" pitchFamily="1" charset="-122"/>
              </a:rPr>
              <a:t>。</a:t>
            </a:r>
            <a:endParaRPr lang="zh-CN" altLang="pt-BR" sz="2800" dirty="0">
              <a:ea typeface="楷体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837" y="4360645"/>
            <a:ext cx="11278485" cy="171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个不同元素中取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个元素的组合数为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C(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1" charset="-122"/>
              </a:rPr>
              <a:t>n,r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个元素可组成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r!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排列，即一个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组合对应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r!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排列。于是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C(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1" charset="-122"/>
              </a:rPr>
              <a:t>n,r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组合对应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1" charset="-122"/>
              </a:rPr>
              <a:t>r!C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1" charset="-122"/>
              </a:rPr>
              <a:t>n,r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排列，这是从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个不同元素中取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个元素的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r−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排列数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P(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1" charset="-122"/>
              </a:rPr>
              <a:t>n,r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，因此有</a:t>
            </a: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502837" y="1223069"/>
            <a:ext cx="2897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组合的定义：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502837" y="2226002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集合论定义：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02837" y="3238366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050330" y="1365250"/>
          <a:ext cx="444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" r:id="rId1" imgW="444500" imgH="711200" progId="">
                  <p:embed/>
                </p:oleObj>
              </mc:Choice>
              <mc:Fallback>
                <p:oleObj name="" r:id="rId1" imgW="444500" imgH="7112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330" y="1365250"/>
                        <a:ext cx="444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3208337" y="5492750"/>
          <a:ext cx="4356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3" name="" r:id="rId3" imgW="4356100" imgH="787400" progId="">
                  <p:embed/>
                </p:oleObj>
              </mc:Choice>
              <mc:Fallback>
                <p:oleObj name="" r:id="rId3" imgW="4356100" imgH="7874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7" y="5492750"/>
                        <a:ext cx="4356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4" grpId="0" autoUpdateAnimBg="0" build="p"/>
      <p:bldP spid="7" grpId="0" advAuto="0" autoUpdateAnimBg="0" build="p"/>
      <p:bldP spid="8" grpId="0" advAuto="0" autoUpdateAnimBg="0" build="p"/>
      <p:bldP spid="9" grpId="0" advAuto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870929" y="839837"/>
            <a:ext cx="98131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有</a:t>
            </a:r>
            <a:r>
              <a:rPr lang="en-US" altLang="zh-CN" dirty="0">
                <a:ea typeface="楷体_GB2312" pitchFamily="1" charset="-122"/>
              </a:rPr>
              <a:t>5</a:t>
            </a:r>
            <a:r>
              <a:rPr lang="zh-CN" altLang="en-US" dirty="0">
                <a:ea typeface="楷体_GB2312" pitchFamily="1" charset="-122"/>
              </a:rPr>
              <a:t>本日文书，</a:t>
            </a:r>
            <a:r>
              <a:rPr lang="en-US" altLang="zh-CN" dirty="0">
                <a:ea typeface="楷体_GB2312" pitchFamily="1" charset="-122"/>
              </a:rPr>
              <a:t>7</a:t>
            </a:r>
            <a:r>
              <a:rPr lang="zh-CN" altLang="en-US" dirty="0">
                <a:ea typeface="楷体_GB2312" pitchFamily="1" charset="-122"/>
              </a:rPr>
              <a:t>本英文书，</a:t>
            </a:r>
            <a:r>
              <a:rPr lang="en-US" altLang="zh-CN" dirty="0">
                <a:ea typeface="楷体_GB2312" pitchFamily="1" charset="-122"/>
              </a:rPr>
              <a:t>10</a:t>
            </a:r>
            <a:r>
              <a:rPr lang="zh-CN" altLang="en-US" dirty="0">
                <a:ea typeface="楷体_GB2312" pitchFamily="1" charset="-122"/>
              </a:rPr>
              <a:t>本中文书，从中取两本不同文字的书，问有多少种方案？若取两本相同文字的书，问有多少种方案？任取两本书，有多少种方案？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718" y="2761090"/>
            <a:ext cx="10766563" cy="448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从三种文字的书中取两种共有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C(3,2)=3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种取法。根据乘法法则有：日英各一本的方法数为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5×7=35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，中英各一本的方法数为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10×7=70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，中日各一本的方法数为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10×5=50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，由加法法则得      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35+70+50=155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取两本相同文字的，有两本中文、两本英文或两本日文三种方式，由加法法则得  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C(5,2)+C(7,2)+C(10,2)=76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任取两本书，相当于从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5+7+10=22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本书中取两本的组合，即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C(22,2)=231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19055" y="377824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从</a:t>
            </a:r>
            <a:r>
              <a:rPr lang="en-US" altLang="zh-CN" dirty="0">
                <a:ea typeface="楷体_GB2312" pitchFamily="1" charset="-122"/>
              </a:rPr>
              <a:t>1~300</a:t>
            </a:r>
            <a:r>
              <a:rPr lang="zh-CN" altLang="en-US" dirty="0">
                <a:ea typeface="楷体_GB2312" pitchFamily="1" charset="-122"/>
              </a:rPr>
              <a:t>之间任取</a:t>
            </a: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个不同的数，使得这</a:t>
            </a: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个数的和正好被</a:t>
            </a: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除尽，问共有几种方案？</a:t>
            </a:r>
            <a:endParaRPr lang="zh-CN" altLang="en-US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712718" y="1917055"/>
                <a:ext cx="10766563" cy="5435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所有的整数可分为以下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个分类：模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余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、模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余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和模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余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，故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1~300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300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个数可以分为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个集合：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A={1,4,…,298}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B={2,5,…,299}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C={3,6,…,300}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。任取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个数其和正好被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整除的情况如下：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①三个数同属于集合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A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C(100,3)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种方案；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②三个数同属于集合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C(100,3)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种方案；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③三个数同属于集合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C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C(100,3)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种方案；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④三个数分别属于集合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A,B,C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，由乘法法则有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100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种方案。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由加法法则得，所求的方案数为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3×C(100,3)+</a:t>
                </a:r>
                <a:r>
                  <a:rPr lang="en-US" altLang="zh-CN" sz="32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100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  <m:r>
                      <a:rPr lang="en-US" altLang="zh-CN" sz="32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=1485100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8" y="1917055"/>
                <a:ext cx="10766563" cy="5435399"/>
              </a:xfrm>
              <a:prstGeom prst="rect">
                <a:avLst/>
              </a:prstGeom>
              <a:blipFill rotWithShape="1">
                <a:blip r:embed="rId1"/>
                <a:stretch>
                  <a:fillRect l="-1472" t="-2242" r="-5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19055" y="377824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某车站有</a:t>
            </a:r>
            <a:r>
              <a:rPr lang="en-US" altLang="zh-CN" dirty="0">
                <a:ea typeface="楷体_GB2312" pitchFamily="1" charset="-122"/>
              </a:rPr>
              <a:t>1</a:t>
            </a:r>
            <a:r>
              <a:rPr lang="zh-CN" altLang="en-US" dirty="0">
                <a:ea typeface="楷体_GB2312" pitchFamily="1" charset="-122"/>
              </a:rPr>
              <a:t>到</a:t>
            </a:r>
            <a:r>
              <a:rPr lang="en-US" altLang="zh-CN" dirty="0">
                <a:ea typeface="楷体_GB2312" pitchFamily="1" charset="-122"/>
              </a:rPr>
              <a:t>6</a:t>
            </a:r>
            <a:r>
              <a:rPr lang="zh-CN" altLang="en-US" dirty="0">
                <a:ea typeface="楷体_GB2312" pitchFamily="1" charset="-122"/>
              </a:rPr>
              <a:t>个入口处，每个入口处每次只能进一个人，问一小组</a:t>
            </a:r>
            <a:r>
              <a:rPr lang="en-US" altLang="zh-CN" dirty="0">
                <a:ea typeface="楷体_GB2312" pitchFamily="1" charset="-122"/>
              </a:rPr>
              <a:t>9</a:t>
            </a:r>
            <a:r>
              <a:rPr lang="zh-CN" altLang="en-US" dirty="0">
                <a:ea typeface="楷体_GB2312" pitchFamily="1" charset="-122"/>
              </a:rPr>
              <a:t>个人进站的方案数有多少？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339" y="1455042"/>
            <a:ext cx="10766563" cy="597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：按照从入口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到入口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的顺序可得到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个人一个排列，再把两个入口间设上一个标志，加上这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个标志相当于每一个排列有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个元素，其中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个标志没有区别，但其位置将区分各入口的进站人数，相当于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个元素集合的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5−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组合，故进站方案数为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9!×C(14,5)=726485760</a:t>
            </a:r>
            <a:endParaRPr lang="en-US" altLang="zh-CN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II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：同上分析，问题转化为重集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{1*p1,1*p2,…,1*p9,5*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标志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的全排列（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pi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代表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个人，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=1,…,9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），故进站方案数为</a:t>
            </a: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14!/5!=726485760</a:t>
            </a:r>
            <a:endParaRPr lang="en-US" altLang="zh-CN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III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：考虑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个人选择方案，第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种选择，第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个人除了选择入口，还要考虑在第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个人的前面或后面，故有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种选择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同理，第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个人有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种选择，根据乘法法则，故进站方案数为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6×7×…×14=726485760</a:t>
            </a:r>
            <a:endParaRPr lang="en-US" altLang="zh-CN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1"/>
          <p:cNvSpPr>
            <a:spLocks noChangeArrowheads="1"/>
          </p:cNvSpPr>
          <p:nvPr/>
        </p:nvSpPr>
        <p:spPr bwMode="auto">
          <a:xfrm>
            <a:off x="1466021" y="847521"/>
            <a:ext cx="92599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3600" dirty="0">
                <a:ea typeface="楷体_GB2312" pitchFamily="1" charset="-122"/>
              </a:rPr>
              <a:t>加法法则：</a:t>
            </a:r>
            <a:endParaRPr lang="en-US" altLang="zh-CN" sz="3600" dirty="0">
              <a:ea typeface="楷体_GB2312" pitchFamily="1" charset="-122"/>
            </a:endParaRPr>
          </a:p>
          <a:p>
            <a:pPr algn="just"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3600" dirty="0">
                <a:ea typeface="楷体_GB2312" pitchFamily="1" charset="-122"/>
              </a:rPr>
              <a:t>相互独立的事件 </a:t>
            </a:r>
            <a:r>
              <a:rPr lang="en-US" altLang="zh-CN" sz="3600" i="1" dirty="0">
                <a:ea typeface="楷体_GB2312" pitchFamily="1" charset="-122"/>
              </a:rPr>
              <a:t>A</a:t>
            </a:r>
            <a:r>
              <a:rPr lang="zh-CN" altLang="en-US" sz="3600" dirty="0">
                <a:ea typeface="楷体_GB2312" pitchFamily="1" charset="-122"/>
              </a:rPr>
              <a:t>、</a:t>
            </a:r>
            <a:r>
              <a:rPr lang="en-US" altLang="zh-CN" sz="3600" i="1" dirty="0">
                <a:ea typeface="楷体_GB2312" pitchFamily="1" charset="-122"/>
              </a:rPr>
              <a:t>B </a:t>
            </a:r>
            <a:r>
              <a:rPr lang="zh-CN" altLang="en-US" sz="3600" dirty="0">
                <a:ea typeface="楷体_GB2312" pitchFamily="1" charset="-122"/>
              </a:rPr>
              <a:t>分别有 </a:t>
            </a:r>
            <a:r>
              <a:rPr lang="en-US" altLang="zh-CN" sz="3600" i="1" dirty="0">
                <a:ea typeface="楷体_GB2312" pitchFamily="1" charset="-122"/>
              </a:rPr>
              <a:t>k </a:t>
            </a:r>
            <a:r>
              <a:rPr lang="zh-CN" altLang="en-US" sz="3600" dirty="0">
                <a:ea typeface="楷体_GB2312" pitchFamily="1" charset="-122"/>
              </a:rPr>
              <a:t>和 </a:t>
            </a:r>
            <a:r>
              <a:rPr lang="en-US" altLang="zh-CN" sz="3600" i="1" dirty="0">
                <a:ea typeface="楷体_GB2312" pitchFamily="1" charset="-122"/>
              </a:rPr>
              <a:t>l </a:t>
            </a:r>
            <a:r>
              <a:rPr lang="zh-CN" altLang="en-US" sz="3600" dirty="0">
                <a:ea typeface="楷体_GB2312" pitchFamily="1" charset="-122"/>
              </a:rPr>
              <a:t>种方法产生，则产生 </a:t>
            </a:r>
            <a:r>
              <a:rPr lang="en-US" altLang="zh-CN" sz="3600" i="1" dirty="0">
                <a:ea typeface="楷体_GB2312" pitchFamily="1" charset="-122"/>
              </a:rPr>
              <a:t>A </a:t>
            </a:r>
            <a:r>
              <a:rPr lang="zh-CN" altLang="en-US" sz="3600" dirty="0">
                <a:ea typeface="楷体_GB2312" pitchFamily="1" charset="-122"/>
              </a:rPr>
              <a:t>或 </a:t>
            </a:r>
            <a:r>
              <a:rPr lang="en-US" altLang="zh-CN" sz="3600" i="1" dirty="0">
                <a:ea typeface="楷体_GB2312" pitchFamily="1" charset="-122"/>
              </a:rPr>
              <a:t>B </a:t>
            </a:r>
            <a:r>
              <a:rPr lang="zh-CN" altLang="en-US" sz="3600" dirty="0">
                <a:ea typeface="楷体_GB2312" pitchFamily="1" charset="-122"/>
              </a:rPr>
              <a:t>的方法数为 </a:t>
            </a:r>
            <a:r>
              <a:rPr lang="en-US" altLang="zh-CN" sz="3600" i="1" dirty="0" err="1">
                <a:ea typeface="楷体_GB2312" pitchFamily="1" charset="-122"/>
              </a:rPr>
              <a:t>k</a:t>
            </a:r>
            <a:r>
              <a:rPr lang="en-US" altLang="zh-CN" sz="3600" dirty="0" err="1">
                <a:ea typeface="楷体_GB2312" pitchFamily="1" charset="-122"/>
              </a:rPr>
              <a:t>+</a:t>
            </a:r>
            <a:r>
              <a:rPr lang="en-US" altLang="zh-CN" sz="3600" i="1" dirty="0" err="1">
                <a:ea typeface="楷体_GB2312" pitchFamily="1" charset="-122"/>
              </a:rPr>
              <a:t>l</a:t>
            </a:r>
            <a:r>
              <a:rPr lang="en-US" altLang="zh-CN" sz="3600" i="1" dirty="0">
                <a:ea typeface="楷体_GB2312" pitchFamily="1" charset="-122"/>
              </a:rPr>
              <a:t> </a:t>
            </a:r>
            <a:r>
              <a:rPr lang="zh-CN" altLang="en-US" sz="3600" dirty="0">
                <a:ea typeface="楷体_GB2312" pitchFamily="1" charset="-122"/>
              </a:rPr>
              <a:t>种。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16" name="Rectangle 123"/>
          <p:cNvSpPr>
            <a:spLocks noChangeArrowheads="1"/>
          </p:cNvSpPr>
          <p:nvPr/>
        </p:nvSpPr>
        <p:spPr bwMode="auto">
          <a:xfrm>
            <a:off x="1466021" y="2860408"/>
            <a:ext cx="97812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3600" dirty="0">
                <a:ea typeface="楷体_GB2312" pitchFamily="1" charset="-122"/>
              </a:rPr>
              <a:t>集合论定义：</a:t>
            </a:r>
            <a:endParaRPr lang="en-US" altLang="zh-CN" sz="3600" dirty="0">
              <a:ea typeface="楷体_GB2312" pitchFamily="1" charset="-122"/>
            </a:endParaRPr>
          </a:p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3600" dirty="0">
                <a:ea typeface="楷体_GB2312" pitchFamily="1" charset="-122"/>
              </a:rPr>
              <a:t>若</a:t>
            </a:r>
            <a:r>
              <a:rPr lang="en-US" altLang="zh-CN" sz="3600" dirty="0">
                <a:ea typeface="楷体_GB2312" pitchFamily="1" charset="-122"/>
              </a:rPr>
              <a:t>|A|=k</a:t>
            </a:r>
            <a:r>
              <a:rPr lang="zh-CN" altLang="en-US" sz="3600" dirty="0">
                <a:ea typeface="楷体_GB2312" pitchFamily="1" charset="-122"/>
              </a:rPr>
              <a:t>，</a:t>
            </a:r>
            <a:r>
              <a:rPr lang="en-US" altLang="zh-CN" sz="3600" dirty="0">
                <a:ea typeface="楷体_GB2312" pitchFamily="1" charset="-122"/>
              </a:rPr>
              <a:t>|B|=l </a:t>
            </a:r>
            <a:r>
              <a:rPr lang="zh-CN" altLang="en-US" sz="3600" dirty="0">
                <a:ea typeface="楷体_GB2312" pitchFamily="1" charset="-122"/>
              </a:rPr>
              <a:t>，且</a:t>
            </a:r>
            <a:r>
              <a:rPr lang="en-US" altLang="zh-CN" sz="3600" dirty="0">
                <a:ea typeface="楷体_GB2312" pitchFamily="1" charset="-122"/>
              </a:rPr>
              <a:t>A∩B=Φ </a:t>
            </a:r>
            <a:r>
              <a:rPr lang="zh-CN" altLang="en-US" sz="3600" dirty="0">
                <a:ea typeface="楷体_GB2312" pitchFamily="1" charset="-122"/>
              </a:rPr>
              <a:t>，则</a:t>
            </a:r>
            <a:r>
              <a:rPr lang="en-US" altLang="zh-CN" sz="3600" dirty="0">
                <a:ea typeface="楷体_GB2312" pitchFamily="1" charset="-122"/>
              </a:rPr>
              <a:t>|A∪B| = </a:t>
            </a:r>
            <a:r>
              <a:rPr lang="en-US" altLang="zh-CN" sz="3600" dirty="0" err="1">
                <a:ea typeface="楷体_GB2312" pitchFamily="1" charset="-122"/>
              </a:rPr>
              <a:t>k+l</a:t>
            </a:r>
            <a:r>
              <a:rPr lang="en-US" altLang="zh-CN" sz="3600" dirty="0">
                <a:ea typeface="楷体_GB2312" pitchFamily="1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1" charset="-122"/>
              </a:rPr>
              <a:t>。</a:t>
            </a:r>
            <a:endParaRPr lang="zh-CN" altLang="en-US" sz="2400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02" y="3981225"/>
            <a:ext cx="10363036" cy="2379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19055" y="377824"/>
            <a:ext cx="981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求</a:t>
            </a:r>
            <a:r>
              <a:rPr lang="en-US" altLang="zh-CN" dirty="0">
                <a:ea typeface="楷体_GB2312" pitchFamily="1" charset="-122"/>
              </a:rPr>
              <a:t>5</a:t>
            </a:r>
            <a:r>
              <a:rPr lang="zh-CN" altLang="en-US" dirty="0">
                <a:ea typeface="楷体_GB2312" pitchFamily="1" charset="-122"/>
              </a:rPr>
              <a:t>位数中至少出现一个</a:t>
            </a:r>
            <a:r>
              <a:rPr lang="en-US" altLang="zh-CN" dirty="0">
                <a:ea typeface="楷体_GB2312" pitchFamily="1" charset="-122"/>
              </a:rPr>
              <a:t>6</a:t>
            </a:r>
            <a:r>
              <a:rPr lang="zh-CN" altLang="en-US" dirty="0">
                <a:ea typeface="楷体_GB2312" pitchFamily="1" charset="-122"/>
              </a:rPr>
              <a:t>，而被</a:t>
            </a: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整除的数的个数。</a:t>
            </a:r>
            <a:endParaRPr lang="zh-CN" altLang="en-US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712718" y="962599"/>
                <a:ext cx="10766563" cy="636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10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进制数被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整除的充要条件是各位数的和能被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整除。据此可进行如下讨论：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①从左往右计，如最后一个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出现在个位，则十百千位各有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10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种选择，万位有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种可能，根据乘法法则，总个数为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②如最后一个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出现在十位，则个位有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9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种选择，百千位各有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10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种选择，万位有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种可能，根据乘法法则，总个数为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×9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③如最后一个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出现在百位，则个十位各有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9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种选择，千位有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10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种选择，万位有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种可能，根据乘法法则，总个数为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3×10×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9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④如最后一个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出现在千位，则个十百位各有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9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种选择，万位有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种可能，根据乘法法则，总个数为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9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；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⑤如最后一个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出现在万位，则个十百位各有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9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种选择，千位有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种可能，根据乘法法则，总个数为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9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；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_GB2312" pitchFamily="1" charset="-122"/>
                  </a:rPr>
                  <a:t>根据加法法则，符合条件的整数个数为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+ 3×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×9 + 3×10×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9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+ 3×</a:t>
                </a:r>
                <a:r>
                  <a:rPr lang="en-US" altLang="zh-CN" sz="28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9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+ 3×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9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楷体_GB2312" pitchFamily="1" charset="-122"/>
                  </a:rPr>
                  <a:t> =12504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8" y="962599"/>
                <a:ext cx="10766563" cy="6364819"/>
              </a:xfrm>
              <a:prstGeom prst="rect">
                <a:avLst/>
              </a:prstGeom>
              <a:blipFill rotWithShape="1">
                <a:blip r:embed="rId1"/>
                <a:stretch>
                  <a:fillRect l="-1189" t="-1628" r="-4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19055" y="377824"/>
            <a:ext cx="981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求</a:t>
            </a:r>
            <a:r>
              <a:rPr lang="en-US" altLang="zh-CN" dirty="0">
                <a:ea typeface="楷体_GB2312" pitchFamily="1" charset="-122"/>
              </a:rPr>
              <a:t>1000!</a:t>
            </a:r>
            <a:r>
              <a:rPr lang="zh-CN" altLang="en-US" dirty="0">
                <a:ea typeface="楷体_GB2312" pitchFamily="1" charset="-122"/>
              </a:rPr>
              <a:t>的末尾有几个零。</a:t>
            </a:r>
            <a:endParaRPr lang="zh-CN" altLang="en-US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837847" y="1780747"/>
                <a:ext cx="10766563" cy="4105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此问题在于求将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1000!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分解为素数的乘积时，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5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的幂是多少。末尾零的个数应该等于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5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的幂中较小的那个数。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1~1000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中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5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的倍数的数共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200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个，其中有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40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5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的倍数，这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40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个数中有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8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5</m:t>
                        </m:r>
                      </m:e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的倍数，而这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8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个数中又有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5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的倍数，故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1000!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分解为素数的乘积时，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5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的幂应该是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200+40+8+1=249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显然，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的幂必然大于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249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，因此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1000!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的末尾有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249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个零。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7" y="1780747"/>
                <a:ext cx="10766563" cy="4105804"/>
              </a:xfrm>
              <a:prstGeom prst="rect">
                <a:avLst/>
              </a:prstGeom>
              <a:blipFill rotWithShape="1">
                <a:blip r:embed="rId1"/>
                <a:stretch>
                  <a:fillRect l="-1415" t="-2967" r="-1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76807" y="703529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求能除尽</a:t>
            </a:r>
            <a:r>
              <a:rPr lang="en-US" altLang="zh-CN" dirty="0">
                <a:ea typeface="楷体_GB2312" pitchFamily="1" charset="-122"/>
              </a:rPr>
              <a:t>1400</a:t>
            </a:r>
            <a:r>
              <a:rPr lang="zh-CN" altLang="en-US" dirty="0">
                <a:ea typeface="楷体_GB2312" pitchFamily="1" charset="-122"/>
              </a:rPr>
              <a:t>的正整数数目（</a:t>
            </a:r>
            <a:r>
              <a:rPr lang="en-US" altLang="zh-CN" dirty="0">
                <a:ea typeface="楷体_GB2312" pitchFamily="1" charset="-122"/>
              </a:rPr>
              <a:t>1</a:t>
            </a:r>
            <a:r>
              <a:rPr lang="zh-CN" altLang="en-US" dirty="0">
                <a:ea typeface="楷体_GB2312" pitchFamily="1" charset="-122"/>
              </a:rPr>
              <a:t>除外），其中包含多少个奇数？ 。</a:t>
            </a:r>
            <a:endParaRPr lang="zh-CN" altLang="en-US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895599" y="2483392"/>
                <a:ext cx="10766563" cy="3701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1400=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*</a:t>
                </a:r>
                <a:r>
                  <a:rPr lang="en-US" altLang="zh-CN" sz="32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5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*</a:t>
                </a:r>
                <a:r>
                  <a:rPr lang="en-US" altLang="zh-CN" sz="32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7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，故除尽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1400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的正整数分解为素数的乘积的形式应该为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*</a:t>
                </a:r>
                <a:r>
                  <a:rPr lang="en-US" altLang="zh-CN" sz="32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𝑚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*</a:t>
                </a:r>
                <a:r>
                  <a:rPr lang="en-US" altLang="zh-CN" sz="320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𝑛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，其中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0≤l≤3,0≤m≤2,0≤n≤1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，但应排除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l=m=n=0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的情况。故满足条件的数目为</a:t>
                </a:r>
              </a:p>
              <a:p>
                <a:pPr algn="ctr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(3+1)×(2+1)×(1+1)-1=23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其中包含的奇数为</a:t>
                </a:r>
              </a:p>
              <a:p>
                <a:pPr algn="ctr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(1)×(2+1)×(1+1)-1=5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99" y="2483392"/>
                <a:ext cx="10766563" cy="3701847"/>
              </a:xfrm>
              <a:prstGeom prst="rect">
                <a:avLst/>
              </a:prstGeom>
              <a:blipFill rotWithShape="1">
                <a:blip r:embed="rId1"/>
                <a:stretch>
                  <a:fillRect l="-1472" t="-3289" r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69421" y="2517577"/>
            <a:ext cx="6853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多重集合的组合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r</a:t>
            </a:r>
            <a:r>
              <a:rPr lang="zh-CN" altLang="en-US" sz="2800" dirty="0">
                <a:ea typeface="楷体_GB2312" pitchFamily="1" charset="-122"/>
              </a:rPr>
              <a:t>个无区别的球放入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个有标志的盒子里，每盒的球数可多于</a:t>
            </a:r>
            <a:r>
              <a:rPr lang="en-US" altLang="zh-CN" sz="2800" dirty="0">
                <a:ea typeface="楷体_GB2312" pitchFamily="1" charset="-122"/>
              </a:rPr>
              <a:t>1</a:t>
            </a:r>
            <a:r>
              <a:rPr lang="zh-CN" altLang="en-US" sz="2800" dirty="0">
                <a:ea typeface="楷体_GB2312" pitchFamily="1" charset="-122"/>
              </a:rPr>
              <a:t>个，则共有</a:t>
            </a:r>
            <a:r>
              <a:rPr lang="en-US" altLang="zh-CN" sz="2800" dirty="0">
                <a:ea typeface="楷体_GB2312" pitchFamily="1" charset="-122"/>
              </a:rPr>
              <a:t>F(</a:t>
            </a:r>
            <a:r>
              <a:rPr lang="en-US" altLang="zh-CN" sz="2800" dirty="0" err="1">
                <a:ea typeface="楷体_GB2312" pitchFamily="1" charset="-122"/>
              </a:rPr>
              <a:t>n,r</a:t>
            </a:r>
            <a:r>
              <a:rPr lang="en-US" altLang="zh-CN" sz="2800" dirty="0">
                <a:ea typeface="楷体_GB2312" pitchFamily="1" charset="-122"/>
              </a:rPr>
              <a:t>)</a:t>
            </a:r>
            <a:r>
              <a:rPr lang="zh-CN" altLang="en-US" sz="2800" dirty="0">
                <a:ea typeface="楷体_GB2312" pitchFamily="1" charset="-122"/>
              </a:rPr>
              <a:t>种方案。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978134" y="3429000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由于每盒的球数不受限制，相当于重集</a:t>
            </a:r>
            <a:r>
              <a:rPr lang="en-US" altLang="zh-CN" sz="2800" dirty="0">
                <a:ea typeface="楷体_GB2312" pitchFamily="1" charset="-122"/>
              </a:rPr>
              <a:t>{∞*a1,∞*a2,…,∞*an}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r−</a:t>
            </a:r>
            <a:r>
              <a:rPr lang="zh-CN" altLang="en-US" sz="2800" dirty="0">
                <a:ea typeface="楷体_GB2312" pitchFamily="1" charset="-122"/>
              </a:rPr>
              <a:t>组合。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200670"/>
            <a:ext cx="2897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多重组合的定义：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7" grpId="0" advAuto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21">
                <a:extLst>
                  <a:ext uri="{FF2B5EF4-FFF2-40B4-BE49-F238E27FC236}">
                    <ele attr="{CAA7A858-A37B-47BE-AF5D-3D20FD926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807" y="703529"/>
                <a:ext cx="981311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dirty="0">
                    <a:ea typeface="楷体_GB2312" pitchFamily="1" charset="-122"/>
                  </a:rPr>
                  <a:t>试问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_GB2312" pitchFamily="1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ea typeface="楷体_GB2312" pitchFamily="1" charset="-122"/>
                  </a:rPr>
                  <a:t>的展开式有多少项？</a:t>
                </a:r>
              </a:p>
            </p:txBody>
          </p:sp>
        </mc:Choice>
        <mc:Fallback>
          <p:sp>
            <p:nvSpPr>
              <p:cNvPr id="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807" y="703529"/>
                <a:ext cx="981311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1553" t="-14583" b="-3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895599" y="2483392"/>
                <a:ext cx="10766563" cy="2776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(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x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𝑧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)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展开式每一项都是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4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次方的，相当于从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个不同元素中可以重复的选择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4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个，或者相当于将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4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个无区别的球放到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3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个有标志的盒子里。故展开项个数为</a:t>
                </a: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pitchFamily="18" charset="0"/>
                    <a:ea typeface="楷体_GB2312" pitchFamily="1" charset="-122"/>
                  </a:rPr>
                  <a:t>                         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楷体_GB2312" pitchFamily="1" charset="-122"/>
                  </a:rPr>
                  <a:t>F(3,4)=C(3+4-1,4)=15</a:t>
                </a: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just" eaLnBrk="1" fontAlgn="ctr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99" y="2483392"/>
                <a:ext cx="10766563" cy="2776209"/>
              </a:xfrm>
              <a:prstGeom prst="rect">
                <a:avLst/>
              </a:prstGeom>
              <a:blipFill rotWithShape="1">
                <a:blip r:embed="rId2"/>
                <a:stretch>
                  <a:fillRect l="-1472" t="-4386" r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76807" y="703529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某餐厅有</a:t>
            </a:r>
            <a:r>
              <a:rPr lang="en-US" altLang="zh-CN" dirty="0">
                <a:ea typeface="楷体_GB2312" pitchFamily="1" charset="-122"/>
              </a:rPr>
              <a:t>7</a:t>
            </a:r>
            <a:r>
              <a:rPr lang="zh-CN" altLang="en-US" dirty="0">
                <a:ea typeface="楷体_GB2312" pitchFamily="1" charset="-122"/>
              </a:rPr>
              <a:t>种不同的菜，为了招待朋友，一个顾客需要买</a:t>
            </a:r>
            <a:r>
              <a:rPr lang="en-US" altLang="zh-CN" dirty="0">
                <a:ea typeface="楷体_GB2312" pitchFamily="1" charset="-122"/>
              </a:rPr>
              <a:t>14</a:t>
            </a:r>
            <a:r>
              <a:rPr lang="zh-CN" altLang="en-US" dirty="0">
                <a:ea typeface="楷体_GB2312" pitchFamily="1" charset="-122"/>
              </a:rPr>
              <a:t>个菜，问有多少种买法？</a:t>
            </a:r>
            <a:endParaRPr lang="zh-CN" altLang="en-US" dirty="0">
              <a:ea typeface="楷体_GB2312" pitchFamily="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CB0B5995-C271-47C0-BBFA-85FBE859AE48}"/>
                  </a:ext>
                </a:extLst>
              </p:cNvPr>
              <p:cNvSpPr txBox="1"/>
              <p:nvPr/>
            </p:nvSpPr>
            <p:spPr>
              <a:xfrm>
                <a:off x="895599" y="2483392"/>
                <a:ext cx="10766563" cy="2763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这个问题相当于重集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∞∗1,∞∗2,…,∞∗7</m:t>
                          </m:r>
                        </m:e>
                      </m:d>
                      <m:r>
                        <a:rPr lang="zh-CN" altLang="en-US" sz="3200" i="1">
                          <a:latin typeface="Cambria Math" panose="02040503050406030204" pitchFamily="18" charset="0"/>
                          <a:ea typeface="楷体_GB2312" pitchFamily="1" charset="-122"/>
                        </a:rPr>
                        <m:t>的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楷体_GB2312" pitchFamily="1" charset="-122"/>
                        </a:rPr>
                        <m:t>14−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楷体_GB2312" pitchFamily="1" charset="-122"/>
                        </a:rPr>
                        <m:t>组合。</m:t>
                      </m:r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ea typeface="楷体_GB2312" pitchFamily="1" charset="-122"/>
                </a:endParaRP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3200" i="1" dirty="0">
                  <a:latin typeface="Cambria Math" panose="02040503050406030204" pitchFamily="18" charset="0"/>
                  <a:ea typeface="楷体_GB2312" pitchFamily="1" charset="-122"/>
                </a:endParaRP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  <a:ea typeface="楷体_GB2312" pitchFamily="1" charset="-122"/>
                        </a:rPr>
                        <m:t>根据定理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楷体_GB2312" pitchFamily="1" charset="-122"/>
                        </a:rPr>
                        <m:t>1.6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楷体_GB2312" pitchFamily="1" charset="-122"/>
                        </a:rPr>
                        <m:t>知买菜的方法数为</m:t>
                      </m:r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ea typeface="楷体_GB2312" pitchFamily="1" charset="-122"/>
                </a:endParaRP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3200" i="1" dirty="0">
                  <a:latin typeface="Cambria Math" panose="02040503050406030204" pitchFamily="18" charset="0"/>
                  <a:ea typeface="楷体_GB2312" pitchFamily="1" charset="-122"/>
                </a:endParaRP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3200" i="1" dirty="0">
                  <a:latin typeface="Cambria Math" panose="02040503050406030204" pitchFamily="18" charset="0"/>
                  <a:ea typeface="楷体_GB2312" pitchFamily="1" charset="-122"/>
                </a:endParaRPr>
              </a:p>
              <a:p>
                <a:pPr algn="just" fontAlgn="ctr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3200" i="1" dirty="0">
                  <a:latin typeface="Cambria Math" panose="02040503050406030204" pitchFamily="18" charset="0"/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99" y="2483392"/>
                <a:ext cx="10766563" cy="27638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76807" y="703529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求</a:t>
            </a:r>
            <a:r>
              <a:rPr lang="en-US" altLang="zh-CN" dirty="0">
                <a:ea typeface="楷体_GB2312" pitchFamily="1" charset="-122"/>
              </a:rPr>
              <a:t>n</a:t>
            </a:r>
            <a:r>
              <a:rPr lang="zh-CN" altLang="en-US" dirty="0">
                <a:ea typeface="楷体_GB2312" pitchFamily="1" charset="-122"/>
              </a:rPr>
              <a:t>个无区别的球放入</a:t>
            </a:r>
            <a:r>
              <a:rPr lang="en-US" altLang="zh-CN" dirty="0">
                <a:ea typeface="楷体_GB2312" pitchFamily="1" charset="-122"/>
              </a:rPr>
              <a:t>r</a:t>
            </a:r>
            <a:r>
              <a:rPr lang="zh-CN" altLang="en-US" dirty="0">
                <a:ea typeface="楷体_GB2312" pitchFamily="1" charset="-122"/>
              </a:rPr>
              <a:t>个有标志的盒子里</a:t>
            </a:r>
            <a:r>
              <a:rPr lang="en-US" altLang="zh-CN" dirty="0">
                <a:ea typeface="楷体_GB2312" pitchFamily="1" charset="-122"/>
              </a:rPr>
              <a:t>(</a:t>
            </a:r>
            <a:r>
              <a:rPr lang="en-US" altLang="zh-CN" dirty="0" err="1">
                <a:ea typeface="楷体_GB2312" pitchFamily="1" charset="-122"/>
              </a:rPr>
              <a:t>n≥r</a:t>
            </a:r>
            <a:r>
              <a:rPr lang="en-US" altLang="zh-CN" dirty="0">
                <a:ea typeface="楷体_GB2312" pitchFamily="1" charset="-122"/>
              </a:rPr>
              <a:t>)</a:t>
            </a:r>
            <a:r>
              <a:rPr lang="zh-CN" altLang="en-US" dirty="0">
                <a:ea typeface="楷体_GB2312" pitchFamily="1" charset="-122"/>
              </a:rPr>
              <a:t>而无一空盒的方案数。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5599" y="2483392"/>
            <a:ext cx="10766563" cy="2763834"/>
          </a:xfrm>
          <a:prstGeom prst="rect">
            <a:avLst/>
          </a:prstGeom>
          <a:blipFill>
            <a:blip r:embed="rId1"/>
            <a:stretch>
              <a:fillRect l="-1472" t="-4405" r="-141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76807" y="703529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求方程</a:t>
            </a:r>
            <a:r>
              <a:rPr lang="en-US" altLang="zh-CN" dirty="0">
                <a:ea typeface="楷体_GB2312" pitchFamily="1" charset="-122"/>
              </a:rPr>
              <a:t>x1+x2+…+</a:t>
            </a:r>
            <a:r>
              <a:rPr lang="en-US" altLang="zh-CN" dirty="0" err="1">
                <a:ea typeface="楷体_GB2312" pitchFamily="1" charset="-122"/>
              </a:rPr>
              <a:t>xn</a:t>
            </a:r>
            <a:r>
              <a:rPr lang="en-US" altLang="zh-CN" dirty="0">
                <a:ea typeface="楷体_GB2312" pitchFamily="1" charset="-122"/>
              </a:rPr>
              <a:t>=r</a:t>
            </a:r>
            <a:r>
              <a:rPr lang="zh-CN" altLang="en-US" dirty="0">
                <a:ea typeface="楷体_GB2312" pitchFamily="1" charset="-122"/>
              </a:rPr>
              <a:t>的非负整数解的个数，其中</a:t>
            </a:r>
            <a:r>
              <a:rPr lang="en-US" altLang="zh-CN" dirty="0" err="1">
                <a:ea typeface="楷体_GB2312" pitchFamily="1" charset="-122"/>
              </a:rPr>
              <a:t>n,r</a:t>
            </a:r>
            <a:r>
              <a:rPr lang="zh-CN" altLang="en-US" dirty="0">
                <a:ea typeface="楷体_GB2312" pitchFamily="1" charset="-122"/>
              </a:rPr>
              <a:t>为正整数。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5599" y="2483392"/>
            <a:ext cx="10766563" cy="4093428"/>
          </a:xfrm>
          <a:prstGeom prst="rect">
            <a:avLst/>
          </a:prstGeom>
          <a:blipFill>
            <a:blip r:embed="rId1"/>
            <a:stretch>
              <a:fillRect l="-1472" t="-2976" r="-141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13215" y="2517577"/>
            <a:ext cx="5365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二项式定理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09430" y="310808"/>
            <a:ext cx="925995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有一所学校给一名物理竞赛优胜者发奖，奖品有三类，第一类是三种不同版本的法汉词典；第二类是四种不同类型的物理参考书；第三类是二种不同的奖杯。这位优胜者只能挑选一样奖品。那么，这位优胜者挑选奖品的方法有多少种？</a:t>
            </a:r>
            <a:endParaRPr lang="zh-CN" altLang="en-US" dirty="0">
              <a:ea typeface="楷体_GB2312" pitchFamily="1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970087" y="5221632"/>
          <a:ext cx="6328203" cy="1103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" r:id="rId1" imgW="4951095" imgH="862965" progId="">
                  <p:embed/>
                </p:oleObj>
              </mc:Choice>
              <mc:Fallback>
                <p:oleObj name="" r:id="rId1" imgW="4951095" imgH="86296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7" y="5221632"/>
                        <a:ext cx="6328203" cy="1103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4044" y="4118253"/>
            <a:ext cx="10766563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是所有这些奖品的集合，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Si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是第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类奖品的集合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=1,2,3)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，显然，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pitchFamily="1" charset="-122"/>
              </a:rPr>
              <a:t>Si∩Sj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=</a:t>
            </a:r>
            <a:r>
              <a:rPr lang="el-GR" altLang="en-US" sz="3600" dirty="0">
                <a:latin typeface="Times New Roman" panose="02020603050405020304" pitchFamily="18" charset="0"/>
                <a:ea typeface="楷体_GB2312" pitchFamily="1" charset="-122"/>
              </a:rPr>
              <a:t>Φ 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l-GR" altLang="en-US" sz="3600" dirty="0">
                <a:latin typeface="Times New Roman" panose="02020603050405020304" pitchFamily="18" charset="0"/>
                <a:ea typeface="楷体_GB2312" pitchFamily="1" charset="-122"/>
              </a:rPr>
              <a:t>≠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j)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，根据加法法则有</a:t>
            </a:r>
            <a:endParaRPr lang="zh-CN" altLang="en-US" sz="36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3208338" y="2076450"/>
            <a:ext cx="8572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C(n, k)</a:t>
            </a:r>
            <a:r>
              <a:rPr lang="zh-CN" altLang="en-US" sz="2800" dirty="0">
                <a:ea typeface="楷体_GB2312" pitchFamily="1" charset="-122"/>
              </a:rPr>
              <a:t>又称二项式系数。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502837" y="1182179"/>
            <a:ext cx="2897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二项式定理：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125788" y="828674"/>
          <a:ext cx="7141326" cy="99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" r:id="rId1" imgW="5763260" imgH="799465" progId="">
                  <p:embed/>
                </p:oleObj>
              </mc:Choice>
              <mc:Fallback>
                <p:oleObj name="" r:id="rId1" imgW="5763260" imgH="79946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828674"/>
                        <a:ext cx="7141326" cy="990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build="p"/>
      <p:bldP spid="7" grpId="0" advAuto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502837" y="1200670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推论：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201979" y="949189"/>
          <a:ext cx="7760168" cy="193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" name="" r:id="rId1" imgW="6210300" imgH="1549400" progId="">
                  <p:embed/>
                </p:oleObj>
              </mc:Choice>
              <mc:Fallback>
                <p:oleObj name="" r:id="rId1" imgW="6210300" imgH="1549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79" y="949189"/>
                        <a:ext cx="7760168" cy="193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201979" y="2885264"/>
          <a:ext cx="8260682" cy="97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" name="" r:id="rId3" imgW="6765925" imgH="799465" progId="">
                  <p:embed/>
                </p:oleObj>
              </mc:Choice>
              <mc:Fallback>
                <p:oleObj name="" r:id="rId3" imgW="6765925" imgH="79946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79" y="2885264"/>
                        <a:ext cx="8260682" cy="976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201980" y="4133987"/>
          <a:ext cx="3429000" cy="96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" name="" r:id="rId5" imgW="2830830" imgH="799465" progId="">
                  <p:embed/>
                </p:oleObj>
              </mc:Choice>
              <mc:Fallback>
                <p:oleObj name="" r:id="rId5" imgW="2830830" imgH="79946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80" y="4133987"/>
                        <a:ext cx="3429000" cy="967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201980" y="5257280"/>
          <a:ext cx="4184580" cy="97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" name="" r:id="rId7" imgW="3427730" imgH="799465" progId="">
                  <p:embed/>
                </p:oleObj>
              </mc:Choice>
              <mc:Fallback>
                <p:oleObj name="" r:id="rId7" imgW="3427730" imgH="79946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80" y="5257280"/>
                        <a:ext cx="4184580" cy="976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502837" y="1200670"/>
            <a:ext cx="239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组合恒等式：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802" y="677450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en-US" altLang="zh-CN" sz="2800" dirty="0">
                <a:ea typeface="楷体_GB2312" pitchFamily="1" charset="-122"/>
              </a:rPr>
              <a:t>                 </a:t>
            </a:r>
            <a:r>
              <a:rPr lang="zh-CN" altLang="en-US" sz="2800" dirty="0">
                <a:ea typeface="楷体_GB2312" pitchFamily="1" charset="-122"/>
              </a:rPr>
              <a:t>如</a:t>
            </a:r>
            <a:r>
              <a:rPr lang="en-US" altLang="zh-CN" sz="2800" dirty="0" err="1">
                <a:ea typeface="楷体_GB2312" pitchFamily="1" charset="-122"/>
              </a:rPr>
              <a:t>n,k∈N</a:t>
            </a:r>
            <a:r>
              <a:rPr lang="zh-CN" altLang="en-US" sz="2800" dirty="0">
                <a:ea typeface="楷体_GB2312" pitchFamily="1" charset="-122"/>
              </a:rPr>
              <a:t>，有</a:t>
            </a:r>
            <a:r>
              <a:rPr lang="en-US" altLang="zh-CN" sz="2800" dirty="0">
                <a:ea typeface="楷体_GB2312" pitchFamily="1" charset="-122"/>
              </a:rPr>
              <a:t>C(</a:t>
            </a:r>
            <a:r>
              <a:rPr lang="en-US" altLang="zh-CN" sz="2800" dirty="0" err="1">
                <a:ea typeface="楷体_GB2312" pitchFamily="1" charset="-122"/>
              </a:rPr>
              <a:t>n,k</a:t>
            </a:r>
            <a:r>
              <a:rPr lang="en-US" altLang="zh-CN" sz="2800" dirty="0">
                <a:ea typeface="楷体_GB2312" pitchFamily="1" charset="-122"/>
              </a:rPr>
              <a:t>)=(n/k)C(n-1,k-1)</a:t>
            </a:r>
            <a:endParaRPr lang="en-US" altLang="zh-CN" sz="2800" dirty="0">
              <a:ea typeface="楷体_GB2312" pitchFamily="1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158122" y="1393008"/>
          <a:ext cx="4811595" cy="88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" name="" r:id="rId1" imgW="4366895" imgH="799465" progId="">
                  <p:embed/>
                </p:oleObj>
              </mc:Choice>
              <mc:Fallback>
                <p:oleObj name="" r:id="rId1" imgW="4366895" imgH="79946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122" y="1393008"/>
                        <a:ext cx="4811595" cy="881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158122" y="2274201"/>
          <a:ext cx="4858466" cy="90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" name="" r:id="rId3" imgW="4290695" imgH="799465" progId="">
                  <p:embed/>
                </p:oleObj>
              </mc:Choice>
              <mc:Fallback>
                <p:oleObj name="" r:id="rId3" imgW="4290695" imgH="79946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122" y="2274201"/>
                        <a:ext cx="4858466" cy="905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158122" y="3155394"/>
          <a:ext cx="5994024" cy="90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" name="" r:id="rId5" imgW="5293360" imgH="799465" progId="">
                  <p:embed/>
                </p:oleObj>
              </mc:Choice>
              <mc:Fallback>
                <p:oleObj name="" r:id="rId5" imgW="5293360" imgH="79946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122" y="3155394"/>
                        <a:ext cx="5994024" cy="905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158122" y="4060965"/>
          <a:ext cx="5082998" cy="88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" name="" r:id="rId7" imgW="4608195" imgH="799465" progId="">
                  <p:embed/>
                </p:oleObj>
              </mc:Choice>
              <mc:Fallback>
                <p:oleObj name="" r:id="rId7" imgW="4608195" imgH="79946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122" y="4060965"/>
                        <a:ext cx="5082998" cy="881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170385" y="4942158"/>
          <a:ext cx="5261241" cy="88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" name="" r:id="rId9" imgW="4849495" imgH="812165" progId="">
                  <p:embed/>
                </p:oleObj>
              </mc:Choice>
              <mc:Fallback>
                <p:oleObj name="" r:id="rId9" imgW="4849495" imgH="81216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385" y="4942158"/>
                        <a:ext cx="5261241" cy="881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build="p"/>
      <p:bldP spid="10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435" y="2517577"/>
            <a:ext cx="11997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集合的分划与第二类</a:t>
            </a: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Stirling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A1, A2,…Ak </a:t>
            </a:r>
            <a:r>
              <a:rPr lang="zh-CN" altLang="en-US" sz="2800" dirty="0">
                <a:ea typeface="楷体_GB2312" pitchFamily="1" charset="-122"/>
              </a:rPr>
              <a:t>是 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个非空子集，且两两交集为空，</a:t>
            </a:r>
            <a:r>
              <a:rPr lang="en-US" altLang="zh-CN" sz="2800" dirty="0">
                <a:ea typeface="楷体_GB2312" pitchFamily="1" charset="-122"/>
              </a:rPr>
              <a:t>A1</a:t>
            </a:r>
            <a:r>
              <a:rPr lang="zh-CN" altLang="en-US" sz="2800" dirty="0">
                <a:ea typeface="楷体_GB2312" pitchFamily="1" charset="-122"/>
              </a:rPr>
              <a:t>∪</a:t>
            </a:r>
            <a:r>
              <a:rPr lang="en-US" altLang="zh-CN" sz="2800" dirty="0">
                <a:ea typeface="楷体_GB2312" pitchFamily="1" charset="-122"/>
              </a:rPr>
              <a:t>A2</a:t>
            </a:r>
            <a:r>
              <a:rPr lang="zh-CN" altLang="en-US" sz="2800" dirty="0">
                <a:ea typeface="楷体_GB2312" pitchFamily="1" charset="-122"/>
              </a:rPr>
              <a:t>∪</a:t>
            </a:r>
            <a:r>
              <a:rPr lang="en-US" altLang="zh-CN" sz="2800" dirty="0">
                <a:ea typeface="楷体_GB2312" pitchFamily="1" charset="-122"/>
              </a:rPr>
              <a:t>…</a:t>
            </a:r>
            <a:r>
              <a:rPr lang="zh-CN" altLang="en-US" sz="2800" dirty="0">
                <a:ea typeface="楷体_GB2312" pitchFamily="1" charset="-122"/>
              </a:rPr>
              <a:t>∪</a:t>
            </a:r>
            <a:r>
              <a:rPr lang="en-US" altLang="zh-CN" sz="2800" dirty="0">
                <a:ea typeface="楷体_GB2312" pitchFamily="1" charset="-122"/>
              </a:rPr>
              <a:t>Ak=A</a:t>
            </a:r>
            <a:r>
              <a:rPr lang="zh-CN" altLang="en-US" sz="2800" dirty="0">
                <a:ea typeface="楷体_GB2312" pitchFamily="1" charset="-122"/>
              </a:rPr>
              <a:t>，则记</a:t>
            </a:r>
            <a:r>
              <a:rPr lang="en-US" altLang="zh-CN" sz="2800" dirty="0">
                <a:ea typeface="楷体_GB2312" pitchFamily="1" charset="-122"/>
              </a:rPr>
              <a:t>{A1, A2,…Ak }</a:t>
            </a:r>
            <a:r>
              <a:rPr lang="zh-CN" altLang="en-US" sz="2800" dirty="0">
                <a:ea typeface="楷体_GB2312" pitchFamily="1" charset="-122"/>
              </a:rPr>
              <a:t>是</a:t>
            </a:r>
            <a:r>
              <a:rPr lang="en-US" altLang="zh-CN" sz="2800" dirty="0">
                <a:ea typeface="楷体_GB2312" pitchFamily="1" charset="-122"/>
              </a:rPr>
              <a:t>A</a:t>
            </a:r>
            <a:r>
              <a:rPr lang="zh-CN" altLang="en-US" sz="2800" dirty="0">
                <a:ea typeface="楷体_GB2312" pitchFamily="1" charset="-122"/>
              </a:rPr>
              <a:t>的一个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分划。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978134" y="3429000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一个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元集合的全部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分划的个数叫做第</a:t>
            </a:r>
            <a:r>
              <a:rPr lang="en-US" altLang="zh-CN" sz="2800" dirty="0">
                <a:ea typeface="楷体_GB2312" pitchFamily="1" charset="-122"/>
              </a:rPr>
              <a:t>2</a:t>
            </a:r>
            <a:r>
              <a:rPr lang="zh-CN" altLang="en-US" sz="2800" dirty="0">
                <a:ea typeface="楷体_GB2312" pitchFamily="1" charset="-122"/>
              </a:rPr>
              <a:t>类</a:t>
            </a:r>
            <a:r>
              <a:rPr lang="en-US" altLang="zh-CN" sz="2800" dirty="0">
                <a:ea typeface="楷体_GB2312" pitchFamily="1" charset="-122"/>
              </a:rPr>
              <a:t>Stirling</a:t>
            </a:r>
            <a:r>
              <a:rPr lang="zh-CN" altLang="en-US" sz="2800" dirty="0">
                <a:ea typeface="楷体_GB2312" pitchFamily="1" charset="-122"/>
              </a:rPr>
              <a:t>数，记做</a:t>
            </a:r>
            <a:r>
              <a:rPr lang="en-US" altLang="zh-CN" sz="2800" dirty="0">
                <a:ea typeface="楷体_GB2312" pitchFamily="1" charset="-122"/>
              </a:rPr>
              <a:t>S(n, k)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2213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划分的定义：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77002" y="3538004"/>
            <a:ext cx="2901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第二类</a:t>
            </a:r>
            <a:r>
              <a:rPr lang="en-US" altLang="zh-CN" sz="2800" dirty="0">
                <a:ea typeface="楷体_GB2312" pitchFamily="1" charset="-122"/>
              </a:rPr>
              <a:t>Stirling</a:t>
            </a:r>
            <a:r>
              <a:rPr lang="zh-CN" altLang="en-US" sz="2800" dirty="0">
                <a:ea typeface="楷体_GB2312" pitchFamily="1" charset="-122"/>
              </a:rPr>
              <a:t>数：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7" grpId="0" advAuto="0" autoUpdateAnimBg="0" build="p"/>
      <p:bldP spid="5" grpId="0" advAuto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S(n, 1)=1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S(n, n)=1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S(n, k)=0 (k &gt; n)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978134" y="3429000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一个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元集合的全部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分划的个数叫做第</a:t>
            </a:r>
            <a:r>
              <a:rPr lang="en-US" altLang="zh-CN" sz="2800" dirty="0">
                <a:ea typeface="楷体_GB2312" pitchFamily="1" charset="-122"/>
              </a:rPr>
              <a:t>2</a:t>
            </a:r>
            <a:r>
              <a:rPr lang="zh-CN" altLang="en-US" sz="2800" dirty="0">
                <a:ea typeface="楷体_GB2312" pitchFamily="1" charset="-122"/>
              </a:rPr>
              <a:t>类</a:t>
            </a:r>
            <a:r>
              <a:rPr lang="en-US" altLang="zh-CN" sz="2800" dirty="0">
                <a:ea typeface="楷体_GB2312" pitchFamily="1" charset="-122"/>
              </a:rPr>
              <a:t>Stirling</a:t>
            </a:r>
            <a:r>
              <a:rPr lang="zh-CN" altLang="en-US" sz="2800" dirty="0">
                <a:ea typeface="楷体_GB2312" pitchFamily="1" charset="-122"/>
              </a:rPr>
              <a:t>数，记做</a:t>
            </a:r>
            <a:r>
              <a:rPr lang="en-US" altLang="zh-CN" sz="2800" dirty="0">
                <a:ea typeface="楷体_GB2312" pitchFamily="1" charset="-122"/>
              </a:rPr>
              <a:t>S(n, k)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2213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由定义可知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77002" y="3538004"/>
            <a:ext cx="2901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第二类</a:t>
            </a:r>
            <a:r>
              <a:rPr lang="en-US" altLang="zh-CN" sz="2800" dirty="0">
                <a:ea typeface="楷体_GB2312" pitchFamily="1" charset="-122"/>
              </a:rPr>
              <a:t>Stirling</a:t>
            </a:r>
            <a:r>
              <a:rPr lang="zh-CN" altLang="en-US" sz="2800" dirty="0">
                <a:ea typeface="楷体_GB2312" pitchFamily="1" charset="-122"/>
              </a:rPr>
              <a:t>数：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7" grpId="0" advAuto="0" autoUpdateAnimBg="0" build="p"/>
      <p:bldP spid="5" grpId="0" advAuto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26">
                <a:extLst>
                  <a:ext uri="{FF2B5EF4-FFF2-40B4-BE49-F238E27FC236}">
                    <ele attr="{A3F64A9D-065C-4115-B953-072439905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8" y="985227"/>
                <a:ext cx="8264976" cy="2328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S(n, 2)=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n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楷体_GB2312" pitchFamily="1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ea typeface="楷体_GB2312" pitchFamily="1" charset="-122"/>
                  </a:rPr>
                  <a:t>1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S(n, n-1)=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楷体_GB2312" pitchFamily="1" charset="-122"/>
                      </a:rPr>
                      <m:t>C</m:t>
                    </m:r>
                  </m:oMath>
                </a14:m>
                <a:r>
                  <a:rPr lang="en-US" altLang="zh-CN" sz="2800" dirty="0">
                    <a:ea typeface="楷体_GB2312" pitchFamily="1" charset="-122"/>
                  </a:rPr>
                  <a:t>(n, 2)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S(n + 1, 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𝑚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−1)</m:t>
                        </m:r>
                      </m:e>
                    </m:nary>
                  </m:oMath>
                </a14:m>
                <a:endParaRPr lang="zh-CN" altLang="en-US" sz="2800" dirty="0"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2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985227"/>
                <a:ext cx="8264976" cy="2328843"/>
              </a:xfrm>
              <a:prstGeom prst="rect">
                <a:avLst/>
              </a:prstGeom>
              <a:blipFill rotWithShape="1">
                <a:blip r:embed="rId1"/>
                <a:stretch>
                  <a:fillRect l="-1549" t="-3141" b="-2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2213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7" grpId="0" advAuto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1319" y="2517577"/>
            <a:ext cx="6109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正整数的分拆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985227"/>
            <a:ext cx="82649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正整数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的一个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分拆是把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表示成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个正整数的和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n=n1+n2+…+</a:t>
            </a:r>
            <a:r>
              <a:rPr lang="en-US" altLang="zh-CN" sz="2800" dirty="0" err="1">
                <a:ea typeface="楷体_GB2312" pitchFamily="1" charset="-122"/>
              </a:rPr>
              <a:t>nk</a:t>
            </a:r>
            <a:r>
              <a:rPr lang="en-US" altLang="zh-CN" sz="2800" dirty="0">
                <a:ea typeface="楷体_GB2312" pitchFamily="1" charset="-122"/>
              </a:rPr>
              <a:t> (k</a:t>
            </a:r>
            <a:r>
              <a:rPr lang="zh-CN" altLang="en-US" sz="2800" dirty="0">
                <a:ea typeface="楷体_GB2312" pitchFamily="1" charset="-122"/>
              </a:rPr>
              <a:t>≥</a:t>
            </a:r>
            <a:r>
              <a:rPr lang="en-US" altLang="zh-CN" sz="2800" dirty="0">
                <a:ea typeface="楷体_GB2312" pitchFamily="1" charset="-122"/>
              </a:rPr>
              <a:t>1)</a:t>
            </a:r>
            <a:r>
              <a:rPr lang="zh-CN" altLang="en-US" sz="2800" dirty="0">
                <a:ea typeface="楷体_GB2312" pitchFamily="1" charset="-122"/>
              </a:rPr>
              <a:t>的一种表示法，其中</a:t>
            </a:r>
            <a:r>
              <a:rPr lang="en-US" altLang="zh-CN" sz="2800" dirty="0" err="1">
                <a:ea typeface="楷体_GB2312" pitchFamily="1" charset="-122"/>
              </a:rPr>
              <a:t>ni</a:t>
            </a:r>
            <a:r>
              <a:rPr lang="zh-CN" altLang="en-US" sz="2800" dirty="0">
                <a:ea typeface="楷体_GB2312" pitchFamily="1" charset="-122"/>
              </a:rPr>
              <a:t>叫做该分拆的分部量。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978134" y="2801109"/>
            <a:ext cx="857298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如果表达式是无序的，则对于各个</a:t>
            </a:r>
            <a:r>
              <a:rPr lang="en-US" altLang="zh-CN" sz="2800" dirty="0" err="1">
                <a:ea typeface="楷体_GB2312" pitchFamily="1" charset="-122"/>
              </a:rPr>
              <a:t>ni</a:t>
            </a:r>
            <a:r>
              <a:rPr lang="zh-CN" altLang="en-US" sz="2800" dirty="0">
                <a:ea typeface="楷体_GB2312" pitchFamily="1" charset="-122"/>
              </a:rPr>
              <a:t>任意换位后的表示法都视为一种，称为无序分拆，可以简称为分拆。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若表达式是有序的，右边的和不仅与各项数值，还和次序有关，则称为有序分拆。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 err="1">
                <a:ea typeface="楷体_GB2312" pitchFamily="1" charset="-122"/>
              </a:rPr>
              <a:t>ni</a:t>
            </a:r>
            <a:r>
              <a:rPr lang="zh-CN" altLang="en-US" sz="2800" dirty="0">
                <a:ea typeface="楷体_GB2312" pitchFamily="1" charset="-122"/>
              </a:rPr>
              <a:t>叫做分拆的第</a:t>
            </a:r>
            <a:r>
              <a:rPr lang="en-US" altLang="zh-CN" sz="2800" dirty="0" err="1">
                <a:ea typeface="楷体_GB2312" pitchFamily="1" charset="-122"/>
              </a:rPr>
              <a:t>i</a:t>
            </a:r>
            <a:r>
              <a:rPr lang="zh-CN" altLang="en-US" sz="2800" dirty="0">
                <a:ea typeface="楷体_GB2312" pitchFamily="1" charset="-122"/>
              </a:rPr>
              <a:t>个分部量，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分拆个数称为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分拆数。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的所有分拆的个数称为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的分拆数。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3055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正整数分拆的定义：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77002" y="3538004"/>
            <a:ext cx="29011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有序分拆：</a:t>
            </a:r>
            <a:endParaRPr lang="en-US" altLang="zh-CN" sz="2800" dirty="0">
              <a:ea typeface="楷体_GB2312" pitchFamily="1" charset="-122"/>
            </a:endParaRPr>
          </a:p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无序分拆：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3" grpId="0" advAuto="0" autoUpdateAnimBg="0" build="p"/>
      <p:bldP spid="7" grpId="0" advAuto="0" autoUpdateAnimBg="0" build="p"/>
      <p:bldP spid="5" grpId="0" advAuto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26">
                <a:extLst>
                  <a:ext uri="{FF2B5EF4-FFF2-40B4-BE49-F238E27FC236}">
                    <ele attr="{A3F64A9D-065C-4115-B953-072439905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8" y="985227"/>
                <a:ext cx="8264976" cy="5484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正整数</a:t>
                </a:r>
                <a:r>
                  <a:rPr lang="en-US" altLang="zh-CN" sz="2800" dirty="0"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ea typeface="楷体_GB2312" pitchFamily="1" charset="-122"/>
                  </a:rPr>
                  <a:t>的有序</a:t>
                </a:r>
                <a:r>
                  <a:rPr lang="en-US" altLang="zh-CN" sz="2800" dirty="0">
                    <a:ea typeface="楷体_GB2312" pitchFamily="1" charset="-122"/>
                  </a:rPr>
                  <a:t>k</a:t>
                </a:r>
                <a:r>
                  <a:rPr lang="zh-CN" altLang="en-US" sz="2800" dirty="0">
                    <a:ea typeface="楷体_GB2312" pitchFamily="1" charset="-122"/>
                  </a:rPr>
                  <a:t>分拆的个数为</a:t>
                </a:r>
                <a:r>
                  <a:rPr lang="en-US" altLang="zh-CN" sz="2800" dirty="0">
                    <a:ea typeface="楷体_GB2312" pitchFamily="1" charset="-122"/>
                  </a:rPr>
                  <a:t>C(n-1, k-1)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若要求第</a:t>
                </a:r>
                <a:r>
                  <a:rPr lang="en-US" altLang="zh-CN" sz="2800" dirty="0" err="1">
                    <a:ea typeface="楷体_GB2312" pitchFamily="1" charset="-122"/>
                  </a:rPr>
                  <a:t>i</a:t>
                </a:r>
                <a:r>
                  <a:rPr lang="zh-CN" altLang="en-US" sz="2800" dirty="0">
                    <a:ea typeface="楷体_GB2312" pitchFamily="1" charset="-122"/>
                  </a:rPr>
                  <a:t>个分部量大于等于</a:t>
                </a:r>
                <a:r>
                  <a:rPr lang="en-US" altLang="zh-CN" sz="2800" dirty="0">
                    <a:ea typeface="楷体_GB2312" pitchFamily="1" charset="-122"/>
                  </a:rPr>
                  <a:t>pi</a:t>
                </a:r>
                <a:r>
                  <a:rPr lang="zh-CN" altLang="en-US" sz="2800" dirty="0">
                    <a:ea typeface="楷体_GB2312" pitchFamily="1" charset="-122"/>
                  </a:rPr>
                  <a:t>，则有序</a:t>
                </a:r>
                <a:r>
                  <a:rPr lang="en-US" altLang="zh-CN" sz="2800" dirty="0">
                    <a:ea typeface="楷体_GB2312" pitchFamily="1" charset="-122"/>
                  </a:rPr>
                  <a:t>k</a:t>
                </a:r>
                <a:r>
                  <a:rPr lang="zh-CN" altLang="en-US" sz="2800" dirty="0">
                    <a:ea typeface="楷体_GB2312" pitchFamily="1" charset="-122"/>
                  </a:rPr>
                  <a:t>分拆的个数为：</a:t>
                </a:r>
                <a:r>
                  <a:rPr lang="en-US" altLang="zh-CN" sz="2800" dirty="0">
                    <a:ea typeface="楷体_GB2312" pitchFamily="1" charset="-122"/>
                  </a:rPr>
                  <a:t>C(n + k – 1 –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𝑘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𝑝𝑖</m:t>
                        </m:r>
                      </m:e>
                    </m:nary>
                  </m:oMath>
                </a14:m>
                <a:r>
                  <a:rPr lang="en-US" altLang="zh-CN" sz="2800" dirty="0">
                    <a:ea typeface="楷体_GB2312" pitchFamily="1" charset="-122"/>
                  </a:rPr>
                  <a:t>, k - 1)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正整数</a:t>
                </a:r>
                <a:r>
                  <a:rPr lang="en-US" altLang="zh-CN" sz="2800" dirty="0">
                    <a:ea typeface="楷体_GB2312" pitchFamily="1" charset="-122"/>
                  </a:rPr>
                  <a:t>2n</a:t>
                </a:r>
                <a:r>
                  <a:rPr lang="zh-CN" altLang="en-US" sz="2800" dirty="0">
                    <a:ea typeface="楷体_GB2312" pitchFamily="1" charset="-122"/>
                  </a:rPr>
                  <a:t>分拆成</a:t>
                </a:r>
                <a:r>
                  <a:rPr lang="en-US" altLang="zh-CN" sz="2800" dirty="0">
                    <a:ea typeface="楷体_GB2312" pitchFamily="1" charset="-122"/>
                  </a:rPr>
                  <a:t>k</a:t>
                </a:r>
                <a:r>
                  <a:rPr lang="zh-CN" altLang="en-US" sz="2800" dirty="0">
                    <a:ea typeface="楷体_GB2312" pitchFamily="1" charset="-122"/>
                  </a:rPr>
                  <a:t>个分部，各分部量都是正偶数的有序分拆个数为</a:t>
                </a:r>
                <a:r>
                  <a:rPr lang="en-US" altLang="zh-CN" sz="2800" dirty="0">
                    <a:ea typeface="楷体_GB2312" pitchFamily="1" charset="-122"/>
                  </a:rPr>
                  <a:t>C(n-1, k-1)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正整数分为</a:t>
                </a:r>
                <a:r>
                  <a:rPr lang="en-US" altLang="zh-CN" sz="2800" dirty="0">
                    <a:ea typeface="楷体_GB2312" pitchFamily="1" charset="-122"/>
                  </a:rPr>
                  <a:t>k</a:t>
                </a:r>
                <a:r>
                  <a:rPr lang="zh-CN" altLang="en-US" sz="2800" dirty="0">
                    <a:ea typeface="楷体_GB2312" pitchFamily="1" charset="-122"/>
                  </a:rPr>
                  <a:t>个分部，若</a:t>
                </a:r>
                <a:r>
                  <a:rPr lang="en-US" altLang="zh-CN" sz="2800" dirty="0"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ea typeface="楷体_GB2312" pitchFamily="1" charset="-122"/>
                  </a:rPr>
                  <a:t>与</a:t>
                </a:r>
                <a:r>
                  <a:rPr lang="en-US" altLang="zh-CN" sz="2800" dirty="0">
                    <a:ea typeface="楷体_GB2312" pitchFamily="1" charset="-122"/>
                  </a:rPr>
                  <a:t>k</a:t>
                </a:r>
                <a:r>
                  <a:rPr lang="zh-CN" altLang="en-US" sz="2800" dirty="0">
                    <a:ea typeface="楷体_GB2312" pitchFamily="1" charset="-122"/>
                  </a:rPr>
                  <a:t>同为奇数或是同为偶数，则</a:t>
                </a:r>
                <a:r>
                  <a:rPr lang="en-US" altLang="zh-CN" sz="2800" dirty="0"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ea typeface="楷体_GB2312" pitchFamily="1" charset="-122"/>
                  </a:rPr>
                  <a:t>的各分部量都是奇数的有序分拆数为</a:t>
                </a: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𝑘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−1, 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−1</m:t>
                    </m:r>
                  </m:oMath>
                </a14:m>
                <a:r>
                  <a:rPr lang="en-US" altLang="zh-CN" sz="2800" dirty="0">
                    <a:ea typeface="楷体_GB2312" pitchFamily="1" charset="-122"/>
                  </a:rPr>
                  <a:t>)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证明关键：如何建立一一映射？</a:t>
                </a:r>
                <a:endParaRPr lang="en-US" altLang="zh-CN" sz="2800" dirty="0"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2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985227"/>
                <a:ext cx="8264976" cy="5484899"/>
              </a:xfrm>
              <a:prstGeom prst="rect">
                <a:avLst/>
              </a:prstGeom>
              <a:blipFill rotWithShape="1">
                <a:blip r:embed="rId1"/>
                <a:stretch>
                  <a:fillRect l="-1549" t="-1335" r="-4794" b="-2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2213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7" grpId="0" advAuto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839856" y="867399"/>
            <a:ext cx="9259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大于</a:t>
            </a:r>
            <a:r>
              <a:rPr lang="en-US" altLang="zh-CN" sz="3600" dirty="0">
                <a:ea typeface="楷体_GB2312" pitchFamily="1" charset="-122"/>
              </a:rPr>
              <a:t>0</a:t>
            </a:r>
            <a:r>
              <a:rPr lang="zh-CN" altLang="en-US" sz="3600" dirty="0">
                <a:ea typeface="楷体_GB2312" pitchFamily="1" charset="-122"/>
              </a:rPr>
              <a:t>小于</a:t>
            </a:r>
            <a:r>
              <a:rPr lang="en-US" altLang="zh-CN" sz="3600" dirty="0">
                <a:ea typeface="楷体_GB2312" pitchFamily="1" charset="-122"/>
              </a:rPr>
              <a:t>10</a:t>
            </a:r>
            <a:r>
              <a:rPr lang="zh-CN" altLang="en-US" sz="3600" dirty="0">
                <a:ea typeface="楷体_GB2312" pitchFamily="1" charset="-122"/>
              </a:rPr>
              <a:t>的奇数和偶数共有多少个？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861" y="2120488"/>
            <a:ext cx="10766563" cy="16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是符合条件数的集合，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S1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S2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分别是符合条件的奇数、偶数集合，显然，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S1∩S2=</a:t>
            </a:r>
            <a:r>
              <a:rPr lang="el-GR" altLang="en-US" sz="3600" dirty="0">
                <a:latin typeface="Times New Roman" panose="02020603050405020304" pitchFamily="18" charset="0"/>
                <a:ea typeface="楷体_GB2312" pitchFamily="1" charset="-122"/>
              </a:rPr>
              <a:t>Φ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，根据加法法则有</a:t>
            </a:r>
            <a:endParaRPr lang="zh-CN" altLang="en-US" sz="36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003632" y="3368507"/>
          <a:ext cx="7333465" cy="96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2907030" imgH="381000" progId="">
                  <p:embed/>
                </p:oleObj>
              </mc:Choice>
              <mc:Fallback>
                <p:oleObj name="" r:id="rId1" imgW="2907030" imgH="3810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32" y="3368507"/>
                        <a:ext cx="7333465" cy="96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26">
                <a:extLst>
                  <a:ext uri="{FF2B5EF4-FFF2-40B4-BE49-F238E27FC236}">
                    <ele attr="{A3F64A9D-065C-4115-B953-072439905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8" y="985227"/>
                <a:ext cx="8264976" cy="3726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zh-CN" altLang="en-US" sz="2800" dirty="0">
                    <a:ea typeface="楷体_GB2312" pitchFamily="1" charset="-122"/>
                  </a:rPr>
                  <a:t>用</a:t>
                </a:r>
                <a:r>
                  <a:rPr lang="en-US" altLang="zh-CN" sz="2800" dirty="0">
                    <a:ea typeface="楷体_GB2312" pitchFamily="1" charset="-122"/>
                  </a:rPr>
                  <a:t>B(n, k)</a:t>
                </a:r>
                <a:r>
                  <a:rPr lang="zh-CN" altLang="en-US" sz="2800" dirty="0">
                    <a:ea typeface="楷体_GB2312" pitchFamily="1" charset="-122"/>
                  </a:rPr>
                  <a:t>来表示</a:t>
                </a:r>
                <a:r>
                  <a:rPr lang="en-US" altLang="zh-CN" sz="2800" dirty="0"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ea typeface="楷体_GB2312" pitchFamily="1" charset="-122"/>
                  </a:rPr>
                  <a:t>的</a:t>
                </a:r>
                <a:r>
                  <a:rPr lang="en-US" altLang="zh-CN" sz="2800" dirty="0">
                    <a:ea typeface="楷体_GB2312" pitchFamily="1" charset="-122"/>
                  </a:rPr>
                  <a:t>k</a:t>
                </a:r>
                <a:r>
                  <a:rPr lang="zh-CN" altLang="en-US" sz="2800" dirty="0">
                    <a:ea typeface="楷体_GB2312" pitchFamily="1" charset="-122"/>
                  </a:rPr>
                  <a:t>分拆的个数，用</a:t>
                </a:r>
                <a:r>
                  <a:rPr lang="en-US" altLang="zh-CN" sz="2800" dirty="0">
                    <a:ea typeface="楷体_GB2312" pitchFamily="1" charset="-122"/>
                  </a:rPr>
                  <a:t>B(n)</a:t>
                </a:r>
                <a:r>
                  <a:rPr lang="zh-CN" altLang="en-US" sz="2800" dirty="0">
                    <a:ea typeface="楷体_GB2312" pitchFamily="1" charset="-122"/>
                  </a:rPr>
                  <a:t>表示</a:t>
                </a:r>
                <a:r>
                  <a:rPr lang="en-US" altLang="zh-CN" sz="2800" dirty="0">
                    <a:ea typeface="楷体_GB2312" pitchFamily="1" charset="-122"/>
                  </a:rPr>
                  <a:t>n</a:t>
                </a:r>
                <a:r>
                  <a:rPr lang="zh-CN" altLang="en-US" sz="2800" dirty="0">
                    <a:ea typeface="楷体_GB2312" pitchFamily="1" charset="-122"/>
                  </a:rPr>
                  <a:t>的所有分拆的个数，则显然有：</a:t>
                </a: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1. B(n, k)=0 (k&gt;n)</a:t>
                </a: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2. B(n)=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𝑘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endParaRPr lang="en-US" altLang="zh-CN" sz="2800" dirty="0">
                  <a:ea typeface="楷体_GB2312" pitchFamily="1" charset="-122"/>
                </a:endParaRPr>
              </a:p>
              <a:p>
                <a:pPr fontAlgn="ctr">
                  <a:spcBef>
                    <a:spcPct val="0"/>
                  </a:spcBef>
                  <a:buClr>
                    <a:srgbClr val="FF0000"/>
                  </a:buClr>
                  <a:buSzPct val="180000"/>
                  <a:buNone/>
                </a:pPr>
                <a:r>
                  <a:rPr lang="en-US" altLang="zh-CN" sz="2800" dirty="0">
                    <a:ea typeface="楷体_GB2312" pitchFamily="1" charset="-122"/>
                  </a:rPr>
                  <a:t>3. B(n, 2) = floor(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ea typeface="楷体_GB2312" pitchFamily="1" charset="-122"/>
                  </a:rPr>
                  <a:t>)</a:t>
                </a:r>
              </a:p>
            </p:txBody>
          </p:sp>
        </mc:Choice>
        <mc:Fallback>
          <p:sp>
            <p:nvSpPr>
              <p:cNvPr id="2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985227"/>
                <a:ext cx="8264976" cy="3726789"/>
              </a:xfrm>
              <a:prstGeom prst="rect">
                <a:avLst/>
              </a:prstGeom>
              <a:blipFill rotWithShape="1">
                <a:blip r:embed="rId1"/>
                <a:stretch>
                  <a:fillRect l="-1549" t="-1964" b="-4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824130" y="4988607"/>
            <a:ext cx="8572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分拆数满足：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B(</a:t>
            </a:r>
            <a:r>
              <a:rPr lang="en-US" altLang="zh-CN" sz="2800" dirty="0" err="1">
                <a:ea typeface="楷体_GB2312" pitchFamily="1" charset="-122"/>
              </a:rPr>
              <a:t>n+k</a:t>
            </a:r>
            <a:r>
              <a:rPr lang="en-US" altLang="zh-CN" sz="2800" dirty="0">
                <a:ea typeface="楷体_GB2312" pitchFamily="1" charset="-122"/>
              </a:rPr>
              <a:t>, k) = B(n, 1) + B(n, 2) + … + B(n, k)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3055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无序分拆的计算：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77002" y="3538004"/>
            <a:ext cx="29011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有序分拆：</a:t>
            </a:r>
            <a:endParaRPr lang="en-US" altLang="zh-CN" sz="2800" dirty="0">
              <a:ea typeface="楷体_GB2312" pitchFamily="1" charset="-122"/>
            </a:endParaRPr>
          </a:p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无序分拆：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7" grpId="0" advAuto="0" autoUpdateAnimBg="0" build="p"/>
      <p:bldP spid="5" grpId="0" advAuto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132138" y="398086"/>
            <a:ext cx="82649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如：</a:t>
            </a:r>
            <a:r>
              <a:rPr lang="en-US" altLang="zh-CN" sz="2800" dirty="0">
                <a:ea typeface="楷体_GB2312" pitchFamily="1" charset="-122"/>
              </a:rPr>
              <a:t>15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4</a:t>
            </a:r>
            <a:r>
              <a:rPr lang="zh-CN" altLang="en-US" sz="2800" dirty="0">
                <a:ea typeface="楷体_GB2312" pitchFamily="1" charset="-122"/>
              </a:rPr>
              <a:t>分拆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15 = 5 + 5 + 3 + 2</a:t>
            </a:r>
            <a:r>
              <a:rPr lang="zh-CN" altLang="en-US" sz="2800" dirty="0">
                <a:ea typeface="楷体_GB2312" pitchFamily="1" charset="-122"/>
              </a:rPr>
              <a:t>，可以表示为四行，每行</a:t>
            </a:r>
            <a:r>
              <a:rPr lang="en-US" altLang="zh-CN" sz="2800" dirty="0">
                <a:ea typeface="楷体_GB2312" pitchFamily="1" charset="-122"/>
              </a:rPr>
              <a:t>5</a:t>
            </a:r>
            <a:r>
              <a:rPr lang="zh-CN" altLang="en-US" sz="2800" dirty="0">
                <a:ea typeface="楷体_GB2312" pitchFamily="1" charset="-122"/>
              </a:rPr>
              <a:t>、</a:t>
            </a:r>
            <a:r>
              <a:rPr lang="en-US" altLang="zh-CN" sz="2800" dirty="0">
                <a:ea typeface="楷体_GB2312" pitchFamily="1" charset="-122"/>
              </a:rPr>
              <a:t>5</a:t>
            </a:r>
            <a:r>
              <a:rPr lang="zh-CN" altLang="en-US" sz="2800" dirty="0">
                <a:ea typeface="楷体_GB2312" pitchFamily="1" charset="-122"/>
              </a:rPr>
              <a:t>、</a:t>
            </a:r>
            <a:r>
              <a:rPr lang="en-US" altLang="zh-CN" sz="2800" dirty="0">
                <a:ea typeface="楷体_GB2312" pitchFamily="1" charset="-122"/>
              </a:rPr>
              <a:t>3</a:t>
            </a:r>
            <a:r>
              <a:rPr lang="zh-CN" altLang="en-US" sz="2800" dirty="0">
                <a:ea typeface="楷体_GB2312" pitchFamily="1" charset="-122"/>
              </a:rPr>
              <a:t>、</a:t>
            </a:r>
            <a:r>
              <a:rPr lang="en-US" altLang="zh-CN" sz="2800" dirty="0">
                <a:ea typeface="楷体_GB2312" pitchFamily="1" charset="-122"/>
              </a:rPr>
              <a:t>2</a:t>
            </a:r>
            <a:r>
              <a:rPr lang="zh-CN" altLang="en-US" sz="2800" dirty="0">
                <a:ea typeface="楷体_GB2312" pitchFamily="1" charset="-122"/>
              </a:rPr>
              <a:t>个点的</a:t>
            </a:r>
            <a:r>
              <a:rPr lang="en-US" altLang="zh-CN" sz="2800" dirty="0">
                <a:ea typeface="楷体_GB2312" pitchFamily="1" charset="-122"/>
              </a:rPr>
              <a:t>Ferrers</a:t>
            </a:r>
            <a:r>
              <a:rPr lang="zh-CN" altLang="en-US" sz="2800" dirty="0">
                <a:ea typeface="楷体_GB2312" pitchFamily="1" charset="-122"/>
              </a:rPr>
              <a:t>图。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行改列（转置）的分拆称为共轭分拆。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2800" dirty="0">
                <a:ea typeface="楷体_GB2312" pitchFamily="1" charset="-122"/>
              </a:rPr>
              <a:t>自身与共轭分拆相等称为自共轭分拆。</a:t>
            </a:r>
            <a:endParaRPr lang="en-US" altLang="zh-CN" sz="2800" dirty="0">
              <a:ea typeface="楷体_GB2312" pitchFamily="1" charset="-122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824130" y="3429000"/>
            <a:ext cx="857298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分拆的个数等于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的最大分部量为</a:t>
            </a:r>
            <a:r>
              <a:rPr lang="en-US" altLang="zh-CN" sz="2800" dirty="0">
                <a:ea typeface="楷体_GB2312" pitchFamily="1" charset="-122"/>
              </a:rPr>
              <a:t>k</a:t>
            </a:r>
            <a:r>
              <a:rPr lang="zh-CN" altLang="en-US" sz="2800" dirty="0">
                <a:ea typeface="楷体_GB2312" pitchFamily="1" charset="-122"/>
              </a:rPr>
              <a:t>的分拆数。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的自共轭分拆的个数等于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的个分部量都是奇数且两两不等的分拆数。</a:t>
            </a: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的分部量两两不等的分拆的个数等于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的各分部量都是奇数的分拆的个数。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77002" y="1133293"/>
            <a:ext cx="3055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分拆的</a:t>
            </a:r>
            <a:r>
              <a:rPr lang="en-US" altLang="zh-CN" sz="2800" dirty="0">
                <a:ea typeface="楷体_GB2312" pitchFamily="1" charset="-122"/>
              </a:rPr>
              <a:t>Ferrers</a:t>
            </a:r>
            <a:r>
              <a:rPr lang="zh-CN" altLang="en-US" sz="2800" dirty="0">
                <a:ea typeface="楷体_GB2312" pitchFamily="1" charset="-122"/>
              </a:rPr>
              <a:t>图：</a:t>
            </a:r>
            <a:endParaRPr lang="zh-CN" altLang="en-US" sz="2800" dirty="0">
              <a:ea typeface="楷体_GB2312" pitchFamily="1" charset="-122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77002" y="3538004"/>
            <a:ext cx="2901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2800" dirty="0">
                <a:ea typeface="楷体_GB2312" pitchFamily="1" charset="-122"/>
              </a:rPr>
              <a:t>定理：</a:t>
            </a:r>
            <a:endParaRPr lang="zh-CN" altLang="en-US" sz="2800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7" grpId="0" advAuto="0" autoUpdateAnimBg="0" build="p"/>
      <p:bldP spid="5" grpId="0" advAuto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85110" y="2517577"/>
            <a:ext cx="4621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分配问题</a:t>
            </a:r>
            <a:endParaRPr lang="zh-CN" altLang="en-US" sz="5400" b="1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6135"/>
            <a:ext cx="6248400" cy="5365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76807" y="703529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en-US" altLang="zh-CN" dirty="0">
                <a:ea typeface="楷体_GB2312" pitchFamily="1" charset="-122"/>
              </a:rPr>
              <a:t>4</a:t>
            </a:r>
            <a:r>
              <a:rPr lang="zh-CN" altLang="en-US" dirty="0">
                <a:ea typeface="楷体_GB2312" pitchFamily="1" charset="-122"/>
              </a:rPr>
              <a:t>个相同的奖励名额和</a:t>
            </a:r>
            <a:r>
              <a:rPr lang="en-US" altLang="zh-CN" dirty="0">
                <a:ea typeface="楷体_GB2312" pitchFamily="1" charset="-122"/>
              </a:rPr>
              <a:t>6</a:t>
            </a:r>
            <a:r>
              <a:rPr lang="zh-CN" altLang="en-US" dirty="0">
                <a:ea typeface="楷体_GB2312" pitchFamily="1" charset="-122"/>
              </a:rPr>
              <a:t>个不同的纪念品分给</a:t>
            </a:r>
            <a:r>
              <a:rPr lang="en-US" altLang="zh-CN" dirty="0">
                <a:ea typeface="楷体_GB2312" pitchFamily="1" charset="-122"/>
              </a:rPr>
              <a:t>5</a:t>
            </a:r>
            <a:r>
              <a:rPr lang="zh-CN" altLang="en-US" dirty="0">
                <a:ea typeface="楷体_GB2312" pitchFamily="1" charset="-122"/>
              </a:rPr>
              <a:t>个提名者，每个提名者收到了纪念品，有多少种分法？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5599" y="2483392"/>
            <a:ext cx="10766563" cy="232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可以规约为分别将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个相同、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个不同的球放入五个不同的盒子。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前者方案有：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C(5 – 1, 4 + 5 - 1) = 70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后者方案等价于给每个提名者先分配一个球，随后再分配剩下的一个球。方案数：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5! * S(6, 5) = 5! * C(6, 2)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76807" y="703529"/>
            <a:ext cx="9813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会议室有</a:t>
            </a:r>
            <a:r>
              <a:rPr lang="en-US" altLang="zh-CN" dirty="0">
                <a:ea typeface="楷体_GB2312" pitchFamily="1" charset="-122"/>
              </a:rPr>
              <a:t>2n+1</a:t>
            </a:r>
            <a:r>
              <a:rPr lang="zh-CN" altLang="en-US" dirty="0">
                <a:ea typeface="楷体_GB2312" pitchFamily="1" charset="-122"/>
              </a:rPr>
              <a:t>个座位，摆成</a:t>
            </a: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排，要求任何两排的座位数都要占大多数，有多少种摆法？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5599" y="2483392"/>
            <a:ext cx="10766563" cy="453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要求任意两排座位数之和都要大于等于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，也就是三排能构成三角形。我第一想到的方法就是显然，每排座位数不能超过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 用生成函数求解即可。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当然书上有更好的做法：将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2n+1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个相同的球分配到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个不同的盒子，不加限制，有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C(2n+3, 2)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种方案。不符合题意的摆法中，首先把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个椅子放到一排，再把剩下的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个位子分到三排，有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3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* 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C(n+1, 2)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种方法。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相减得到： 符合题意摆法有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C(n+1, 2)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种。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fontAlgn="ctr"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6174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谢谢朋友们！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1"/>
          <p:cNvSpPr>
            <a:spLocks noChangeArrowheads="1"/>
          </p:cNvSpPr>
          <p:nvPr/>
        </p:nvSpPr>
        <p:spPr bwMode="auto">
          <a:xfrm>
            <a:off x="1175141" y="308616"/>
            <a:ext cx="98417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3600" dirty="0">
                <a:ea typeface="楷体_GB2312" pitchFamily="1" charset="-122"/>
              </a:rPr>
              <a:t>乘法法则：</a:t>
            </a:r>
            <a:endParaRPr lang="en-US" altLang="zh-CN" sz="3600" dirty="0">
              <a:ea typeface="楷体_GB2312" pitchFamily="1" charset="-122"/>
            </a:endParaRPr>
          </a:p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相互独立的事件 </a:t>
            </a:r>
            <a:r>
              <a:rPr lang="en-US" altLang="zh-CN" sz="3600" dirty="0">
                <a:ea typeface="楷体_GB2312" pitchFamily="1" charset="-122"/>
              </a:rPr>
              <a:t>A</a:t>
            </a:r>
            <a:r>
              <a:rPr lang="zh-CN" altLang="en-US" sz="3600" dirty="0">
                <a:ea typeface="楷体_GB2312" pitchFamily="1" charset="-122"/>
              </a:rPr>
              <a:t>、</a:t>
            </a:r>
            <a:r>
              <a:rPr lang="en-US" altLang="zh-CN" sz="3600" dirty="0">
                <a:ea typeface="楷体_GB2312" pitchFamily="1" charset="-122"/>
              </a:rPr>
              <a:t>B </a:t>
            </a:r>
            <a:r>
              <a:rPr lang="zh-CN" altLang="en-US" sz="3600" dirty="0">
                <a:ea typeface="楷体_GB2312" pitchFamily="1" charset="-122"/>
              </a:rPr>
              <a:t>分别有 </a:t>
            </a:r>
            <a:r>
              <a:rPr lang="en-US" altLang="zh-CN" sz="3600" dirty="0">
                <a:ea typeface="楷体_GB2312" pitchFamily="1" charset="-122"/>
              </a:rPr>
              <a:t>k </a:t>
            </a:r>
            <a:r>
              <a:rPr lang="zh-CN" altLang="en-US" sz="3600" dirty="0">
                <a:ea typeface="楷体_GB2312" pitchFamily="1" charset="-122"/>
              </a:rPr>
              <a:t>和 </a:t>
            </a:r>
            <a:r>
              <a:rPr lang="en-US" altLang="zh-CN" sz="3600" dirty="0">
                <a:ea typeface="楷体_GB2312" pitchFamily="1" charset="-122"/>
              </a:rPr>
              <a:t>l </a:t>
            </a:r>
            <a:r>
              <a:rPr lang="zh-CN" altLang="en-US" sz="3600" dirty="0">
                <a:ea typeface="楷体_GB2312" pitchFamily="1" charset="-122"/>
              </a:rPr>
              <a:t>种方法产生，则选取</a:t>
            </a:r>
            <a:r>
              <a:rPr lang="en-US" altLang="zh-CN" sz="3600" dirty="0">
                <a:ea typeface="楷体_GB2312" pitchFamily="1" charset="-122"/>
              </a:rPr>
              <a:t>A</a:t>
            </a:r>
            <a:r>
              <a:rPr lang="zh-CN" altLang="en-US" sz="3600" dirty="0">
                <a:ea typeface="楷体_GB2312" pitchFamily="1" charset="-122"/>
              </a:rPr>
              <a:t>以后再选取</a:t>
            </a:r>
            <a:r>
              <a:rPr lang="en-US" altLang="zh-CN" sz="3600" dirty="0">
                <a:ea typeface="楷体_GB2312" pitchFamily="1" charset="-122"/>
              </a:rPr>
              <a:t>B </a:t>
            </a:r>
            <a:r>
              <a:rPr lang="zh-CN" altLang="en-US" sz="3600" dirty="0">
                <a:ea typeface="楷体_GB2312" pitchFamily="1" charset="-122"/>
              </a:rPr>
              <a:t>的方法数为 </a:t>
            </a:r>
            <a:r>
              <a:rPr lang="en-US" altLang="zh-CN" sz="3600" dirty="0" err="1">
                <a:ea typeface="楷体_GB2312" pitchFamily="1" charset="-122"/>
              </a:rPr>
              <a:t>k×l</a:t>
            </a:r>
            <a:r>
              <a:rPr lang="en-US" altLang="zh-CN" sz="3600" dirty="0">
                <a:ea typeface="楷体_GB2312" pitchFamily="1" charset="-122"/>
              </a:rPr>
              <a:t> </a:t>
            </a:r>
            <a:r>
              <a:rPr lang="zh-CN" altLang="en-US" sz="3600" dirty="0">
                <a:ea typeface="楷体_GB2312" pitchFamily="1" charset="-122"/>
              </a:rPr>
              <a:t>种。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16" name="Rectangle 123"/>
          <p:cNvSpPr>
            <a:spLocks noChangeArrowheads="1"/>
          </p:cNvSpPr>
          <p:nvPr/>
        </p:nvSpPr>
        <p:spPr bwMode="auto">
          <a:xfrm>
            <a:off x="1175141" y="2316025"/>
            <a:ext cx="1063984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>
                <a:srgbClr val="FF0000"/>
              </a:buClr>
              <a:buSzPct val="180000"/>
              <a:buFontTx/>
              <a:buNone/>
            </a:pPr>
            <a:r>
              <a:rPr lang="zh-CN" altLang="en-US" sz="3600" dirty="0">
                <a:ea typeface="楷体_GB2312" pitchFamily="1" charset="-122"/>
              </a:rPr>
              <a:t>集合论定义：</a:t>
            </a:r>
            <a:endParaRPr lang="en-US" altLang="zh-CN" sz="3600" dirty="0">
              <a:ea typeface="楷体_GB2312" pitchFamily="1" charset="-122"/>
            </a:endParaRPr>
          </a:p>
          <a:p>
            <a:pPr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若</a:t>
            </a:r>
            <a:r>
              <a:rPr lang="en-US" altLang="zh-CN" sz="3600" dirty="0">
                <a:ea typeface="楷体_GB2312" pitchFamily="1" charset="-122"/>
              </a:rPr>
              <a:t>|A|=k</a:t>
            </a:r>
            <a:r>
              <a:rPr lang="zh-CN" altLang="en-US" sz="3600" dirty="0">
                <a:ea typeface="楷体_GB2312" pitchFamily="1" charset="-122"/>
              </a:rPr>
              <a:t>，</a:t>
            </a:r>
            <a:r>
              <a:rPr lang="en-US" altLang="zh-CN" sz="3600" dirty="0">
                <a:ea typeface="楷体_GB2312" pitchFamily="1" charset="-122"/>
              </a:rPr>
              <a:t>|B|=l </a:t>
            </a:r>
            <a:r>
              <a:rPr lang="zh-CN" altLang="en-US" sz="3600" dirty="0">
                <a:ea typeface="楷体_GB2312" pitchFamily="1" charset="-122"/>
              </a:rPr>
              <a:t>，</a:t>
            </a:r>
            <a:r>
              <a:rPr lang="en-US" altLang="zh-CN" sz="3600" dirty="0">
                <a:ea typeface="楷体_GB2312" pitchFamily="1" charset="-122"/>
              </a:rPr>
              <a:t>A×B={(</a:t>
            </a:r>
            <a:r>
              <a:rPr lang="en-US" altLang="zh-CN" sz="3600" dirty="0" err="1">
                <a:ea typeface="楷体_GB2312" pitchFamily="1" charset="-122"/>
              </a:rPr>
              <a:t>a,b</a:t>
            </a:r>
            <a:r>
              <a:rPr lang="en-US" altLang="zh-CN" sz="3600" dirty="0">
                <a:ea typeface="楷体_GB2312" pitchFamily="1" charset="-122"/>
              </a:rPr>
              <a:t>)|</a:t>
            </a:r>
            <a:r>
              <a:rPr lang="en-US" altLang="zh-CN" sz="3600" dirty="0" err="1">
                <a:ea typeface="楷体_GB2312" pitchFamily="1" charset="-122"/>
              </a:rPr>
              <a:t>a∈A</a:t>
            </a:r>
            <a:r>
              <a:rPr lang="zh-CN" altLang="en-US" sz="3600" dirty="0">
                <a:ea typeface="楷体_GB2312" pitchFamily="1" charset="-122"/>
              </a:rPr>
              <a:t>，</a:t>
            </a:r>
            <a:r>
              <a:rPr lang="en-US" altLang="zh-CN" sz="3600" dirty="0" err="1">
                <a:ea typeface="楷体_GB2312" pitchFamily="1" charset="-122"/>
              </a:rPr>
              <a:t>b∈B</a:t>
            </a:r>
            <a:r>
              <a:rPr lang="en-US" altLang="zh-CN" sz="3600" dirty="0">
                <a:ea typeface="楷体_GB2312" pitchFamily="1" charset="-122"/>
              </a:rPr>
              <a:t>}</a:t>
            </a:r>
            <a:r>
              <a:rPr lang="zh-CN" altLang="en-US" sz="3600" dirty="0">
                <a:ea typeface="楷体_GB2312" pitchFamily="1" charset="-122"/>
              </a:rPr>
              <a:t>，则</a:t>
            </a:r>
            <a:r>
              <a:rPr lang="en-US" altLang="zh-CN" sz="3600" dirty="0">
                <a:ea typeface="楷体_GB2312" pitchFamily="1" charset="-122"/>
              </a:rPr>
              <a:t>|A×B| = </a:t>
            </a:r>
            <a:r>
              <a:rPr lang="en-US" altLang="zh-CN" sz="3600" dirty="0" err="1">
                <a:ea typeface="楷体_GB2312" pitchFamily="1" charset="-122"/>
              </a:rPr>
              <a:t>k×l</a:t>
            </a:r>
            <a:r>
              <a:rPr lang="en-US" altLang="zh-CN" sz="3600" dirty="0">
                <a:ea typeface="楷体_GB2312" pitchFamily="1" charset="-122"/>
              </a:rPr>
              <a:t> </a:t>
            </a:r>
            <a:r>
              <a:rPr lang="zh-CN" altLang="en-US" sz="3600" dirty="0">
                <a:ea typeface="楷体_GB2312" pitchFamily="1" charset="-122"/>
              </a:rPr>
              <a:t>。</a:t>
            </a:r>
            <a:endParaRPr lang="zh-CN" altLang="en-US" sz="3600" dirty="0">
              <a:ea typeface="楷体_GB2312" pitchFamily="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23" y="3809314"/>
            <a:ext cx="9385668" cy="274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09430" y="310808"/>
            <a:ext cx="92599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dirty="0">
                <a:ea typeface="楷体_GB2312" pitchFamily="1" charset="-122"/>
              </a:rPr>
              <a:t>从</a:t>
            </a:r>
            <a:r>
              <a:rPr lang="en-US" altLang="zh-CN" dirty="0">
                <a:ea typeface="楷体_GB2312" pitchFamily="1" charset="-122"/>
              </a:rPr>
              <a:t>A </a:t>
            </a:r>
            <a:r>
              <a:rPr lang="zh-CN" altLang="en-US" dirty="0">
                <a:ea typeface="楷体_GB2312" pitchFamily="1" charset="-122"/>
              </a:rPr>
              <a:t>地到</a:t>
            </a:r>
            <a:r>
              <a:rPr lang="en-US" altLang="zh-CN" dirty="0">
                <a:ea typeface="楷体_GB2312" pitchFamily="1" charset="-122"/>
              </a:rPr>
              <a:t>B</a:t>
            </a:r>
            <a:r>
              <a:rPr lang="zh-CN" altLang="en-US" dirty="0">
                <a:ea typeface="楷体_GB2312" pitchFamily="1" charset="-122"/>
              </a:rPr>
              <a:t>地有二条不同的道路，从</a:t>
            </a:r>
            <a:r>
              <a:rPr lang="en-US" altLang="zh-CN" dirty="0">
                <a:ea typeface="楷体_GB2312" pitchFamily="1" charset="-122"/>
              </a:rPr>
              <a:t>B</a:t>
            </a:r>
            <a:r>
              <a:rPr lang="zh-CN" altLang="en-US" dirty="0">
                <a:ea typeface="楷体_GB2312" pitchFamily="1" charset="-122"/>
              </a:rPr>
              <a:t>地到</a:t>
            </a:r>
            <a:r>
              <a:rPr lang="en-US" altLang="zh-CN" dirty="0">
                <a:ea typeface="楷体_GB2312" pitchFamily="1" charset="-122"/>
              </a:rPr>
              <a:t>C</a:t>
            </a:r>
            <a:r>
              <a:rPr lang="zh-CN" altLang="en-US" dirty="0">
                <a:ea typeface="楷体_GB2312" pitchFamily="1" charset="-122"/>
              </a:rPr>
              <a:t>地有四条不同的道路，而从</a:t>
            </a:r>
            <a:r>
              <a:rPr lang="en-US" altLang="zh-CN" dirty="0">
                <a:ea typeface="楷体_GB2312" pitchFamily="1" charset="-122"/>
              </a:rPr>
              <a:t>C</a:t>
            </a:r>
            <a:r>
              <a:rPr lang="zh-CN" altLang="en-US" dirty="0">
                <a:ea typeface="楷体_GB2312" pitchFamily="1" charset="-122"/>
              </a:rPr>
              <a:t>地到</a:t>
            </a:r>
            <a:r>
              <a:rPr lang="en-US" altLang="zh-CN" dirty="0">
                <a:ea typeface="楷体_GB2312" pitchFamily="1" charset="-122"/>
              </a:rPr>
              <a:t>D</a:t>
            </a:r>
            <a:r>
              <a:rPr lang="zh-CN" altLang="en-US" dirty="0">
                <a:ea typeface="楷体_GB2312" pitchFamily="1" charset="-122"/>
              </a:rPr>
              <a:t>地有三条不同的道路。求从</a:t>
            </a:r>
            <a:r>
              <a:rPr lang="en-US" altLang="zh-CN" dirty="0">
                <a:ea typeface="楷体_GB2312" pitchFamily="1" charset="-122"/>
              </a:rPr>
              <a:t>A</a:t>
            </a:r>
            <a:r>
              <a:rPr lang="zh-CN" altLang="en-US" dirty="0">
                <a:ea typeface="楷体_GB2312" pitchFamily="1" charset="-122"/>
              </a:rPr>
              <a:t>地经</a:t>
            </a:r>
            <a:r>
              <a:rPr lang="en-US" altLang="zh-CN" dirty="0">
                <a:ea typeface="楷体_GB2312" pitchFamily="1" charset="-122"/>
              </a:rPr>
              <a:t>B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C</a:t>
            </a:r>
            <a:r>
              <a:rPr lang="zh-CN" altLang="en-US" dirty="0">
                <a:ea typeface="楷体_GB2312" pitchFamily="1" charset="-122"/>
              </a:rPr>
              <a:t>两地到达</a:t>
            </a:r>
            <a:r>
              <a:rPr lang="en-US" altLang="zh-CN" dirty="0">
                <a:ea typeface="楷体_GB2312" pitchFamily="1" charset="-122"/>
              </a:rPr>
              <a:t>D</a:t>
            </a:r>
            <a:r>
              <a:rPr lang="zh-CN" altLang="en-US" dirty="0">
                <a:ea typeface="楷体_GB2312" pitchFamily="1" charset="-122"/>
              </a:rPr>
              <a:t>地的道路数。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718" y="2877310"/>
            <a:ext cx="10766563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是所求的道路数集合，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S1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S2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S3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分别是从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到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、从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到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、从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到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1" charset="-122"/>
              </a:rPr>
              <a:t>的道路集合，根据乘法法则有</a:t>
            </a:r>
            <a:endParaRPr lang="zh-CN" altLang="en-US" sz="36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637610" y="4248100"/>
          <a:ext cx="8916778" cy="86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" r:id="rId1" imgW="3935095" imgH="381000" progId="">
                  <p:embed/>
                </p:oleObj>
              </mc:Choice>
              <mc:Fallback>
                <p:oleObj name="" r:id="rId1" imgW="3935095" imgH="3810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610" y="4248100"/>
                        <a:ext cx="8916778" cy="862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 autoUpdateAnimBg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09430" y="310808"/>
            <a:ext cx="92599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由数字</a:t>
            </a:r>
            <a:r>
              <a:rPr lang="en-US" altLang="zh-CN" sz="3600" dirty="0">
                <a:ea typeface="楷体_GB2312" pitchFamily="1" charset="-122"/>
              </a:rPr>
              <a:t>1,2,3,4,5</a:t>
            </a:r>
            <a:r>
              <a:rPr lang="zh-CN" altLang="en-US" sz="3600" dirty="0">
                <a:ea typeface="楷体_GB2312" pitchFamily="1" charset="-122"/>
              </a:rPr>
              <a:t>可以构成多少个所有数字互不相同的四位偶数？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013" y="1880205"/>
            <a:ext cx="1076656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所求的是四位偶数，故个位只能选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或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，有两种选择方法；又由于要求四位数字互不相同，故个位选中后，十位只有四种选择方法；同理，百位、千位分别有三种、两种选择方法，根据乘法法则，四位数互不相同的偶数个数为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1306" y="3757642"/>
            <a:ext cx="627567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0070C0"/>
                </a:solidFill>
                <a:ea typeface="楷体_GB2312" pitchFamily="1" charset="-122"/>
              </a:rPr>
              <a:t>2</a:t>
            </a:r>
            <a:r>
              <a:rPr lang="en-US" altLang="zh-CN" sz="4000" dirty="0">
                <a:solidFill>
                  <a:srgbClr val="0070C0"/>
                </a:solidFill>
                <a:latin typeface="Arial Unicode MS" pitchFamily="2" charset="-122"/>
                <a:ea typeface="Arial Unicode MS" pitchFamily="2" charset="-122"/>
              </a:rPr>
              <a:t>×</a:t>
            </a:r>
            <a:r>
              <a:rPr lang="en-US" altLang="zh-CN" sz="4000" dirty="0">
                <a:solidFill>
                  <a:srgbClr val="0070C0"/>
                </a:solidFill>
                <a:ea typeface="楷体_GB2312" pitchFamily="1" charset="-122"/>
              </a:rPr>
              <a:t>4</a:t>
            </a:r>
            <a:r>
              <a:rPr lang="en-US" altLang="zh-CN" sz="4000" dirty="0">
                <a:solidFill>
                  <a:srgbClr val="0070C0"/>
                </a:solidFill>
                <a:latin typeface="Arial Unicode MS" pitchFamily="2" charset="-122"/>
                <a:ea typeface="Arial Unicode MS" pitchFamily="2" charset="-122"/>
              </a:rPr>
              <a:t>×</a:t>
            </a:r>
            <a:r>
              <a:rPr lang="en-US" altLang="zh-CN" sz="4000" dirty="0">
                <a:solidFill>
                  <a:srgbClr val="0070C0"/>
                </a:solidFill>
                <a:ea typeface="楷体_GB2312" pitchFamily="1" charset="-122"/>
              </a:rPr>
              <a:t>3</a:t>
            </a:r>
            <a:r>
              <a:rPr lang="en-US" altLang="zh-CN" sz="4000" dirty="0">
                <a:solidFill>
                  <a:srgbClr val="0070C0"/>
                </a:solidFill>
                <a:latin typeface="Arial Unicode MS" pitchFamily="2" charset="-122"/>
                <a:ea typeface="Arial Unicode MS" pitchFamily="2" charset="-122"/>
              </a:rPr>
              <a:t>×</a:t>
            </a:r>
            <a:r>
              <a:rPr lang="en-US" altLang="zh-CN" sz="4000" dirty="0">
                <a:solidFill>
                  <a:srgbClr val="0070C0"/>
                </a:solidFill>
                <a:ea typeface="楷体_GB2312" pitchFamily="1" charset="-122"/>
              </a:rPr>
              <a:t>2=48</a:t>
            </a:r>
            <a:endParaRPr lang="el-GR" altLang="en-US" sz="1800" dirty="0">
              <a:solidFill>
                <a:srgbClr val="0070C0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1"/>
          <p:cNvSpPr>
            <a:spLocks noChangeArrowheads="1"/>
          </p:cNvSpPr>
          <p:nvPr/>
        </p:nvSpPr>
        <p:spPr bwMode="auto">
          <a:xfrm>
            <a:off x="909430" y="310808"/>
            <a:ext cx="92599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ctr">
              <a:spcBef>
                <a:spcPct val="0"/>
              </a:spcBef>
              <a:buClr>
                <a:srgbClr val="FF0000"/>
              </a:buClr>
              <a:buSzPct val="180000"/>
              <a:buNone/>
            </a:pPr>
            <a:r>
              <a:rPr lang="zh-CN" altLang="en-US" sz="3600" dirty="0">
                <a:ea typeface="楷体_GB2312" pitchFamily="1" charset="-122"/>
              </a:rPr>
              <a:t>求出从</a:t>
            </a:r>
            <a:r>
              <a:rPr lang="en-US" altLang="zh-CN" sz="3600" dirty="0">
                <a:ea typeface="楷体_GB2312" pitchFamily="1" charset="-122"/>
              </a:rPr>
              <a:t>8</a:t>
            </a:r>
            <a:r>
              <a:rPr lang="zh-CN" altLang="en-US" sz="3600" dirty="0">
                <a:ea typeface="楷体_GB2312" pitchFamily="1" charset="-122"/>
              </a:rPr>
              <a:t>个计算机系的学生、 </a:t>
            </a:r>
            <a:r>
              <a:rPr lang="en-US" altLang="zh-CN" sz="3600" dirty="0">
                <a:ea typeface="楷体_GB2312" pitchFamily="1" charset="-122"/>
              </a:rPr>
              <a:t>9</a:t>
            </a:r>
            <a:r>
              <a:rPr lang="zh-CN" altLang="en-US" sz="3600" dirty="0">
                <a:ea typeface="楷体_GB2312" pitchFamily="1" charset="-122"/>
              </a:rPr>
              <a:t>个数学系的学生和</a:t>
            </a:r>
            <a:r>
              <a:rPr lang="en-US" altLang="zh-CN" sz="3600" dirty="0">
                <a:ea typeface="楷体_GB2312" pitchFamily="1" charset="-122"/>
              </a:rPr>
              <a:t>10</a:t>
            </a:r>
            <a:r>
              <a:rPr lang="zh-CN" altLang="en-US" sz="3600" dirty="0">
                <a:ea typeface="楷体_GB2312" pitchFamily="1" charset="-122"/>
              </a:rPr>
              <a:t>个经济系的学生中选出两个不同专业的学生的方法数。</a:t>
            </a:r>
            <a:endParaRPr lang="zh-CN" altLang="en-US" sz="3600" dirty="0"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430" y="2490281"/>
            <a:ext cx="10766563" cy="370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所求由乘法法则有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选一个计算机系和一个数学系的方法数为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8×9=72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选一个数学系和一个经济系的方法数为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9×10=90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选一个经济系和一个计算机系的方法数为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1" charset="-122"/>
              </a:rPr>
              <a:t>10×8=80</a:t>
            </a: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1" charset="-122"/>
              </a:rPr>
              <a:t>由加法法则，符合要求的方法数为</a:t>
            </a: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1" charset="-122"/>
              </a:rPr>
              <a:t>72+90+80=242</a:t>
            </a:r>
            <a:endParaRPr lang="en-US" altLang="zh-CN" sz="360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 eaLnBrk="1" fontAlgn="ctr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ags/tag1.xml><?xml version="1.0" encoding="utf-8"?>
<p:tagLst xmlns:p="http://schemas.openxmlformats.org/presentationml/2006/main">
  <p:tag name="MH" val="20160302212453"/>
  <p:tag name="MH_LIBRARY" val="GRAPHIC"/>
</p:tagLst>
</file>

<file path=ppt/tags/tag2.xml><?xml version="1.0" encoding="utf-8"?>
<p:tagLst xmlns:p="http://schemas.openxmlformats.org/presentationml/2006/main">
  <p:tag name="MH" val="20160302212453"/>
  <p:tag name="MH_LIBRARY" val="GRAPHIC"/>
</p:tagLst>
</file>

<file path=ppt/tags/tag3.xml><?xml version="1.0" encoding="utf-8"?>
<p:tagLst xmlns:p="http://schemas.openxmlformats.org/presentationml/2006/main">
  <p:tag name="MH" val="20160302212453"/>
  <p:tag name="MH_LIBRARY" val="GRAPHIC"/>
</p:tagLst>
</file>

<file path=ppt/tags/tag4.xml><?xml version="1.0" encoding="utf-8"?>
<p:tagLst xmlns:p="http://schemas.openxmlformats.org/presentationml/2006/main">
  <p:tag name="MH" val="20160302212453"/>
  <p:tag name="MH_LIBRARY" val="GRAPHIC"/>
</p:tagLst>
</file>

<file path=ppt/tags/tag5.xml><?xml version="1.0" encoding="utf-8"?>
<p:tagLst xmlns:p="http://schemas.openxmlformats.org/presentationml/2006/main">
  <p:tag name="MH" val="20160302212453"/>
  <p:tag name="MH_LIBRARY" val="GRAPHIC"/>
</p:tagLst>
</file>

<file path=ppt/tags/tag6.xml><?xml version="1.0" encoding="utf-8"?>
<p:tagLst xmlns:p="http://schemas.openxmlformats.org/presentationml/2006/main">
  <p:tag name="MH" val="20160302212453"/>
  <p:tag name="MH_LIBRARY" val="GRAPHIC"/>
</p:tagLst>
</file>

<file path=ppt/tags/tag7.xml><?xml version="1.0" encoding="utf-8"?>
<p:tagLst xmlns:p="http://schemas.openxmlformats.org/presentationml/2006/main">
  <p:tag name="MH" val="20160302212453"/>
  <p:tag name="MH_LIBRARY" val="GRAPHIC"/>
</p:tagLst>
</file>

<file path=ppt/tags/tag8.xml><?xml version="1.0" encoding="utf-8"?>
<p:tagLst xmlns:p="http://schemas.openxmlformats.org/presentationml/2006/main">
  <p:tag name="MH" val="20160302212453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77CF7B"/>
      </a:accent1>
      <a:accent2>
        <a:srgbClr val="77CF7B"/>
      </a:accent2>
      <a:accent3>
        <a:srgbClr val="77CF7B"/>
      </a:accent3>
      <a:accent4>
        <a:srgbClr val="77CF7B"/>
      </a:accent4>
      <a:accent5>
        <a:srgbClr val="77CF7B"/>
      </a:accent5>
      <a:accent6>
        <a:srgbClr val="77CF7B"/>
      </a:accent6>
      <a:hlink>
        <a:srgbClr val="77CF7B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5300</Words>
  <Application>WPS 演示</Application>
  <PresentationFormat>宽屏</PresentationFormat>
  <Paragraphs>337</Paragraphs>
  <Slides>56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Times New Roman</vt:lpstr>
      <vt:lpstr>楷体_GB2312</vt:lpstr>
      <vt:lpstr>新宋体</vt:lpstr>
      <vt:lpstr>Arial Unicode MS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Dijkstra</cp:lastModifiedBy>
  <cp:revision>1315</cp:revision>
  <dcterms:created xsi:type="dcterms:W3CDTF">2014-08-08T03:06:00Z</dcterms:created>
  <dcterms:modified xsi:type="dcterms:W3CDTF">2020-12-10T12:37:10Z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