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  <p:sldMasterId id="2147483719" r:id="rId3"/>
  </p:sldMasterIdLst>
  <p:sldIdLst>
    <p:sldId id="256" r:id="rId4"/>
    <p:sldId id="257" r:id="rId5"/>
    <p:sldId id="283" r:id="rId6"/>
    <p:sldId id="284" r:id="rId7"/>
    <p:sldId id="285" r:id="rId8"/>
    <p:sldId id="258" r:id="rId9"/>
    <p:sldId id="259" r:id="rId10"/>
    <p:sldId id="287" r:id="rId11"/>
    <p:sldId id="260" r:id="rId12"/>
    <p:sldId id="261" r:id="rId13"/>
    <p:sldId id="262" r:id="rId14"/>
    <p:sldId id="263" r:id="rId15"/>
    <p:sldId id="264" r:id="rId16"/>
    <p:sldId id="265" r:id="rId17"/>
    <p:sldId id="290" r:id="rId18"/>
    <p:sldId id="266" r:id="rId19"/>
    <p:sldId id="288" r:id="rId20"/>
    <p:sldId id="276" r:id="rId21"/>
    <p:sldId id="268" r:id="rId22"/>
    <p:sldId id="269" r:id="rId23"/>
    <p:sldId id="293" r:id="rId24"/>
    <p:sldId id="277" r:id="rId25"/>
    <p:sldId id="271" r:id="rId26"/>
    <p:sldId id="272" r:id="rId27"/>
    <p:sldId id="273" r:id="rId28"/>
    <p:sldId id="291" r:id="rId29"/>
    <p:sldId id="274" r:id="rId30"/>
    <p:sldId id="275" r:id="rId31"/>
    <p:sldId id="296" r:id="rId32"/>
    <p:sldId id="279" r:id="rId33"/>
    <p:sldId id="280" r:id="rId34"/>
    <p:sldId id="281" r:id="rId35"/>
    <p:sldId id="295" r:id="rId36"/>
    <p:sldId id="286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0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7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7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9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5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0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03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2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43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53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23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30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0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68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09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03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71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5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44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58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72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09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35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802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0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4C1085-CE7B-4499-8DC0-C724A730513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F5975-2660-44BD-9C67-786DDE30D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1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CE79-5AB1-4896-A533-A7421F15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430780"/>
            <a:ext cx="6105194" cy="82859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组合数学第四章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F92F6-DF88-44DD-B4F3-85AB613D9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788" y="3922318"/>
            <a:ext cx="6105194" cy="68207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知识点和习题</a:t>
            </a:r>
          </a:p>
        </p:txBody>
      </p:sp>
    </p:spTree>
    <p:extLst>
      <p:ext uri="{BB962C8B-B14F-4D97-AF65-F5344CB8AC3E}">
        <p14:creationId xmlns:p14="http://schemas.microsoft.com/office/powerpoint/2010/main" val="3960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1C3258-8FC7-4251-B204-FDFF6FC5AEC8}"/>
              </a:ext>
            </a:extLst>
          </p:cNvPr>
          <p:cNvSpPr txBox="1"/>
          <p:nvPr/>
        </p:nvSpPr>
        <p:spPr>
          <a:xfrm>
            <a:off x="701040" y="71628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九个公式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A379E3-361A-4BD0-BF28-60996120F956}"/>
                  </a:ext>
                </a:extLst>
              </p:cNvPr>
              <p:cNvSpPr txBox="1"/>
              <p:nvPr/>
            </p:nvSpPr>
            <p:spPr>
              <a:xfrm>
                <a:off x="1299210" y="1485900"/>
                <a:ext cx="2315623" cy="777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A379E3-361A-4BD0-BF28-60996120F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10" y="1485900"/>
                <a:ext cx="2315623" cy="7772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60864A-3027-402B-95A6-F041E3013AB0}"/>
                  </a:ext>
                </a:extLst>
              </p:cNvPr>
              <p:cNvSpPr txBox="1"/>
              <p:nvPr/>
            </p:nvSpPr>
            <p:spPr>
              <a:xfrm>
                <a:off x="1245870" y="2285664"/>
                <a:ext cx="2778518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60864A-3027-402B-95A6-F041E3013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0" y="2285664"/>
                <a:ext cx="2778518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3CC1EE-8EF6-491A-A76D-1013333CEB4C}"/>
                  </a:ext>
                </a:extLst>
              </p:cNvPr>
              <p:cNvSpPr txBox="1"/>
              <p:nvPr/>
            </p:nvSpPr>
            <p:spPr>
              <a:xfrm>
                <a:off x="1245870" y="3177540"/>
                <a:ext cx="2714013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3CC1EE-8EF6-491A-A76D-1013333CE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0" y="3177540"/>
                <a:ext cx="2714013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7711C4-68FF-4E8A-BF23-15441D5AD8CE}"/>
                  </a:ext>
                </a:extLst>
              </p:cNvPr>
              <p:cNvSpPr txBox="1"/>
              <p:nvPr/>
            </p:nvSpPr>
            <p:spPr>
              <a:xfrm>
                <a:off x="1154755" y="4069159"/>
                <a:ext cx="2960747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7711C4-68FF-4E8A-BF23-15441D5A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55" y="4069159"/>
                <a:ext cx="2960747" cy="755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A91-73EB-435A-8502-D488D537069D}"/>
                  </a:ext>
                </a:extLst>
              </p:cNvPr>
              <p:cNvSpPr txBox="1"/>
              <p:nvPr/>
            </p:nvSpPr>
            <p:spPr>
              <a:xfrm>
                <a:off x="1225396" y="4966867"/>
                <a:ext cx="3680623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BDA91-73EB-435A-8502-D488D5370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96" y="4966867"/>
                <a:ext cx="3680623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C1D236-7D9F-43B2-B85B-10DC449F28A7}"/>
                  </a:ext>
                </a:extLst>
              </p:cNvPr>
              <p:cNvSpPr txBox="1"/>
              <p:nvPr/>
            </p:nvSpPr>
            <p:spPr>
              <a:xfrm>
                <a:off x="6511290" y="1384033"/>
                <a:ext cx="2473306" cy="980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C1D236-7D9F-43B2-B85B-10DC449F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290" y="1384033"/>
                <a:ext cx="2473306" cy="980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30CAEA-0AE9-4CE4-817F-907B9E6CBDE3}"/>
                  </a:ext>
                </a:extLst>
              </p:cNvPr>
              <p:cNvSpPr txBox="1"/>
              <p:nvPr/>
            </p:nvSpPr>
            <p:spPr>
              <a:xfrm>
                <a:off x="6511290" y="2492265"/>
                <a:ext cx="3118354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30CAEA-0AE9-4CE4-817F-907B9E6C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290" y="2492265"/>
                <a:ext cx="3118354" cy="559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5B7106-0B96-4CB7-9533-909CD2861803}"/>
                  </a:ext>
                </a:extLst>
              </p:cNvPr>
              <p:cNvSpPr txBox="1"/>
              <p:nvPr/>
            </p:nvSpPr>
            <p:spPr>
              <a:xfrm>
                <a:off x="6511290" y="3177540"/>
                <a:ext cx="1973232" cy="415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5B7106-0B96-4CB7-9533-909CD286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290" y="3177540"/>
                <a:ext cx="1973232" cy="415819"/>
              </a:xfrm>
              <a:prstGeom prst="rect">
                <a:avLst/>
              </a:prstGeom>
              <a:blipFill>
                <a:blip r:embed="rId9"/>
                <a:stretch>
                  <a:fillRect l="-2160" t="-1471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4510FF-C52F-4838-8FF9-909C2B25A3EF}"/>
                  </a:ext>
                </a:extLst>
              </p:cNvPr>
              <p:cNvSpPr txBox="1"/>
              <p:nvPr/>
            </p:nvSpPr>
            <p:spPr>
              <a:xfrm>
                <a:off x="6453582" y="3887154"/>
                <a:ext cx="2588722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4510FF-C52F-4838-8FF9-909C2B25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582" y="3887154"/>
                <a:ext cx="2588722" cy="559640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F8A15625-9897-4962-BC0C-B627D72E85C6}"/>
              </a:ext>
            </a:extLst>
          </p:cNvPr>
          <p:cNvSpPr/>
          <p:nvPr/>
        </p:nvSpPr>
        <p:spPr>
          <a:xfrm>
            <a:off x="9248076" y="4069159"/>
            <a:ext cx="314456" cy="26662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F9ECC400-6223-41E1-85C2-2EB80DDA6293}"/>
              </a:ext>
            </a:extLst>
          </p:cNvPr>
          <p:cNvSpPr/>
          <p:nvPr/>
        </p:nvSpPr>
        <p:spPr>
          <a:xfrm>
            <a:off x="4370664" y="4335780"/>
            <a:ext cx="285226" cy="28655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7A5E3E-2C9D-47D0-B5F2-0FF054B909FD}"/>
              </a:ext>
            </a:extLst>
          </p:cNvPr>
          <p:cNvSpPr txBox="1"/>
          <p:nvPr/>
        </p:nvSpPr>
        <p:spPr>
          <a:xfrm>
            <a:off x="769620" y="76200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一个典型例题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0E4295-779E-4320-BE62-8E72DEDF50AE}"/>
                  </a:ext>
                </a:extLst>
              </p:cNvPr>
              <p:cNvSpPr txBox="1"/>
              <p:nvPr/>
            </p:nvSpPr>
            <p:spPr>
              <a:xfrm>
                <a:off x="2023110" y="1744980"/>
                <a:ext cx="2536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P76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0E4295-779E-4320-BE62-8E72DEDF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10" y="1744980"/>
                <a:ext cx="2536528" cy="276999"/>
              </a:xfrm>
              <a:prstGeom prst="rect">
                <a:avLst/>
              </a:prstGeom>
              <a:blipFill>
                <a:blip r:embed="rId2"/>
                <a:stretch>
                  <a:fillRect l="-3365" t="-36957" r="-4808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600361-C8B7-407F-84F5-A958E9F4F5CD}"/>
                  </a:ext>
                </a:extLst>
              </p:cNvPr>
              <p:cNvSpPr txBox="1"/>
              <p:nvPr/>
            </p:nvSpPr>
            <p:spPr>
              <a:xfrm>
                <a:off x="-142056" y="2345174"/>
                <a:ext cx="6115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600361-C8B7-407F-84F5-A958E9F4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56" y="2345174"/>
                <a:ext cx="6115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9CF5A-E165-481C-A666-827900B409B4}"/>
                  </a:ext>
                </a:extLst>
              </p:cNvPr>
              <p:cNvSpPr txBox="1"/>
              <p:nvPr/>
            </p:nvSpPr>
            <p:spPr>
              <a:xfrm>
                <a:off x="-174441" y="3037701"/>
                <a:ext cx="6179820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9CF5A-E165-481C-A666-827900B4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41" y="3037701"/>
                <a:ext cx="6179820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D5E0008-7906-4037-A8B6-E09658269101}"/>
              </a:ext>
            </a:extLst>
          </p:cNvPr>
          <p:cNvSpPr txBox="1"/>
          <p:nvPr/>
        </p:nvSpPr>
        <p:spPr>
          <a:xfrm>
            <a:off x="1479099" y="4041350"/>
            <a:ext cx="287274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两种方法：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生成函数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递推关系（验证）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32B51F-871D-45AB-94D6-A78B30FBA7EC}"/>
                  </a:ext>
                </a:extLst>
              </p:cNvPr>
              <p:cNvSpPr txBox="1"/>
              <p:nvPr/>
            </p:nvSpPr>
            <p:spPr>
              <a:xfrm>
                <a:off x="5401559" y="1483829"/>
                <a:ext cx="4767331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32B51F-871D-45AB-94D6-A78B30FB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559" y="1483829"/>
                <a:ext cx="4767331" cy="755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星形: 五角 5">
            <a:extLst>
              <a:ext uri="{FF2B5EF4-FFF2-40B4-BE49-F238E27FC236}">
                <a16:creationId xmlns:a16="http://schemas.microsoft.com/office/drawing/2014/main" id="{F391E46E-4C2E-49BA-A69D-9D14B5E50BE5}"/>
              </a:ext>
            </a:extLst>
          </p:cNvPr>
          <p:cNvSpPr/>
          <p:nvPr/>
        </p:nvSpPr>
        <p:spPr>
          <a:xfrm>
            <a:off x="3918847" y="3136555"/>
            <a:ext cx="285225" cy="21603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500B9E8-C930-4802-859F-FBD324FF2824}"/>
              </a:ext>
            </a:extLst>
          </p:cNvPr>
          <p:cNvSpPr/>
          <p:nvPr/>
        </p:nvSpPr>
        <p:spPr>
          <a:xfrm flipV="1">
            <a:off x="3918847" y="2445973"/>
            <a:ext cx="285225" cy="21603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CF5D81-902A-42C4-A163-CC61690A4D7E}"/>
                  </a:ext>
                </a:extLst>
              </p:cNvPr>
              <p:cNvSpPr txBox="1"/>
              <p:nvPr/>
            </p:nvSpPr>
            <p:spPr>
              <a:xfrm>
                <a:off x="3548543" y="2345174"/>
                <a:ext cx="7160217" cy="1124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2CF5D81-902A-42C4-A163-CC61690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2345174"/>
                <a:ext cx="7160217" cy="11246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F6D9A3-A011-423D-9C2D-C0A88113129B}"/>
                  </a:ext>
                </a:extLst>
              </p:cNvPr>
              <p:cNvSpPr txBox="1"/>
              <p:nvPr/>
            </p:nvSpPr>
            <p:spPr>
              <a:xfrm>
                <a:off x="3973620" y="3575851"/>
                <a:ext cx="6195270" cy="1148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4F6D9A3-A011-423D-9C2D-C0A88113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20" y="3575851"/>
                <a:ext cx="6195270" cy="1148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07D888DD-D37A-4A94-BADC-7F511A88F93D}"/>
              </a:ext>
            </a:extLst>
          </p:cNvPr>
          <p:cNvSpPr txBox="1"/>
          <p:nvPr/>
        </p:nvSpPr>
        <p:spPr>
          <a:xfrm>
            <a:off x="5401559" y="5075340"/>
            <a:ext cx="391861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接着套性质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4.3.3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，最后再比较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x^n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的系数即可</a:t>
            </a:r>
          </a:p>
        </p:txBody>
      </p:sp>
    </p:spTree>
    <p:extLst>
      <p:ext uri="{BB962C8B-B14F-4D97-AF65-F5344CB8AC3E}">
        <p14:creationId xmlns:p14="http://schemas.microsoft.com/office/powerpoint/2010/main" val="10318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5215E-A26F-4D23-9034-2F9BF25021BD}"/>
              </a:ext>
            </a:extLst>
          </p:cNvPr>
          <p:cNvSpPr txBox="1"/>
          <p:nvPr/>
        </p:nvSpPr>
        <p:spPr>
          <a:xfrm>
            <a:off x="830510" y="847288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用生成函数求解递推关系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FDE1E4-8551-47B4-BDC7-A54A2BAF0AEF}"/>
                  </a:ext>
                </a:extLst>
              </p:cNvPr>
              <p:cNvSpPr txBox="1"/>
              <p:nvPr/>
            </p:nvSpPr>
            <p:spPr>
              <a:xfrm>
                <a:off x="931178" y="1526796"/>
                <a:ext cx="4823670" cy="152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步骤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：</a:t>
                </a:r>
                <a:endPara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（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）令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600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（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）将（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）的递推式带入到递推关系中</a:t>
                </a:r>
                <a:endPara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（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3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）解出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A(x)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，展开，找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系数即可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FDE1E4-8551-47B4-BDC7-A54A2BAF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78" y="1526796"/>
                <a:ext cx="4823670" cy="1520994"/>
              </a:xfrm>
              <a:prstGeom prst="rect">
                <a:avLst/>
              </a:prstGeom>
              <a:blipFill>
                <a:blip r:embed="rId2"/>
                <a:stretch>
                  <a:fillRect l="-759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316050-9180-4354-BA3D-D305EBA81FF3}"/>
                  </a:ext>
                </a:extLst>
              </p:cNvPr>
              <p:cNvSpPr txBox="1"/>
              <p:nvPr/>
            </p:nvSpPr>
            <p:spPr>
              <a:xfrm>
                <a:off x="5469622" y="947632"/>
                <a:ext cx="5791200" cy="48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解：令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i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−2−7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	          …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b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b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代入并解得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最后比较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系数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316050-9180-4354-BA3D-D305EBA81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622" y="947632"/>
                <a:ext cx="5791200" cy="4841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074F7-9FCF-4EC2-BBDA-200200F24E51}"/>
                  </a:ext>
                </a:extLst>
              </p:cNvPr>
              <p:cNvSpPr txBox="1"/>
              <p:nvPr/>
            </p:nvSpPr>
            <p:spPr>
              <a:xfrm>
                <a:off x="931178" y="3825380"/>
                <a:ext cx="5335398" cy="114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补充一点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：如果计算过程出现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sz="1600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这些形式要注意转化为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形式，尤其是下标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n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的变化，需要统一化为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n=0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074F7-9FCF-4EC2-BBDA-200200F2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78" y="3825380"/>
                <a:ext cx="5335398" cy="1142620"/>
              </a:xfrm>
              <a:prstGeom prst="rect">
                <a:avLst/>
              </a:prstGeom>
              <a:blipFill>
                <a:blip r:embed="rId4"/>
                <a:stretch>
                  <a:fillRect l="-686" r="-4343" b="-6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0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23E7DE-1829-40EE-88F4-D55E284CF775}"/>
              </a:ext>
            </a:extLst>
          </p:cNvPr>
          <p:cNvSpPr txBox="1"/>
          <p:nvPr/>
        </p:nvSpPr>
        <p:spPr>
          <a:xfrm>
            <a:off x="855676" y="855677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用生成函数求解非齐次递推关系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E80E6-30B0-4AB0-A575-F861BBEED050}"/>
              </a:ext>
            </a:extLst>
          </p:cNvPr>
          <p:cNvSpPr txBox="1"/>
          <p:nvPr/>
        </p:nvSpPr>
        <p:spPr>
          <a:xfrm>
            <a:off x="956345" y="2340528"/>
            <a:ext cx="8430936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过程还是分为三步，走流程就可以了。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方法的话也有两种：生成函数和第三章的公式法，然后公式法可以用来验证结果的准确性。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28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2F4DEB-E45C-4F93-8695-28D7A4CC0E2A}"/>
              </a:ext>
            </a:extLst>
          </p:cNvPr>
          <p:cNvSpPr txBox="1"/>
          <p:nvPr/>
        </p:nvSpPr>
        <p:spPr>
          <a:xfrm>
            <a:off x="704675" y="771787"/>
            <a:ext cx="30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组合数的生成函数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7DF71-62DE-441C-8DE7-B3AA2C12C5F6}"/>
              </a:ext>
            </a:extLst>
          </p:cNvPr>
          <p:cNvSpPr txBox="1"/>
          <p:nvPr/>
        </p:nvSpPr>
        <p:spPr>
          <a:xfrm>
            <a:off x="4555920" y="3125945"/>
            <a:ext cx="4461545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  根据条件列出每个元素的出现次数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相乘得到生成函数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比较系数，利用加法原理相加</a:t>
            </a:r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F74E8920-07B3-438E-A244-DE8FB553F0DF}"/>
              </a:ext>
            </a:extLst>
          </p:cNvPr>
          <p:cNvSpPr/>
          <p:nvPr/>
        </p:nvSpPr>
        <p:spPr>
          <a:xfrm>
            <a:off x="9076889" y="3551291"/>
            <a:ext cx="293614" cy="293615"/>
          </a:xfrm>
          <a:prstGeom prst="star5">
            <a:avLst>
              <a:gd name="adj" fmla="val 21682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FCC804-8661-4E92-A5D5-42AB510E61E0}"/>
              </a:ext>
            </a:extLst>
          </p:cNvPr>
          <p:cNvSpPr txBox="1"/>
          <p:nvPr/>
        </p:nvSpPr>
        <p:spPr>
          <a:xfrm>
            <a:off x="915798" y="1333850"/>
            <a:ext cx="174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4.5.1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CC3CB5F-8B7C-4D36-B968-4CEBE6227643}"/>
                  </a:ext>
                </a:extLst>
              </p:cNvPr>
              <p:cNvSpPr txBox="1"/>
              <p:nvPr/>
            </p:nvSpPr>
            <p:spPr>
              <a:xfrm>
                <a:off x="5251508" y="1141119"/>
                <a:ext cx="4278386" cy="176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设从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n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元集合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取</m:t>
                    </m:r>
                  </m:oMath>
                </a14:m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k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个元素的组合数为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若限定元素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出现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的次数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则该组合数序列的生成函数为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CC3CB5F-8B7C-4D36-B968-4CEBE6227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508" y="1141119"/>
                <a:ext cx="4278386" cy="1763303"/>
              </a:xfrm>
              <a:prstGeom prst="rect">
                <a:avLst/>
              </a:prstGeom>
              <a:blipFill>
                <a:blip r:embed="rId2"/>
                <a:stretch>
                  <a:fillRect l="-2564" r="-1140" b="-37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2AB8C9A-D4FC-49AE-A37C-D642A24C9A2A}"/>
              </a:ext>
            </a:extLst>
          </p:cNvPr>
          <p:cNvSpPr txBox="1"/>
          <p:nvPr/>
        </p:nvSpPr>
        <p:spPr>
          <a:xfrm>
            <a:off x="1003183" y="3660240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2E58EF-5B74-4363-BB10-31EC0B728F6D}"/>
              </a:ext>
            </a:extLst>
          </p:cNvPr>
          <p:cNvSpPr txBox="1"/>
          <p:nvPr/>
        </p:nvSpPr>
        <p:spPr>
          <a:xfrm>
            <a:off x="2659310" y="4786623"/>
            <a:ext cx="4127383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这里的题目可以和前面的知识点结合起来，然后采用多种方法。</a:t>
            </a:r>
          </a:p>
        </p:txBody>
      </p:sp>
    </p:spTree>
    <p:extLst>
      <p:ext uri="{BB962C8B-B14F-4D97-AF65-F5344CB8AC3E}">
        <p14:creationId xmlns:p14="http://schemas.microsoft.com/office/powerpoint/2010/main" val="394601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FE8E03-0C8A-41EF-B012-AE9D9EB9A5BB}"/>
              </a:ext>
            </a:extLst>
          </p:cNvPr>
          <p:cNvSpPr txBox="1"/>
          <p:nvPr/>
        </p:nvSpPr>
        <p:spPr>
          <a:xfrm>
            <a:off x="830509" y="947956"/>
            <a:ext cx="137579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F1A402-0743-4389-BAD3-58733D235747}"/>
              </a:ext>
            </a:extLst>
          </p:cNvPr>
          <p:cNvSpPr txBox="1"/>
          <p:nvPr/>
        </p:nvSpPr>
        <p:spPr>
          <a:xfrm>
            <a:off x="1677798" y="947956"/>
            <a:ext cx="844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{n*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a,n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*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b,n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*c}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中取出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个字母，要求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的个数为偶数（奇数），有多少种取法？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2BDFAE-7D37-4688-9E45-DFB67F7F2FE1}"/>
                  </a:ext>
                </a:extLst>
              </p:cNvPr>
              <p:cNvSpPr txBox="1"/>
              <p:nvPr/>
            </p:nvSpPr>
            <p:spPr>
              <a:xfrm>
                <a:off x="1765882" y="1550889"/>
                <a:ext cx="8271545" cy="3965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解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={0,2,4,…}</m:t>
                    </m:r>
                  </m:oMath>
                </a14:m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={0,1,2,3,…}</m:t>
                    </m:r>
                  </m:oMath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故生成函数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+…)(1+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=…=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+1+2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系数为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8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[(−1)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+1+2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+2(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+1)(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+2)]</m:t>
                    </m:r>
                  </m:oMath>
                </a14:m>
                <a:endParaRPr lang="en-US" altLang="zh-CN" b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                         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2BDFAE-7D37-4688-9E45-DFB67F7F2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882" y="1550889"/>
                <a:ext cx="8271545" cy="3965060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F47777-6040-4D4E-A29D-59AA1656827E}"/>
              </a:ext>
            </a:extLst>
          </p:cNvPr>
          <p:cNvSpPr txBox="1"/>
          <p:nvPr/>
        </p:nvSpPr>
        <p:spPr>
          <a:xfrm>
            <a:off x="713064" y="729842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排列数的指数型生成函数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CAA256-B6CD-4079-BBE9-E0FC048AB876}"/>
              </a:ext>
            </a:extLst>
          </p:cNvPr>
          <p:cNvSpPr txBox="1"/>
          <p:nvPr/>
        </p:nvSpPr>
        <p:spPr>
          <a:xfrm>
            <a:off x="897622" y="1803633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4.5.2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02D7BA-FB8A-4184-83A2-1F48FCDAC176}"/>
                  </a:ext>
                </a:extLst>
              </p:cNvPr>
              <p:cNvSpPr txBox="1"/>
              <p:nvPr/>
            </p:nvSpPr>
            <p:spPr>
              <a:xfrm>
                <a:off x="2715236" y="1493240"/>
                <a:ext cx="6761527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多重集合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,∞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,….∞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排列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中，若限定元素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出现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的次数集合为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，则排列数的指数型生成函数为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02D7BA-FB8A-4184-83A2-1F48FCDA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6" y="1493240"/>
                <a:ext cx="6761527" cy="1499898"/>
              </a:xfrm>
              <a:prstGeom prst="rect">
                <a:avLst/>
              </a:prstGeom>
              <a:blipFill>
                <a:blip r:embed="rId2"/>
                <a:stretch>
                  <a:fillRect l="-4955" b="-4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A7810B-AACC-498C-BA77-729FC6162AE5}"/>
              </a:ext>
            </a:extLst>
          </p:cNvPr>
          <p:cNvSpPr txBox="1"/>
          <p:nvPr/>
        </p:nvSpPr>
        <p:spPr>
          <a:xfrm>
            <a:off x="788565" y="819022"/>
            <a:ext cx="9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9208D-D6DF-4257-986C-9D1EC0F4A85A}"/>
              </a:ext>
            </a:extLst>
          </p:cNvPr>
          <p:cNvSpPr txBox="1"/>
          <p:nvPr/>
        </p:nvSpPr>
        <p:spPr>
          <a:xfrm>
            <a:off x="1895912" y="784397"/>
            <a:ext cx="806182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a,b,c,d,e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组成的长为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的字中，要求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的个数之和为偶数，这样的字一共有多少个？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DADF0C-9D4F-40D2-A0BE-81F7ED26148A}"/>
              </a:ext>
            </a:extLst>
          </p:cNvPr>
          <p:cNvSpPr txBox="1"/>
          <p:nvPr/>
        </p:nvSpPr>
        <p:spPr>
          <a:xfrm>
            <a:off x="1895911" y="1568741"/>
            <a:ext cx="878327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：首先我们要明确这是一个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排列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要满足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的个数之和为偶数，只有两种情况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奇数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奇数（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）偶数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偶数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分为两种情况来讨论之后，再利用加法原理即可。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5FE234-0544-449E-A120-9D12B04DFC58}"/>
                  </a:ext>
                </a:extLst>
              </p:cNvPr>
              <p:cNvSpPr txBox="1"/>
              <p:nvPr/>
            </p:nvSpPr>
            <p:spPr>
              <a:xfrm>
                <a:off x="1895911" y="2935180"/>
                <a:ext cx="9563449" cy="313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1,3,5,…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0,1,2,3…</m:t>
                        </m:r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因此指数型生成函数为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3!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1600" b="0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）同理，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0,2,4…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𝑑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0,1,2,3…</m:t>
                        </m:r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因此指数型生成函数为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4!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+…)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(1+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+…)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5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3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!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4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5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D5FE234-0544-449E-A120-9D12B04D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11" y="2935180"/>
                <a:ext cx="9563449" cy="3138423"/>
              </a:xfrm>
              <a:prstGeom prst="rect">
                <a:avLst/>
              </a:prstGeom>
              <a:blipFill>
                <a:blip r:embed="rId2"/>
                <a:stretch>
                  <a:fillRect l="-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2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71BD47-BB61-4ABA-8832-30A6FBAF308A}"/>
              </a:ext>
            </a:extLst>
          </p:cNvPr>
          <p:cNvSpPr txBox="1"/>
          <p:nvPr/>
        </p:nvSpPr>
        <p:spPr>
          <a:xfrm>
            <a:off x="805343" y="872455"/>
            <a:ext cx="325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组合型分配问题的生成函数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EAF5A6-A225-40B0-A1ED-E15BE97D8E91}"/>
                  </a:ext>
                </a:extLst>
              </p:cNvPr>
              <p:cNvSpPr txBox="1"/>
              <p:nvPr/>
            </p:nvSpPr>
            <p:spPr>
              <a:xfrm>
                <a:off x="2128007" y="1887522"/>
                <a:ext cx="7935986" cy="87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u="sng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定理</a:t>
                </a:r>
                <a:r>
                  <a:rPr lang="en-US" altLang="zh-CN" u="sng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4.5.4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：把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k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个相同的球放入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n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个不同的盒子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a1,a2…an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中，限定盒子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ai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出现的集合为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Mi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，则其分配方案数为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EAF5A6-A225-40B0-A1ED-E15BE97D8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07" y="1887522"/>
                <a:ext cx="7935986" cy="875561"/>
              </a:xfrm>
              <a:prstGeom prst="rect">
                <a:avLst/>
              </a:prstGeom>
              <a:blipFill>
                <a:blip r:embed="rId2"/>
                <a:stretch>
                  <a:fillRect l="-614" b="-79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ECCA7F-523D-4421-BDF1-67DDF6054244}"/>
              </a:ext>
            </a:extLst>
          </p:cNvPr>
          <p:cNvSpPr txBox="1"/>
          <p:nvPr/>
        </p:nvSpPr>
        <p:spPr>
          <a:xfrm>
            <a:off x="2128007" y="3512889"/>
            <a:ext cx="626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如果做题的话，步骤还是一样的，只是多了分配方案这个描述而已。</a:t>
            </a:r>
          </a:p>
        </p:txBody>
      </p:sp>
    </p:spTree>
    <p:extLst>
      <p:ext uri="{BB962C8B-B14F-4D97-AF65-F5344CB8AC3E}">
        <p14:creationId xmlns:p14="http://schemas.microsoft.com/office/powerpoint/2010/main" val="61300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579265-9610-431E-894B-611D46CFB640}"/>
              </a:ext>
            </a:extLst>
          </p:cNvPr>
          <p:cNvSpPr txBox="1"/>
          <p:nvPr/>
        </p:nvSpPr>
        <p:spPr>
          <a:xfrm>
            <a:off x="746620" y="755009"/>
            <a:ext cx="359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排列型分配问题的生成函数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3DDE57-C9E8-49F1-8CBC-CE6CA0F4509D}"/>
              </a:ext>
            </a:extLst>
          </p:cNvPr>
          <p:cNvSpPr txBox="1"/>
          <p:nvPr/>
        </p:nvSpPr>
        <p:spPr>
          <a:xfrm>
            <a:off x="1937856" y="1847482"/>
            <a:ext cx="7474591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u="sng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1600" u="sng" dirty="0">
                <a:latin typeface="宋体" panose="02010600030101010101" pitchFamily="2" charset="-122"/>
                <a:ea typeface="宋体" panose="02010600030101010101" pitchFamily="2" charset="-122"/>
              </a:rPr>
              <a:t>4.5.5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：定理比较简单，相当于把不同的球放到不同的盒子中。（两种情况：允许盒子为空和不允许盒子为空，跟第一章最好对应起来）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2F1B63-B66E-4A3B-A9BB-31DC634DB1FB}"/>
                  </a:ext>
                </a:extLst>
              </p:cNvPr>
              <p:cNvSpPr txBox="1"/>
              <p:nvPr/>
            </p:nvSpPr>
            <p:spPr>
              <a:xfrm>
                <a:off x="2432808" y="3429000"/>
                <a:ext cx="6686025" cy="1343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解题步骤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：设一个或几个集合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M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，列举出不同情况</a:t>
                </a:r>
                <a:endPara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  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根据第（</a:t>
                </a: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1</a:t>
                </a:r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）步写出生成函数</a:t>
                </a:r>
                <a:endPara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系数就是方案数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2F1B63-B66E-4A3B-A9BB-31DC634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8" y="3429000"/>
                <a:ext cx="6686025" cy="1343445"/>
              </a:xfrm>
              <a:prstGeom prst="rect">
                <a:avLst/>
              </a:prstGeom>
              <a:blipFill>
                <a:blip r:embed="rId2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>
            <a:extLst>
              <a:ext uri="{FF2B5EF4-FFF2-40B4-BE49-F238E27FC236}">
                <a16:creationId xmlns:a16="http://schemas.microsoft.com/office/drawing/2014/main" id="{A6AD74DD-54D9-4F27-9C43-ACE499AABE9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知识框架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09219E-17D6-4177-ABA1-185A4BE8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1" y="2209950"/>
            <a:ext cx="7066667" cy="2438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4FFBDD-E1BF-4AE8-956F-4A9154765BF7}"/>
              </a:ext>
            </a:extLst>
          </p:cNvPr>
          <p:cNvSpPr txBox="1"/>
          <p:nvPr/>
        </p:nvSpPr>
        <p:spPr>
          <a:xfrm>
            <a:off x="1568742" y="5117284"/>
            <a:ext cx="189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分值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30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分左右</a:t>
            </a:r>
          </a:p>
        </p:txBody>
      </p:sp>
    </p:spTree>
    <p:extLst>
      <p:ext uri="{BB962C8B-B14F-4D97-AF65-F5344CB8AC3E}">
        <p14:creationId xmlns:p14="http://schemas.microsoft.com/office/powerpoint/2010/main" val="388941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0089FF-9296-45B4-B406-CAB6AF383012}"/>
              </a:ext>
            </a:extLst>
          </p:cNvPr>
          <p:cNvSpPr txBox="1"/>
          <p:nvPr/>
        </p:nvSpPr>
        <p:spPr>
          <a:xfrm>
            <a:off x="796954" y="780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2C0AE6-8ECB-41C1-AE4D-BED0FADE17BB}"/>
              </a:ext>
            </a:extLst>
          </p:cNvPr>
          <p:cNvSpPr txBox="1"/>
          <p:nvPr/>
        </p:nvSpPr>
        <p:spPr>
          <a:xfrm>
            <a:off x="1912692" y="810954"/>
            <a:ext cx="801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口袋中有白球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个，红球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个，黑球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个，每次从中取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个，有多少种取法？？？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221CAF-217D-46D7-BC5B-5124877B7EC0}"/>
              </a:ext>
            </a:extLst>
          </p:cNvPr>
          <p:cNvSpPr txBox="1"/>
          <p:nvPr/>
        </p:nvSpPr>
        <p:spPr>
          <a:xfrm>
            <a:off x="3439486" y="2499074"/>
            <a:ext cx="461953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方法一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：用本章的生成函数，直接套公式</a:t>
            </a:r>
            <a:b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：用容斥原理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方法三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：用穷举法</a:t>
            </a:r>
          </a:p>
        </p:txBody>
      </p:sp>
    </p:spTree>
    <p:extLst>
      <p:ext uri="{BB962C8B-B14F-4D97-AF65-F5344CB8AC3E}">
        <p14:creationId xmlns:p14="http://schemas.microsoft.com/office/powerpoint/2010/main" val="307637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61DED3-530E-4D44-9C9D-1EFADA364E61}"/>
              </a:ext>
            </a:extLst>
          </p:cNvPr>
          <p:cNvSpPr txBox="1"/>
          <p:nvPr/>
        </p:nvSpPr>
        <p:spPr>
          <a:xfrm>
            <a:off x="959846" y="705962"/>
            <a:ext cx="8221209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口袋中有白球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个，红球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个，黑球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个，每次从中取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个，有多少种取法？？？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15844B-E35C-4057-85FF-E2491DA369D7}"/>
                  </a:ext>
                </a:extLst>
              </p:cNvPr>
              <p:cNvSpPr txBox="1"/>
              <p:nvPr/>
            </p:nvSpPr>
            <p:spPr>
              <a:xfrm>
                <a:off x="959846" y="1083466"/>
                <a:ext cx="10451976" cy="5860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白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={0,1,2,3,4,5},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红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黑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故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生成函数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，故一共有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种方案。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设白球为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，红球为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，黑球为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，这个问题相当于求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,3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则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3+5−1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=21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|A|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组合全体，则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|A|=21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定义性质集合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其中：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P1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P2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P3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将满足性质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Pi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的全体记为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综上所述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:|A1|=0,|A2|=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5−3+3−1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=3,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5−3+3−1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=6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         </a:t>
                </a:r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同理：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=0,|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∩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|=0(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         </a:t>
                </a:r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由容斥原理知：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bar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𝐴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ba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bar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ba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bar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e>
                        </m:ba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=21−3−6=12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15844B-E35C-4057-85FF-E2491DA36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6" y="1083466"/>
                <a:ext cx="10451976" cy="5860515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0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FF270D-FCFC-4F1E-9F7F-A82C71F88F91}"/>
              </a:ext>
            </a:extLst>
          </p:cNvPr>
          <p:cNvSpPr txBox="1"/>
          <p:nvPr/>
        </p:nvSpPr>
        <p:spPr>
          <a:xfrm>
            <a:off x="783771" y="816429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37352D-C36D-4EBE-BA46-35A7667D55ED}"/>
              </a:ext>
            </a:extLst>
          </p:cNvPr>
          <p:cNvSpPr txBox="1"/>
          <p:nvPr/>
        </p:nvSpPr>
        <p:spPr>
          <a:xfrm>
            <a:off x="1318021" y="799116"/>
            <a:ext cx="980762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证明从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个不同的物体中允许重复地选取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个物体的方式数为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n,r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)=C(n+r-1,r)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（要求用两种不同的方法）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FAD279-44B6-4B5B-9719-15E5563DC179}"/>
                  </a:ext>
                </a:extLst>
              </p:cNvPr>
              <p:cNvSpPr txBox="1"/>
              <p:nvPr/>
            </p:nvSpPr>
            <p:spPr>
              <a:xfrm>
                <a:off x="2346121" y="2056723"/>
                <a:ext cx="7197754" cy="222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方法一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：这个问题相当于将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个相同物体放到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个不同盒子中，允许有空盒的方案数。相当于求解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的一组非负整数解。（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1.3.3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方法二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：相当于求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的一组非负整数解。那么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x1,x2,…</a:t>
                </a:r>
                <a:r>
                  <a:rPr lang="en-US" altLang="zh-CN" sz="16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xn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可以取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0,1,2…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=…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={0,1,2…}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(1−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p>
                        <m:r>
                          <a:rPr lang="zh-CN" alt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，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故</m:t>
                        </m:r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sup>
                        </m:sSup>
                        <m:r>
                          <a:rPr lang="zh-CN" alt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的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系数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为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FAD279-44B6-4B5B-9719-15E5563D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21" y="2056723"/>
                <a:ext cx="7197754" cy="2227533"/>
              </a:xfrm>
              <a:prstGeom prst="rect">
                <a:avLst/>
              </a:prstGeom>
              <a:blipFill>
                <a:blip r:embed="rId2"/>
                <a:stretch>
                  <a:fillRect l="-508" t="-820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81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D5A35F-CB98-4846-A7DF-6BF3BE5E0176}"/>
              </a:ext>
            </a:extLst>
          </p:cNvPr>
          <p:cNvSpPr txBox="1"/>
          <p:nvPr/>
        </p:nvSpPr>
        <p:spPr>
          <a:xfrm>
            <a:off x="696286" y="755009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8AC082-9C7E-431A-84DF-3890DCC47EF7}"/>
                  </a:ext>
                </a:extLst>
              </p:cNvPr>
              <p:cNvSpPr txBox="1"/>
              <p:nvPr/>
            </p:nvSpPr>
            <p:spPr>
              <a:xfrm>
                <a:off x="3129095" y="755225"/>
                <a:ext cx="98654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求方程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正整数解的个数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8AC082-9C7E-431A-84DF-3890DCC4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95" y="755225"/>
                <a:ext cx="9865453" cy="338554"/>
              </a:xfrm>
              <a:prstGeom prst="rect">
                <a:avLst/>
              </a:prstGeom>
              <a:blipFill>
                <a:blip r:embed="rId2"/>
                <a:stretch>
                  <a:fillRect l="-309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11ED4A-7892-4C93-A6BF-4408DFDE72A7}"/>
                  </a:ext>
                </a:extLst>
              </p:cNvPr>
              <p:cNvSpPr txBox="1"/>
              <p:nvPr/>
            </p:nvSpPr>
            <p:spPr>
              <a:xfrm>
                <a:off x="2869036" y="1124341"/>
                <a:ext cx="7256476" cy="5151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：这类方程求解的问题都可以用生成函数来求解。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：这里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只能取奇数，故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={1,3,5,7….}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2,4,6…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4,8,12…</m:t>
                        </m:r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因此生成函数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4+2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                  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11ED4A-7892-4C93-A6BF-4408DFDE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036" y="1124341"/>
                <a:ext cx="7256476" cy="5151538"/>
              </a:xfrm>
              <a:prstGeom prst="rect">
                <a:avLst/>
              </a:prstGeom>
              <a:blipFill>
                <a:blip r:embed="rId3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93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7500D5-83F8-41E0-8197-3C14D42AB391}"/>
              </a:ext>
            </a:extLst>
          </p:cNvPr>
          <p:cNvSpPr txBox="1"/>
          <p:nvPr/>
        </p:nvSpPr>
        <p:spPr>
          <a:xfrm>
            <a:off x="687897" y="780176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73F695-DBB5-4509-BA88-DF466475D1E9}"/>
              </a:ext>
            </a:extLst>
          </p:cNvPr>
          <p:cNvSpPr txBox="1"/>
          <p:nvPr/>
        </p:nvSpPr>
        <p:spPr>
          <a:xfrm>
            <a:off x="2248250" y="745551"/>
            <a:ext cx="851482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个数字可以组成多少个奇的四位数？？（要求用多种不同的方法）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340B70-ACC7-4570-B624-D1CF1EC76D7A}"/>
                  </a:ext>
                </a:extLst>
              </p:cNvPr>
              <p:cNvSpPr txBox="1"/>
              <p:nvPr/>
            </p:nvSpPr>
            <p:spPr>
              <a:xfrm>
                <a:off x="2508308" y="1479746"/>
                <a:ext cx="7608815" cy="341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）要求是奇数，故末位只能是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，用掉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个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，还剩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个，然后考虑前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位即可。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0,1,2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0,1,2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={0,1,2,3,4,5}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故生成函数为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2!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2!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+..+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5!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3!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系数就是满足条件的方案数，其中系数为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25.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）可以采用穷举法。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最后一位已经是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，因此只考虑前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位。前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位一共有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3=27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种。因为此              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只有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个，需要去除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222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这两种情况。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所以满足条件的方案数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=27-1-1=25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340B70-ACC7-4570-B624-D1CF1EC7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08" y="1479746"/>
                <a:ext cx="7608815" cy="3415615"/>
              </a:xfrm>
              <a:prstGeom prst="rect">
                <a:avLst/>
              </a:prstGeom>
              <a:blipFill>
                <a:blip r:embed="rId2"/>
                <a:stretch>
                  <a:fillRect l="-400" r="-1681"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1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0C4242-3881-4040-9919-659C3098E53F}"/>
              </a:ext>
            </a:extLst>
          </p:cNvPr>
          <p:cNvSpPr txBox="1"/>
          <p:nvPr/>
        </p:nvSpPr>
        <p:spPr>
          <a:xfrm>
            <a:off x="763398" y="813732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47295-5A9F-42D0-AC15-733DDB7CFC0B}"/>
              </a:ext>
            </a:extLst>
          </p:cNvPr>
          <p:cNvSpPr txBox="1"/>
          <p:nvPr/>
        </p:nvSpPr>
        <p:spPr>
          <a:xfrm>
            <a:off x="1851169" y="721015"/>
            <a:ext cx="8489659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三种颜色给一个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的棋盘着色，要求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色方格是偶数，有多少种方案？（要求采用至少两种方法）（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P87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例题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CA0DC-F1A4-4A18-9CEB-7460EE1260A6}"/>
                  </a:ext>
                </a:extLst>
              </p:cNvPr>
              <p:cNvSpPr txBox="1"/>
              <p:nvPr/>
            </p:nvSpPr>
            <p:spPr>
              <a:xfrm>
                <a:off x="1851169" y="1646154"/>
                <a:ext cx="9180353" cy="4944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）将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*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66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的棋盘用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1,2,3….66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着色，第</a:t>
                </a:r>
                <a:r>
                  <a:rPr lang="en-US" altLang="zh-CN" sz="1600" dirty="0" err="1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i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个方格着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色相当于把第</a:t>
                </a:r>
                <a:r>
                  <a:rPr lang="en-US" altLang="zh-CN" sz="1600" dirty="0" err="1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i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个物体放入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盒中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∴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0,1,2,3…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={0,2,4…}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故指数型生成函数为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代入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n=66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即可。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）假设满足条件的方案数为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前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位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为已经满足条件的方案数。分以下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种情况：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A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、若前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色方格是偶数，最后一位只能是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种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B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、若前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色方格是奇数，最后一位只能取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色。此时前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种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情况，        去除前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色方格为偶数的情况，就得到前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色方格是奇数的情况。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综上，递推关系式为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最后求解即可！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3CA0DC-F1A4-4A18-9CEB-7460EE126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9" y="1646154"/>
                <a:ext cx="9180353" cy="4944943"/>
              </a:xfrm>
              <a:prstGeom prst="rect">
                <a:avLst/>
              </a:prstGeom>
              <a:blipFill>
                <a:blip r:embed="rId2"/>
                <a:stretch>
                  <a:fillRect l="-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9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52647E-5926-4C9C-AF24-B2239AA1D723}"/>
              </a:ext>
            </a:extLst>
          </p:cNvPr>
          <p:cNvSpPr txBox="1"/>
          <p:nvPr/>
        </p:nvSpPr>
        <p:spPr>
          <a:xfrm>
            <a:off x="865414" y="8817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6C06E6-49B5-40ED-A52F-F7F9CD0DE783}"/>
              </a:ext>
            </a:extLst>
          </p:cNvPr>
          <p:cNvSpPr txBox="1"/>
          <p:nvPr/>
        </p:nvSpPr>
        <p:spPr>
          <a:xfrm>
            <a:off x="1312578" y="1251075"/>
            <a:ext cx="8850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证明从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个不同物体中允许重复地选取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个物体，但每个物体至少出现一次的方式数为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C(r-1,n-1)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1A6EB3-4357-4EA1-9BDC-4DB1618D2201}"/>
                  </a:ext>
                </a:extLst>
              </p:cNvPr>
              <p:cNvSpPr txBox="1"/>
              <p:nvPr/>
            </p:nvSpPr>
            <p:spPr>
              <a:xfrm>
                <a:off x="2197916" y="2290195"/>
                <a:ext cx="8145710" cy="27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：这个问题相当于求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一组正整数解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由题意知道，设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={1,2,3,…}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故生成函数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这里我们需要找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:r>
                  <a:rPr lang="en-US" altLang="zh-CN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c(r-1,n-1)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1A6EB3-4357-4EA1-9BDC-4DB1618D2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916" y="2290195"/>
                <a:ext cx="8145710" cy="2734403"/>
              </a:xfrm>
              <a:prstGeom prst="rect">
                <a:avLst/>
              </a:prstGeom>
              <a:blipFill>
                <a:blip r:embed="rId2"/>
                <a:stretch>
                  <a:fillRect l="-449" b="-4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2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D22FA9-4030-4171-AB62-EA6712F8C33F}"/>
              </a:ext>
            </a:extLst>
          </p:cNvPr>
          <p:cNvSpPr txBox="1"/>
          <p:nvPr/>
        </p:nvSpPr>
        <p:spPr>
          <a:xfrm>
            <a:off x="780176" y="771787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FD1757-2D0B-4633-8C5B-A433C8AC87B5}"/>
              </a:ext>
            </a:extLst>
          </p:cNvPr>
          <p:cNvSpPr txBox="1"/>
          <p:nvPr/>
        </p:nvSpPr>
        <p:spPr>
          <a:xfrm>
            <a:off x="1816216" y="698336"/>
            <a:ext cx="8942664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个完全相同的球放到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个标号为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3……m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的盒子中，不允许有空盒，共有多少种不同的方案？（要求采用至少两种方法）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B8E5A0-FB4B-406A-8FB9-CD86E4AFCD89}"/>
                  </a:ext>
                </a:extLst>
              </p:cNvPr>
              <p:cNvSpPr txBox="1"/>
              <p:nvPr/>
            </p:nvSpPr>
            <p:spPr>
              <a:xfrm>
                <a:off x="1912690" y="1669409"/>
                <a:ext cx="8724550" cy="324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）要求不允许有空盒，因此每个盒子至少要放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个，故生成函数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(1−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展开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，这里需要用到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二项式定理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，然后找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+1)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</m:t>
                    </m:r>
                  </m:oMath>
                </a14:m>
                <a:r>
                  <a:rPr lang="en-US" altLang="zh-CN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…(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−1)</m:t>
                        </m:r>
                      </m:num>
                      <m:den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!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!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n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−1,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</m:t>
                    </m:r>
                  </m:oMath>
                </a14:m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zh-CN" altLang="en-US" sz="1600" b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sz="1600" b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1.2.3</a:t>
                </a:r>
                <a:r>
                  <a:rPr lang="zh-CN" altLang="en-US" sz="16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）将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个球进行排列，一共有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个空挡。假设用木板隔开，此时需要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m-1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个木板可以分成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组，然后将这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组对应放到盒子里面即可！因此满足条件的方案数为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C(n-1,m-1).</a:t>
                </a:r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B8E5A0-FB4B-406A-8FB9-CD86E4AF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90" y="1669409"/>
                <a:ext cx="8724550" cy="3245760"/>
              </a:xfrm>
              <a:prstGeom prst="rect">
                <a:avLst/>
              </a:prstGeom>
              <a:blipFill>
                <a:blip r:embed="rId2"/>
                <a:stretch>
                  <a:fillRect l="-419" r="-1468" b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85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EF43FF-621A-4F85-A1E3-EA933E67DDD1}"/>
              </a:ext>
            </a:extLst>
          </p:cNvPr>
          <p:cNvSpPr txBox="1"/>
          <p:nvPr/>
        </p:nvSpPr>
        <p:spPr>
          <a:xfrm>
            <a:off x="755009" y="763398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DD3F71-0CEA-44BE-A11B-048157351F65}"/>
              </a:ext>
            </a:extLst>
          </p:cNvPr>
          <p:cNvSpPr txBox="1"/>
          <p:nvPr/>
        </p:nvSpPr>
        <p:spPr>
          <a:xfrm>
            <a:off x="3359791" y="768259"/>
            <a:ext cx="496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求解下列递推关系，要求采用多种不同的方法？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A1B2E5F-A07C-457A-947F-D64F93594B38}"/>
                  </a:ext>
                </a:extLst>
              </p:cNvPr>
              <p:cNvSpPr txBox="1"/>
              <p:nvPr/>
            </p:nvSpPr>
            <p:spPr>
              <a:xfrm>
                <a:off x="3120705" y="1081913"/>
                <a:ext cx="5444455" cy="882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A1B2E5F-A07C-457A-947F-D64F93594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05" y="1081913"/>
                <a:ext cx="5444455" cy="882614"/>
              </a:xfrm>
              <a:prstGeom prst="rect">
                <a:avLst/>
              </a:prstGeom>
              <a:blipFill>
                <a:blip r:embed="rId2"/>
                <a:stretch>
                  <a:fillRect b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DBA3B3-B577-434E-918A-0832075B6532}"/>
                  </a:ext>
                </a:extLst>
              </p:cNvPr>
              <p:cNvSpPr txBox="1"/>
              <p:nvPr/>
            </p:nvSpPr>
            <p:spPr>
              <a:xfrm>
                <a:off x="1149292" y="2279743"/>
                <a:ext cx="10125512" cy="229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）令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=3</m:t>
                        </m:r>
                        <m:nary>
                          <m:naryPr>
                            <m:chr m:val="∑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=3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𝑛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∞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3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16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1−3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故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系数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为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−1+1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DBA3B3-B577-434E-918A-0832075B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92" y="2279743"/>
                <a:ext cx="10125512" cy="2298514"/>
              </a:xfrm>
              <a:prstGeom prst="rect">
                <a:avLst/>
              </a:prstGeom>
              <a:blipFill>
                <a:blip r:embed="rId3"/>
                <a:stretch>
                  <a:fillRect l="-361" t="-12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96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E153EC9-74A6-4613-A2AF-63BD3B46C3D8}"/>
              </a:ext>
            </a:extLst>
          </p:cNvPr>
          <p:cNvSpPr txBox="1"/>
          <p:nvPr/>
        </p:nvSpPr>
        <p:spPr>
          <a:xfrm>
            <a:off x="2303757" y="761487"/>
            <a:ext cx="496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求解下列递推关系，要求采用多种不同的方法？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8CEC95-F91B-411A-8383-AE83078EA3B5}"/>
                  </a:ext>
                </a:extLst>
              </p:cNvPr>
              <p:cNvSpPr txBox="1"/>
              <p:nvPr/>
            </p:nvSpPr>
            <p:spPr>
              <a:xfrm>
                <a:off x="1958476" y="1100041"/>
                <a:ext cx="5444455" cy="882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8CEC95-F91B-411A-8383-AE83078EA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76" y="1100041"/>
                <a:ext cx="5444455" cy="882614"/>
              </a:xfrm>
              <a:prstGeom prst="rect">
                <a:avLst/>
              </a:prstGeom>
              <a:blipFill>
                <a:blip r:embed="rId2"/>
                <a:stretch>
                  <a:fillRect b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F147E2-7BBC-435F-962D-33C918AB386C}"/>
                  </a:ext>
                </a:extLst>
              </p:cNvPr>
              <p:cNvSpPr txBox="1"/>
              <p:nvPr/>
            </p:nvSpPr>
            <p:spPr>
              <a:xfrm>
                <a:off x="2167025" y="2284953"/>
                <a:ext cx="9045057" cy="299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）采用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迭代法</a:t>
                </a:r>
                <a:endParaRPr lang="en-US" altLang="zh-CN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）特征方程为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−3=0⇒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因此通解为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可得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是特征方程的一重根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设非齐次特解为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代入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递推关系解得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代入初始值得，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F147E2-7BBC-435F-962D-33C918A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025" y="2284953"/>
                <a:ext cx="9045057" cy="2998321"/>
              </a:xfrm>
              <a:prstGeom prst="rect">
                <a:avLst/>
              </a:prstGeom>
              <a:blipFill>
                <a:blip r:embed="rId3"/>
                <a:stretch>
                  <a:fillRect l="-337" b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A8C4F9-33E5-414F-94F7-FE36DF444323}"/>
              </a:ext>
            </a:extLst>
          </p:cNvPr>
          <p:cNvSpPr txBox="1"/>
          <p:nvPr/>
        </p:nvSpPr>
        <p:spPr>
          <a:xfrm>
            <a:off x="872455" y="880844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20AE22-DDC6-4863-8C35-4B7832D71F8C}"/>
                  </a:ext>
                </a:extLst>
              </p:cNvPr>
              <p:cNvSpPr txBox="1"/>
              <p:nvPr/>
            </p:nvSpPr>
            <p:spPr>
              <a:xfrm>
                <a:off x="2168554" y="1951852"/>
                <a:ext cx="7533314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已知一个序列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，然后我们构造</a:t>
                </a:r>
                <a:r>
                  <a:rPr lang="zh-CN" altLang="en-US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形式幂级数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，使序列中的每个元素与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之间形成一一对应关系。称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A(x)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为序列的</a:t>
                </a:r>
                <a:r>
                  <a:rPr lang="zh-CN" altLang="en-US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生成函数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，并记为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20AE22-DDC6-4863-8C35-4B7832D7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4" y="1951852"/>
                <a:ext cx="7533314" cy="1297728"/>
              </a:xfrm>
              <a:prstGeom prst="rect">
                <a:avLst/>
              </a:prstGeom>
              <a:blipFill>
                <a:blip r:embed="rId2"/>
                <a:stretch>
                  <a:fillRect l="-728" r="-405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51D1920-DF35-4C09-B56B-39A7B79E8224}"/>
              </a:ext>
            </a:extLst>
          </p:cNvPr>
          <p:cNvSpPr txBox="1"/>
          <p:nvPr/>
        </p:nvSpPr>
        <p:spPr>
          <a:xfrm>
            <a:off x="2168554" y="3951256"/>
            <a:ext cx="6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我们可以根据这个概念做一些简单的题目</a:t>
            </a:r>
          </a:p>
        </p:txBody>
      </p:sp>
    </p:spTree>
    <p:extLst>
      <p:ext uri="{BB962C8B-B14F-4D97-AF65-F5344CB8AC3E}">
        <p14:creationId xmlns:p14="http://schemas.microsoft.com/office/powerpoint/2010/main" val="36862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A3892E-DD3D-427A-AD92-AFBD40425492}"/>
              </a:ext>
            </a:extLst>
          </p:cNvPr>
          <p:cNvSpPr txBox="1"/>
          <p:nvPr/>
        </p:nvSpPr>
        <p:spPr>
          <a:xfrm>
            <a:off x="671119" y="704675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54DFB8-D96B-4E11-A98E-CF163C3F8698}"/>
              </a:ext>
            </a:extLst>
          </p:cNvPr>
          <p:cNvSpPr txBox="1"/>
          <p:nvPr/>
        </p:nvSpPr>
        <p:spPr>
          <a:xfrm>
            <a:off x="1778466" y="788566"/>
            <a:ext cx="7617204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安排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个人去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个学校参观，每个学校至少一人，共有多少种安排方案？（习题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1.8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题）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3A4CA4-3F41-4E7A-BA15-6CFACD77F361}"/>
                  </a:ext>
                </a:extLst>
              </p:cNvPr>
              <p:cNvSpPr txBox="1"/>
              <p:nvPr/>
            </p:nvSpPr>
            <p:spPr>
              <a:xfrm>
                <a:off x="2466362" y="1561855"/>
                <a:ext cx="7155809" cy="345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方法一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（首先我们需要明确这是一个排列问题）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设学校的编号为</a:t>
                </a:r>
                <a:r>
                  <a:rPr lang="en-US" altLang="zh-CN" sz="16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a,b,c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，每个学校最少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人，最多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人。那么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={1,2,3}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，因此生成函数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3!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综上，方案数一共为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150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方法二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：有一个学校去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人，其它两个学校去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人；一个学校去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人，其它两个学校去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人；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5=1+1+3=1+2+2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，根据这个组合然后进行排列。那么方案数为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                     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(3,3)</m:t>
                    </m:r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3A4CA4-3F41-4E7A-BA15-6CFACD77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62" y="1561855"/>
                <a:ext cx="7155809" cy="3452805"/>
              </a:xfrm>
              <a:prstGeom prst="rect">
                <a:avLst/>
              </a:prstGeo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10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E86ADB-6E8B-496C-8692-4E83F34B20DA}"/>
              </a:ext>
            </a:extLst>
          </p:cNvPr>
          <p:cNvSpPr txBox="1"/>
          <p:nvPr/>
        </p:nvSpPr>
        <p:spPr>
          <a:xfrm>
            <a:off x="813732" y="755009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E4B336-F621-474D-8928-0F52A5E52F1E}"/>
              </a:ext>
            </a:extLst>
          </p:cNvPr>
          <p:cNvSpPr txBox="1"/>
          <p:nvPr/>
        </p:nvSpPr>
        <p:spPr>
          <a:xfrm>
            <a:off x="1906397" y="737696"/>
            <a:ext cx="10024844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一花店某时只有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枝红玫瑰，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枝粉玫瑰和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枝黄玫瑰，要从中选取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枝，一共有多少种选法？（要求采用不同的方法，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P51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题）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2A5F3F-6B86-467C-B5D5-7F48B880967D}"/>
                  </a:ext>
                </a:extLst>
              </p:cNvPr>
              <p:cNvSpPr txBox="1"/>
              <p:nvPr/>
            </p:nvSpPr>
            <p:spPr>
              <a:xfrm>
                <a:off x="1906397" y="2167378"/>
                <a:ext cx="9659924" cy="3358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</a:t>
                </a:r>
                <a:r>
                  <a:rPr lang="en-US" altLang="zh-CN" sz="16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a,b,c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分别代表红玫瑰，粉玫瑰，黄玫瑰，故这个题相当于求解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{6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,7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,8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（后面采用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容斥原理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的做法）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）由题意知，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a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最多出现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次，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最多出现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次，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最多出现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0,1,2…6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0,1,2…7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0,1,2…8</m:t>
                        </m:r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因此生成函数为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6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7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12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系数就是满足条件的选法。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2A5F3F-6B86-467C-B5D5-7F48B8809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397" y="2167378"/>
                <a:ext cx="9659924" cy="3358612"/>
              </a:xfrm>
              <a:prstGeom prst="rect">
                <a:avLst/>
              </a:prstGeom>
              <a:blipFill>
                <a:blip r:embed="rId2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3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48377C-F3F5-41E9-93AF-C8C6543A0B5F}"/>
              </a:ext>
            </a:extLst>
          </p:cNvPr>
          <p:cNvSpPr txBox="1"/>
          <p:nvPr/>
        </p:nvSpPr>
        <p:spPr>
          <a:xfrm>
            <a:off x="780176" y="763471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F13163-3FD3-432C-8146-57D0A7DE4EBD}"/>
                  </a:ext>
                </a:extLst>
              </p:cNvPr>
              <p:cNvSpPr txBox="1"/>
              <p:nvPr/>
            </p:nvSpPr>
            <p:spPr>
              <a:xfrm>
                <a:off x="1700168" y="778860"/>
                <a:ext cx="97116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=18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非负整数解的个数，其中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≤5,0≤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≤6,5≤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≤9,2≤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F13163-3FD3-432C-8146-57D0A7DE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68" y="778860"/>
                <a:ext cx="9711655" cy="338554"/>
              </a:xfrm>
              <a:prstGeom prst="rect">
                <a:avLst/>
              </a:prstGeom>
              <a:blipFill>
                <a:blip r:embed="rId2"/>
                <a:stretch>
                  <a:fillRect l="-377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BC9ECE-6CF7-4163-8DF5-88E82F8F51CB}"/>
                  </a:ext>
                </a:extLst>
              </p:cNvPr>
              <p:cNvSpPr txBox="1"/>
              <p:nvPr/>
            </p:nvSpPr>
            <p:spPr>
              <a:xfrm>
                <a:off x="2427396" y="1148192"/>
                <a:ext cx="8257198" cy="5178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−5,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−2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因此原方程转化为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=11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）这个题相当于求解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,6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,4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,8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4+11−1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11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14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=364</m:t>
                    </m:r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设集合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组合全体，则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|A|=78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，定义性质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P2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P3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y3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P4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组合数中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y4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4+11−6−1,11−6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=56,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4+11−7−1,11−7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=35,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4+11−5−1,11−3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=9,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4+11−9−1,11−9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同理，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由容斥原理知，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=364−56−35−9=264</m:t>
                    </m:r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BC9ECE-6CF7-4163-8DF5-88E82F8F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96" y="1148192"/>
                <a:ext cx="8257198" cy="5178341"/>
              </a:xfrm>
              <a:prstGeom prst="rect">
                <a:avLst/>
              </a:prstGeo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83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DD37B6-FA4C-4AF7-9942-C9E94D69A9E7}"/>
                  </a:ext>
                </a:extLst>
              </p:cNvPr>
              <p:cNvSpPr txBox="1"/>
              <p:nvPr/>
            </p:nvSpPr>
            <p:spPr>
              <a:xfrm>
                <a:off x="1581462" y="804027"/>
                <a:ext cx="97116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=18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非负整数解的个数，其中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≤5,0≤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≤6,5≤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≤9,2≤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DD37B6-FA4C-4AF7-9942-C9E94D69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62" y="804027"/>
                <a:ext cx="9711655" cy="338554"/>
              </a:xfrm>
              <a:prstGeom prst="rect">
                <a:avLst/>
              </a:prstGeom>
              <a:blipFill>
                <a:blip r:embed="rId2"/>
                <a:stretch>
                  <a:fillRect l="-314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E43B71-FC9A-4CDE-A4CF-3B5E835AE1D8}"/>
                  </a:ext>
                </a:extLst>
              </p:cNvPr>
              <p:cNvSpPr txBox="1"/>
              <p:nvPr/>
            </p:nvSpPr>
            <p:spPr>
              <a:xfrm>
                <a:off x="1581462" y="2189527"/>
                <a:ext cx="8749718" cy="152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）采用生成函数</a:t>
                </a: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0,1,2,3,4,5,6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0,1,2,3,4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0,1,2,3,4,5,6,7,8</m:t>
                        </m:r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故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+..+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+..+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系数为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264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E43B71-FC9A-4CDE-A4CF-3B5E835A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62" y="2189527"/>
                <a:ext cx="8749718" cy="1525226"/>
              </a:xfrm>
              <a:prstGeom prst="rect">
                <a:avLst/>
              </a:prstGeom>
              <a:blipFill>
                <a:blip r:embed="rId3"/>
                <a:stretch>
                  <a:fillRect l="-348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6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198B1A-9ECD-48E0-8C2A-A7CB6899620E}"/>
              </a:ext>
            </a:extLst>
          </p:cNvPr>
          <p:cNvSpPr txBox="1"/>
          <p:nvPr/>
        </p:nvSpPr>
        <p:spPr>
          <a:xfrm>
            <a:off x="796954" y="855677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2F6645-EAC9-4F0A-942F-48D7A5C6BE3F}"/>
                  </a:ext>
                </a:extLst>
              </p:cNvPr>
              <p:cNvSpPr txBox="1"/>
              <p:nvPr/>
            </p:nvSpPr>
            <p:spPr>
              <a:xfrm>
                <a:off x="2319556" y="855677"/>
                <a:ext cx="8086987" cy="773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证明方程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3+…+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7=13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3+…+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14=6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有相同数目的非负整数解（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P87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2F6645-EAC9-4F0A-942F-48D7A5C6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56" y="855677"/>
                <a:ext cx="8086987" cy="773289"/>
              </a:xfrm>
              <a:prstGeom prst="rect">
                <a:avLst/>
              </a:prstGeom>
              <a:blipFill>
                <a:blip r:embed="rId2"/>
                <a:stretch>
                  <a:fillRect l="-452" b="-9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19E4EA-F828-407C-A6C7-E42973971035}"/>
                  </a:ext>
                </a:extLst>
              </p:cNvPr>
              <p:cNvSpPr txBox="1"/>
              <p:nvPr/>
            </p:nvSpPr>
            <p:spPr>
              <a:xfrm>
                <a:off x="2399253" y="2600588"/>
                <a:ext cx="6702803" cy="114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：非负整数解要求各项都大于等于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，可设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M1=M2=..M7={0,1,2…13}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13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系数。另一个方程同样如此。接着对比两个形式幂级数的系数即可。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19E4EA-F828-407C-A6C7-E42973971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53" y="2600588"/>
                <a:ext cx="6702803" cy="1142620"/>
              </a:xfrm>
              <a:prstGeom prst="rect">
                <a:avLst/>
              </a:prstGeom>
              <a:blipFill>
                <a:blip r:embed="rId3"/>
                <a:stretch>
                  <a:fillRect l="-546" r="-1820" b="-6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66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AC5AD3-3A5F-42F0-A06B-D128C651816A}"/>
              </a:ext>
            </a:extLst>
          </p:cNvPr>
          <p:cNvSpPr/>
          <p:nvPr/>
        </p:nvSpPr>
        <p:spPr>
          <a:xfrm>
            <a:off x="3337871" y="2505670"/>
            <a:ext cx="5516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感谢大家的观看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CCB3F7-45CE-49FE-AB8F-6028D9EF7F6D}"/>
              </a:ext>
            </a:extLst>
          </p:cNvPr>
          <p:cNvSpPr txBox="1"/>
          <p:nvPr/>
        </p:nvSpPr>
        <p:spPr>
          <a:xfrm>
            <a:off x="763398" y="796954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已知序列求生成函数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20A4D4-B65D-4EDA-9B28-446D2F63D3B3}"/>
                  </a:ext>
                </a:extLst>
              </p:cNvPr>
              <p:cNvSpPr txBox="1"/>
              <p:nvPr/>
            </p:nvSpPr>
            <p:spPr>
              <a:xfrm>
                <a:off x="3380763" y="1878918"/>
                <a:ext cx="375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{1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20A4D4-B65D-4EDA-9B28-446D2F63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763" y="1878918"/>
                <a:ext cx="375826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5CE3B1-6C42-432B-92AC-791984E00DEF}"/>
                  </a:ext>
                </a:extLst>
              </p:cNvPr>
              <p:cNvSpPr txBox="1"/>
              <p:nvPr/>
            </p:nvSpPr>
            <p:spPr>
              <a:xfrm>
                <a:off x="3011648" y="2424419"/>
                <a:ext cx="497467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5CE3B1-6C42-432B-92AC-791984E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648" y="2424419"/>
                <a:ext cx="4974671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6ACC417-8284-44C2-A9DE-7DB57E7991E4}"/>
              </a:ext>
            </a:extLst>
          </p:cNvPr>
          <p:cNvSpPr txBox="1"/>
          <p:nvPr/>
        </p:nvSpPr>
        <p:spPr>
          <a:xfrm>
            <a:off x="3464653" y="4337108"/>
            <a:ext cx="452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其它相似的题目：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P76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，习题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7861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C0C7A-7034-4ACF-A273-4A1D1B729D16}"/>
              </a:ext>
            </a:extLst>
          </p:cNvPr>
          <p:cNvSpPr txBox="1"/>
          <p:nvPr/>
        </p:nvSpPr>
        <p:spPr>
          <a:xfrm>
            <a:off x="830510" y="830510"/>
            <a:ext cx="301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已知生成函数求序列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3E008B-D63F-49C9-A486-2ACCACE94394}"/>
                  </a:ext>
                </a:extLst>
              </p:cNvPr>
              <p:cNvSpPr txBox="1"/>
              <p:nvPr/>
            </p:nvSpPr>
            <p:spPr>
              <a:xfrm>
                <a:off x="2785145" y="1501629"/>
                <a:ext cx="6350466" cy="44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已知生成函数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，求对应的序列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（习题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4.7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题）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3E008B-D63F-49C9-A486-2ACCACE9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45" y="1501629"/>
                <a:ext cx="6350466" cy="442044"/>
              </a:xfrm>
              <a:prstGeom prst="rect">
                <a:avLst/>
              </a:prstGeom>
              <a:blipFill>
                <a:blip r:embed="rId2"/>
                <a:stretch>
                  <a:fillRect l="-576"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AA04671-4137-4B40-8C8C-31914CF691C1}"/>
              </a:ext>
            </a:extLst>
          </p:cNvPr>
          <p:cNvSpPr txBox="1"/>
          <p:nvPr/>
        </p:nvSpPr>
        <p:spPr>
          <a:xfrm>
            <a:off x="2785145" y="2584026"/>
            <a:ext cx="644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：将生成函数展开即可（因式分解，一般转化为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个公式的某一种）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BFE1F9-A54E-48CA-A3B0-A03AA63DBEB0}"/>
                  </a:ext>
                </a:extLst>
              </p:cNvPr>
              <p:cNvSpPr txBox="1"/>
              <p:nvPr/>
            </p:nvSpPr>
            <p:spPr>
              <a:xfrm>
                <a:off x="2785145" y="3358635"/>
                <a:ext cx="5570290" cy="98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3−9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−2∙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=−5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−2∙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(−7)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BFE1F9-A54E-48CA-A3B0-A03AA63D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45" y="3358635"/>
                <a:ext cx="5570290" cy="982257"/>
              </a:xfrm>
              <a:prstGeom prst="rect">
                <a:avLst/>
              </a:prstGeom>
              <a:blipFill>
                <a:blip r:embed="rId3"/>
                <a:stretch>
                  <a:fillRect l="-985" b="-6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F3D7453-73ED-4333-81FA-119295EA9497}"/>
              </a:ext>
            </a:extLst>
          </p:cNvPr>
          <p:cNvSpPr txBox="1"/>
          <p:nvPr/>
        </p:nvSpPr>
        <p:spPr>
          <a:xfrm>
            <a:off x="564261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9F92E89-BB67-4B68-9681-2949BF11B459}"/>
                  </a:ext>
                </a:extLst>
              </p:cNvPr>
              <p:cNvSpPr txBox="1"/>
              <p:nvPr/>
            </p:nvSpPr>
            <p:spPr>
              <a:xfrm>
                <a:off x="760097" y="2447692"/>
                <a:ext cx="6115050" cy="601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9F92E89-BB67-4B68-9681-2949BF11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7" y="2447692"/>
                <a:ext cx="6115050" cy="601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6390FDC-7DBA-45D7-BD5D-21D176ED9253}"/>
              </a:ext>
            </a:extLst>
          </p:cNvPr>
          <p:cNvSpPr txBox="1"/>
          <p:nvPr/>
        </p:nvSpPr>
        <p:spPr>
          <a:xfrm>
            <a:off x="1474645" y="1400181"/>
            <a:ext cx="55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很多以前学过的恒等式都可以用生成函数证明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4AE02D-C97C-4EE5-8030-EDDD1C882C22}"/>
              </a:ext>
            </a:extLst>
          </p:cNvPr>
          <p:cNvSpPr txBox="1"/>
          <p:nvPr/>
        </p:nvSpPr>
        <p:spPr>
          <a:xfrm>
            <a:off x="6592525" y="257258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8A890F-3C8F-40A5-9071-B1928E705DF7}"/>
                  </a:ext>
                </a:extLst>
              </p:cNvPr>
              <p:cNvSpPr txBox="1"/>
              <p:nvPr/>
            </p:nvSpPr>
            <p:spPr>
              <a:xfrm>
                <a:off x="792480" y="3581104"/>
                <a:ext cx="6115050" cy="601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8A890F-3C8F-40A5-9071-B1928E70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3581104"/>
                <a:ext cx="611505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674B7E8D-5E3B-4812-A6BE-702BD543AE72}"/>
              </a:ext>
            </a:extLst>
          </p:cNvPr>
          <p:cNvSpPr txBox="1"/>
          <p:nvPr/>
        </p:nvSpPr>
        <p:spPr>
          <a:xfrm>
            <a:off x="6692595" y="3724394"/>
            <a:ext cx="83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BFCD44E2-89D0-47E4-8DEA-7A60E7804762}"/>
              </a:ext>
            </a:extLst>
          </p:cNvPr>
          <p:cNvSpPr/>
          <p:nvPr/>
        </p:nvSpPr>
        <p:spPr>
          <a:xfrm>
            <a:off x="8374379" y="1927056"/>
            <a:ext cx="2643811" cy="1982004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F3DB12-437D-4D01-AF3F-C85F5CE1BE50}"/>
              </a:ext>
            </a:extLst>
          </p:cNvPr>
          <p:cNvSpPr txBox="1"/>
          <p:nvPr/>
        </p:nvSpPr>
        <p:spPr>
          <a:xfrm>
            <a:off x="8702040" y="2224745"/>
            <a:ext cx="1794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这两个是书上的证明，考的概率不大，不过建议还是看看，有助于理解这个过程</a:t>
            </a:r>
          </a:p>
        </p:txBody>
      </p:sp>
    </p:spTree>
    <p:extLst>
      <p:ext uri="{BB962C8B-B14F-4D97-AF65-F5344CB8AC3E}">
        <p14:creationId xmlns:p14="http://schemas.microsoft.com/office/powerpoint/2010/main" val="39949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B3CDE1-2E78-4D70-BF0C-68DD9191443A}"/>
              </a:ext>
            </a:extLst>
          </p:cNvPr>
          <p:cNvSpPr txBox="1"/>
          <p:nvPr/>
        </p:nvSpPr>
        <p:spPr>
          <a:xfrm>
            <a:off x="762000" y="7696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形式幂级数（了解）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BF306-58E1-4966-BBED-7C7B4162CCA1}"/>
                  </a:ext>
                </a:extLst>
              </p:cNvPr>
              <p:cNvSpPr txBox="1"/>
              <p:nvPr/>
            </p:nvSpPr>
            <p:spPr>
              <a:xfrm>
                <a:off x="2417445" y="1366770"/>
                <a:ext cx="8412742" cy="1401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 对于实数域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R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上的数列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}</m:t>
                    </m:r>
                  </m:oMath>
                </a14:m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,x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是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R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上的未定元，表达式</a:t>
                </a:r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                称为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R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上的形式幂级数。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BF306-58E1-4966-BBED-7C7B4162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45" y="1366770"/>
                <a:ext cx="8412742" cy="1401859"/>
              </a:xfrm>
              <a:prstGeom prst="rect">
                <a:avLst/>
              </a:prstGeom>
              <a:blipFill>
                <a:blip r:embed="rId2"/>
                <a:stretch>
                  <a:fillRect t="-3043" b="-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83F4419-0C8F-4753-A099-567695B24693}"/>
              </a:ext>
            </a:extLst>
          </p:cNvPr>
          <p:cNvSpPr txBox="1"/>
          <p:nvPr/>
        </p:nvSpPr>
        <p:spPr>
          <a:xfrm>
            <a:off x="1132514" y="184557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形式幂级数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D879A7-E61E-4E8B-BA35-E50A9A82AB0C}"/>
                  </a:ext>
                </a:extLst>
              </p:cNvPr>
              <p:cNvSpPr txBox="1"/>
              <p:nvPr/>
            </p:nvSpPr>
            <p:spPr>
              <a:xfrm>
                <a:off x="3431097" y="3238150"/>
                <a:ext cx="5696125" cy="128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是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R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上的两个形式幂级数，若对任意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k&gt;=0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，则称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A(x)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B(x)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相等，记作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A(x)=B(x)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D879A7-E61E-4E8B-BA35-E50A9A82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97" y="3238150"/>
                <a:ext cx="5696125" cy="1288494"/>
              </a:xfrm>
              <a:prstGeom prst="rect">
                <a:avLst/>
              </a:prstGeom>
              <a:blipFill>
                <a:blip r:embed="rId3"/>
                <a:stretch>
                  <a:fillRect l="-964" t="-26415" r="-2784" b="-6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093CCBC-FD9A-4DFD-A824-32552A464E5F}"/>
              </a:ext>
            </a:extLst>
          </p:cNvPr>
          <p:cNvSpPr txBox="1"/>
          <p:nvPr/>
        </p:nvSpPr>
        <p:spPr>
          <a:xfrm>
            <a:off x="1132514" y="3529383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4.2.1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C7F316-9F70-4576-AFE4-2AF550DBD613}"/>
              </a:ext>
            </a:extLst>
          </p:cNvPr>
          <p:cNvSpPr txBox="1"/>
          <p:nvPr/>
        </p:nvSpPr>
        <p:spPr>
          <a:xfrm>
            <a:off x="1132514" y="4966283"/>
            <a:ext cx="12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4.2.2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8C9E21-F25A-4EF3-86B5-F6BF91E1E3EC}"/>
                  </a:ext>
                </a:extLst>
              </p:cNvPr>
              <p:cNvSpPr txBox="1"/>
              <p:nvPr/>
            </p:nvSpPr>
            <p:spPr>
              <a:xfrm>
                <a:off x="3468846" y="4835153"/>
                <a:ext cx="6287549" cy="88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设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α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为任意实数，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]]，则将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称作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)的数乘积</m:t>
                        </m:r>
                      </m:e>
                    </m:nary>
                  </m:oMath>
                </a14:m>
                <a:endParaRPr lang="zh-CN" altLang="en-US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58C9E21-F25A-4EF3-86B5-F6BF91E1E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46" y="4835153"/>
                <a:ext cx="6287549" cy="883190"/>
              </a:xfrm>
              <a:prstGeom prst="rect">
                <a:avLst/>
              </a:prstGeom>
              <a:blipFill>
                <a:blip r:embed="rId4"/>
                <a:stretch>
                  <a:fillRect l="-776" t="-38621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4CEEA5-DE40-4A2F-BE5A-EE3C4A3DF23F}"/>
              </a:ext>
            </a:extLst>
          </p:cNvPr>
          <p:cNvSpPr txBox="1"/>
          <p:nvPr/>
        </p:nvSpPr>
        <p:spPr>
          <a:xfrm>
            <a:off x="1224792" y="1157681"/>
            <a:ext cx="15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4.2.3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277FE3-CCA4-4877-BBC8-D87596484E8A}"/>
              </a:ext>
            </a:extLst>
          </p:cNvPr>
          <p:cNvSpPr txBox="1"/>
          <p:nvPr/>
        </p:nvSpPr>
        <p:spPr>
          <a:xfrm>
            <a:off x="1224791" y="2928999"/>
            <a:ext cx="13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4.2.1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76823A-7887-45E4-92A0-5828E8BFC845}"/>
              </a:ext>
            </a:extLst>
          </p:cNvPr>
          <p:cNvSpPr txBox="1"/>
          <p:nvPr/>
        </p:nvSpPr>
        <p:spPr>
          <a:xfrm>
            <a:off x="4265802" y="2727960"/>
            <a:ext cx="4798503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集合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R[[x]]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在上述加法和乘法运算下构成一个整环。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DC62C-9841-4C22-B29E-396363167599}"/>
              </a:ext>
            </a:extLst>
          </p:cNvPr>
          <p:cNvSpPr txBox="1"/>
          <p:nvPr/>
        </p:nvSpPr>
        <p:spPr>
          <a:xfrm>
            <a:off x="1224792" y="4700317"/>
            <a:ext cx="13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4.2.4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A01A7F-662D-4294-8E51-BBB34F96B615}"/>
                  </a:ext>
                </a:extLst>
              </p:cNvPr>
              <p:cNvSpPr txBox="1"/>
              <p:nvPr/>
            </p:nvSpPr>
            <p:spPr>
              <a:xfrm>
                <a:off x="4265802" y="4669140"/>
                <a:ext cx="5972962" cy="378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规定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𝐷𝐴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𝐷𝐴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A(x)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的形式导数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FA01A7F-662D-4294-8E51-BBB34F96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02" y="4669140"/>
                <a:ext cx="5972962" cy="378822"/>
              </a:xfrm>
              <a:prstGeom prst="rect">
                <a:avLst/>
              </a:prstGeom>
              <a:blipFill>
                <a:blip r:embed="rId2"/>
                <a:stretch>
                  <a:fillRect l="-918" t="-112903" b="-18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E4DCB-8E10-4978-A01E-4C99D7AF0CCF}"/>
                  </a:ext>
                </a:extLst>
              </p:cNvPr>
              <p:cNvSpPr txBox="1"/>
              <p:nvPr/>
            </p:nvSpPr>
            <p:spPr>
              <a:xfrm>
                <a:off x="4265802" y="770304"/>
                <a:ext cx="6115574" cy="1733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是</a:t>
                </a:r>
                <a:r>
                  <a:rPr lang="en-US" altLang="zh-CN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R</a:t>
                </a:r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上的两个形式幂级数，定义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𝑘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，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定义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zh-CN" altLang="en-US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为积。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E4DCB-8E10-4978-A01E-4C99D7AF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02" y="770304"/>
                <a:ext cx="6115574" cy="1733231"/>
              </a:xfrm>
              <a:prstGeom prst="rect">
                <a:avLst/>
              </a:prstGeom>
              <a:blipFill>
                <a:blip r:embed="rId3"/>
                <a:stretch>
                  <a:fillRect l="-897" t="-1964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7F55F3-CA75-46A1-A890-9073DDB001CC}"/>
              </a:ext>
            </a:extLst>
          </p:cNvPr>
          <p:cNvSpPr txBox="1"/>
          <p:nvPr/>
        </p:nvSpPr>
        <p:spPr>
          <a:xfrm>
            <a:off x="701040" y="74676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生成函数的性质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BF0A3-B420-4889-83CF-56A41B1CA573}"/>
                  </a:ext>
                </a:extLst>
              </p:cNvPr>
              <p:cNvSpPr txBox="1"/>
              <p:nvPr/>
            </p:nvSpPr>
            <p:spPr>
              <a:xfrm>
                <a:off x="3623740" y="1312616"/>
                <a:ext cx="1141210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8EBF0A3-B420-4889-83CF-56A41B1C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740" y="1312616"/>
                <a:ext cx="1141210" cy="792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4309832A-1FCB-48C9-9C61-3B615A670AAC}"/>
              </a:ext>
            </a:extLst>
          </p:cNvPr>
          <p:cNvSpPr/>
          <p:nvPr/>
        </p:nvSpPr>
        <p:spPr>
          <a:xfrm>
            <a:off x="4897774" y="1602296"/>
            <a:ext cx="1065402" cy="17616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42B6A-AB36-4679-8999-9CD141F00C92}"/>
                  </a:ext>
                </a:extLst>
              </p:cNvPr>
              <p:cNvSpPr txBox="1"/>
              <p:nvPr/>
            </p:nvSpPr>
            <p:spPr>
              <a:xfrm>
                <a:off x="6228825" y="1333537"/>
                <a:ext cx="1373966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42B6A-AB36-4679-8999-9CD141F0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25" y="1333537"/>
                <a:ext cx="1373966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E0E3BF-8046-4CC4-BD01-252B4D41D424}"/>
                  </a:ext>
                </a:extLst>
              </p:cNvPr>
              <p:cNvSpPr txBox="1"/>
              <p:nvPr/>
            </p:nvSpPr>
            <p:spPr>
              <a:xfrm>
                <a:off x="1136558" y="2319270"/>
                <a:ext cx="6115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E0E3BF-8046-4CC4-BD01-252B4D41D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58" y="2319270"/>
                <a:ext cx="61155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DCE583BD-9636-4C01-8232-CE89D978CDFB}"/>
              </a:ext>
            </a:extLst>
          </p:cNvPr>
          <p:cNvSpPr/>
          <p:nvPr/>
        </p:nvSpPr>
        <p:spPr>
          <a:xfrm>
            <a:off x="4897774" y="2415851"/>
            <a:ext cx="1065402" cy="17616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A29307-8A38-4D53-85F2-9362F8EE1DF1}"/>
                  </a:ext>
                </a:extLst>
              </p:cNvPr>
              <p:cNvSpPr txBox="1"/>
              <p:nvPr/>
            </p:nvSpPr>
            <p:spPr>
              <a:xfrm>
                <a:off x="6228825" y="2315021"/>
                <a:ext cx="1487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A29307-8A38-4D53-85F2-9362F8EE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25" y="2315021"/>
                <a:ext cx="1487074" cy="276999"/>
              </a:xfrm>
              <a:prstGeom prst="rect">
                <a:avLst/>
              </a:prstGeom>
              <a:blipFill>
                <a:blip r:embed="rId5"/>
                <a:stretch>
                  <a:fillRect l="-3279" t="-2222" r="-491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E0A5C962-3053-487F-9118-38D035DDF24B}"/>
              </a:ext>
            </a:extLst>
          </p:cNvPr>
          <p:cNvSpPr/>
          <p:nvPr/>
        </p:nvSpPr>
        <p:spPr>
          <a:xfrm>
            <a:off x="7977930" y="1526796"/>
            <a:ext cx="318782" cy="25166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D321CC-6267-423B-A2C7-118D1DA82E30}"/>
              </a:ext>
            </a:extLst>
          </p:cNvPr>
          <p:cNvSpPr txBox="1"/>
          <p:nvPr/>
        </p:nvSpPr>
        <p:spPr>
          <a:xfrm>
            <a:off x="8590327" y="1467964"/>
            <a:ext cx="20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（逆向应用）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CD2706-D673-47FF-8187-51EE7288BEA1}"/>
              </a:ext>
            </a:extLst>
          </p:cNvPr>
          <p:cNvSpPr txBox="1"/>
          <p:nvPr/>
        </p:nvSpPr>
        <p:spPr>
          <a:xfrm>
            <a:off x="4897773" y="1871056"/>
            <a:ext cx="18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证明最好看一下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C2D890-8ED2-49B8-856F-B1605DDC92AD}"/>
              </a:ext>
            </a:extLst>
          </p:cNvPr>
          <p:cNvSpPr txBox="1"/>
          <p:nvPr/>
        </p:nvSpPr>
        <p:spPr>
          <a:xfrm>
            <a:off x="2973273" y="3787026"/>
            <a:ext cx="624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几个比较简单的性质：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4.3.7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4.3.8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看一下理解一下就行</a:t>
            </a:r>
          </a:p>
        </p:txBody>
      </p:sp>
      <p:sp>
        <p:nvSpPr>
          <p:cNvPr id="9" name="卷形: 水平 8">
            <a:extLst>
              <a:ext uri="{FF2B5EF4-FFF2-40B4-BE49-F238E27FC236}">
                <a16:creationId xmlns:a16="http://schemas.microsoft.com/office/drawing/2014/main" id="{E4357D39-C5D8-43F7-9E65-77EC0A778EFF}"/>
              </a:ext>
            </a:extLst>
          </p:cNvPr>
          <p:cNvSpPr/>
          <p:nvPr/>
        </p:nvSpPr>
        <p:spPr>
          <a:xfrm>
            <a:off x="1111388" y="1917040"/>
            <a:ext cx="1141210" cy="725578"/>
          </a:xfrm>
          <a:prstGeom prst="horizont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DA937A-C87B-4017-A23F-C4FE717EE045}"/>
              </a:ext>
            </a:extLst>
          </p:cNvPr>
          <p:cNvSpPr txBox="1"/>
          <p:nvPr/>
        </p:nvSpPr>
        <p:spPr>
          <a:xfrm>
            <a:off x="1325461" y="2068144"/>
            <a:ext cx="7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88627783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3352</TotalTime>
  <Words>3630</Words>
  <Application>Microsoft Office PowerPoint</Application>
  <PresentationFormat>宽屏</PresentationFormat>
  <Paragraphs>260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华文行楷</vt:lpstr>
      <vt:lpstr>隶书</vt:lpstr>
      <vt:lpstr>宋体</vt:lpstr>
      <vt:lpstr>幼圆</vt:lpstr>
      <vt:lpstr>Arial</vt:lpstr>
      <vt:lpstr>Calibri</vt:lpstr>
      <vt:lpstr>Calibri Light</vt:lpstr>
      <vt:lpstr>Cambria Math</vt:lpstr>
      <vt:lpstr>Garamond</vt:lpstr>
      <vt:lpstr>Wingdings 2</vt:lpstr>
      <vt:lpstr>HDOfficeLightV0</vt:lpstr>
      <vt:lpstr>1_HDOfficeLightV0</vt:lpstr>
      <vt:lpstr>环保</vt:lpstr>
      <vt:lpstr>组合数学第四章</vt:lpstr>
      <vt:lpstr>知识框架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组合数学第四章</dc:title>
  <dc:creator>JHL</dc:creator>
  <cp:lastModifiedBy>JHL</cp:lastModifiedBy>
  <cp:revision>221</cp:revision>
  <dcterms:created xsi:type="dcterms:W3CDTF">2020-12-02T08:53:26Z</dcterms:created>
  <dcterms:modified xsi:type="dcterms:W3CDTF">2020-12-23T06:37:28Z</dcterms:modified>
</cp:coreProperties>
</file>