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57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1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6D0E1-ABA5-455B-885B-4C66003055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F71AD-30AB-4CB1-92EC-14D90B3D76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7E9-E494-4AF3-B50F-4A27D6BF04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F253-C60F-43AD-A005-3ED3D8A66130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7E9-E494-4AF3-B50F-4A27D6BF04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F253-C60F-43AD-A005-3ED3D8A66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7E9-E494-4AF3-B50F-4A27D6BF04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F253-C60F-43AD-A005-3ED3D8A66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7E9-E494-4AF3-B50F-4A27D6BF04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F253-C60F-43AD-A005-3ED3D8A66130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7E9-E494-4AF3-B50F-4A27D6BF04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F253-C60F-43AD-A005-3ED3D8A66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7E9-E494-4AF3-B50F-4A27D6BF04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F253-C60F-43AD-A005-3ED3D8A66130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7E9-E494-4AF3-B50F-4A27D6BF04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F253-C60F-43AD-A005-3ED3D8A66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7E9-E494-4AF3-B50F-4A27D6BF04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F253-C60F-43AD-A005-3ED3D8A66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7E9-E494-4AF3-B50F-4A27D6BF04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F253-C60F-43AD-A005-3ED3D8A66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7E9-E494-4AF3-B50F-4A27D6BF04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F253-C60F-43AD-A005-3ED3D8A66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7E9-E494-4AF3-B50F-4A27D6BF04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F253-C60F-43AD-A005-3ED3D8A66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7E9-E494-4AF3-B50F-4A27D6BF04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F253-C60F-43AD-A005-3ED3D8A66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7E9-E494-4AF3-B50F-4A27D6BF04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F253-C60F-43AD-A005-3ED3D8A66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7E9-E494-4AF3-B50F-4A27D6BF04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F253-C60F-43AD-A005-3ED3D8A66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7E9-E494-4AF3-B50F-4A27D6BF04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F253-C60F-43AD-A005-3ED3D8A66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7E9-E494-4AF3-B50F-4A27D6BF04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F253-C60F-43AD-A005-3ED3D8A66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77E9-E494-4AF3-B50F-4A27D6BF04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F253-C60F-43AD-A005-3ED3D8A66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39077E9-E494-4AF3-B50F-4A27D6BF04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E26F253-C60F-43AD-A005-3ED3D8A66130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tags" Target="../tags/tag1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473" y="1795948"/>
            <a:ext cx="5333307" cy="2425624"/>
          </a:xfrm>
        </p:spPr>
        <p:txBody>
          <a:bodyPr/>
          <a:lstStyle/>
          <a:p>
            <a:r>
              <a:rPr lang="zh-CN" altLang="en-US" dirty="0"/>
              <a:t>组合数学</a:t>
            </a:r>
            <a:r>
              <a:rPr lang="en-US" altLang="zh-CN" dirty="0"/>
              <a:t>-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br>
              <a:rPr lang="en-US" altLang="zh-CN" dirty="0"/>
            </a:br>
            <a:r>
              <a:rPr lang="en-US" altLang="zh-CN" dirty="0" err="1"/>
              <a:t>Pólya</a:t>
            </a:r>
            <a:r>
              <a:rPr lang="zh-CN" altLang="en-US" dirty="0"/>
              <a:t>计数理论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84739" y="3960119"/>
            <a:ext cx="6400800" cy="2743201"/>
          </a:xfrm>
        </p:spPr>
        <p:txBody>
          <a:bodyPr/>
          <a:lstStyle/>
          <a:p>
            <a:pPr algn="r"/>
            <a:r>
              <a:rPr lang="zh-CN" altLang="en-US" dirty="0"/>
              <a:t>宋子江</a:t>
            </a:r>
            <a:endParaRPr lang="en-US" altLang="zh-CN" dirty="0"/>
          </a:p>
          <a:p>
            <a:pPr algn="r"/>
            <a:r>
              <a:rPr lang="en-US" altLang="zh-CN" dirty="0"/>
              <a:t>JACK SUNG</a:t>
            </a:r>
            <a:endParaRPr lang="en-US" altLang="zh-CN" dirty="0"/>
          </a:p>
          <a:p>
            <a:pPr algn="r"/>
            <a:r>
              <a:rPr lang="zh-CN" altLang="en-US" dirty="0"/>
              <a:t>机器学习课题组</a:t>
            </a:r>
            <a:endParaRPr lang="en-US" altLang="zh-CN" dirty="0"/>
          </a:p>
          <a:p>
            <a:pPr algn="r"/>
            <a:r>
              <a:rPr lang="zh-CN" altLang="en-US" dirty="0"/>
              <a:t>苏州大学 计算机科学与技术学院</a:t>
            </a:r>
            <a:endParaRPr lang="en-US" altLang="zh-CN" dirty="0"/>
          </a:p>
          <a:p>
            <a:pPr algn="r"/>
            <a:r>
              <a:rPr lang="en-US" altLang="zh-CN" dirty="0" err="1"/>
              <a:t>Email:jacksung@jacksung.cn</a:t>
            </a:r>
            <a:endParaRPr lang="en-US" altLang="zh-CN" dirty="0"/>
          </a:p>
          <a:p>
            <a:pPr algn="r"/>
            <a:r>
              <a:rPr lang="en-US" altLang="zh-CN" dirty="0"/>
              <a:t>https://www.jacksung.cn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962" y="4451821"/>
            <a:ext cx="8534400" cy="1507067"/>
          </a:xfrm>
        </p:spPr>
        <p:txBody>
          <a:bodyPr/>
          <a:lstStyle/>
          <a:p>
            <a:r>
              <a:rPr lang="zh-CN" altLang="en-US" dirty="0"/>
              <a:t>置换群代数表达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7A32F36-4A81-43FA-A46C-F7EB37F013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05495"/>
                <a:ext cx="3861786" cy="303394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令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，根据置换群定义，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为置换群。写出其各自的轮换因子，型。具体见右表。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05495"/>
                <a:ext cx="3861786" cy="3033942"/>
              </a:xfrm>
              <a:blipFill rotWithShape="1">
                <a:blip r:embed="rId1"/>
                <a:stretch>
                  <a:fillRect l="-632" r="-8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11" name="表格 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986075" y="696496"/>
          <a:ext cx="8128000" cy="476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置换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轮换因子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型</a:t>
                      </a:r>
                      <a:endParaRPr lang="zh-CN" altLang="en-US" dirty="0"/>
                    </a:p>
                  </a:txBody>
                  <a:tcPr/>
                </a:tc>
              </a:tr>
              <a:tr h="548894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299" t="-73333" r="-300898" b="-70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100299" t="-73333" r="-200898" b="-70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200901" t="-73333" r="-101502" b="-70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300000" t="-73333" r="-1198" b="-703333"/>
                      </a:stretch>
                    </a:blip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299" t="-173333" r="-300898" b="-60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100299" t="-173333" r="-200898" b="-60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altLang="zh-CN"/>
                    </a:p>
                  </a:txBody>
                  <a:tcPr>
                    <a:blipFill>
                      <a:blip r:embed="rId3"/>
                      <a:stretch>
                        <a:fillRect l="-200901" t="-173333" r="-101502" b="-60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300000" t="-173333" r="-1198" b="-603333"/>
                      </a:stretch>
                    </a:blipFill>
                  </a:tcPr>
                </a:tc>
              </a:tr>
              <a:tr h="548894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299" t="-273333" r="-300898" b="-50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100299" t="-273333" r="-200898" b="-50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200901" t="-273333" r="-101502" b="-50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300000" t="-273333" r="-1198" b="-503333"/>
                      </a:stretch>
                    </a:blipFill>
                  </a:tcPr>
                </a:tc>
              </a:tr>
              <a:tr h="548894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299" t="-373333" r="-300898" b="-40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100299" t="-373333" r="-200898" b="-40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200901" t="-373333" r="-101502" b="-40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300000" t="-373333" r="-1198" b="-403333"/>
                      </a:stretch>
                    </a:blipFill>
                  </a:tcPr>
                </a:tc>
              </a:tr>
              <a:tr h="548894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299" t="-468132" r="-300898" b="-29890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100299" t="-468132" r="-200898" b="-29890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200901" t="-468132" r="-101502" b="-29890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300000" t="-468132" r="-1198" b="-298901"/>
                      </a:stretch>
                    </a:blipFill>
                  </a:tcPr>
                </a:tc>
              </a:tr>
              <a:tr h="548894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299" t="-574444" r="-300898" b="-20222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100299" t="-574444" r="-200898" b="-20222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200901" t="-574444" r="-101502" b="-20222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300000" t="-574444" r="-1198" b="-202222"/>
                      </a:stretch>
                    </a:blipFill>
                  </a:tcPr>
                </a:tc>
              </a:tr>
              <a:tr h="548894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299" t="-674444" r="-300898" b="-10222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100299" t="-674444" r="-200898" b="-10222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200901" t="-674444" r="-101502" b="-10222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300000" t="-674444" r="-1198" b="-102222"/>
                      </a:stretch>
                    </a:blipFill>
                  </a:tcPr>
                </a:tc>
              </a:tr>
              <a:tr h="548894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299" t="-774444" r="-300898" b="-222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100299" t="-774444" r="-200898" b="-222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200901" t="-774444" r="-101502" b="-222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3"/>
                      <a:stretch>
                        <a:fillRect l="-300000" t="-774444" r="-1198" b="-2222"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731250" y="1659890"/>
            <a:ext cx="792480" cy="4603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p>
            <a:r>
              <a:rPr lang="en-US" altLang="zh-CN" sz="2400">
                <a:ln>
                  <a:noFill/>
                </a:ln>
                <a:solidFill>
                  <a:srgbClr val="FF0000"/>
                </a:solidFill>
              </a:rPr>
              <a:t>1432</a:t>
            </a:r>
            <a:endParaRPr lang="en-US" altLang="zh-CN" sz="2400">
              <a:ln>
                <a:noFill/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置换群代数运算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93E28A29-527B-4B94-8B8F-B158C89A78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即数字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先经过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映射变成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数字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再经过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映射成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例</a:t>
                </a:r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轮换因子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202E625C-42E7-4207-8D00-077DA1CD26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轮换因子代表了什么？</a:t>
                </a:r>
                <a:endParaRPr lang="en-US" altLang="zh-CN" dirty="0"/>
              </a:p>
              <a:p>
                <a:r>
                  <a:rPr lang="zh-CN" altLang="en-US" dirty="0"/>
                  <a:t>轮换因子代表了括号内的元素按序变换顺序。</a:t>
                </a:r>
                <a:endParaRPr lang="en-US" altLang="zh-CN" dirty="0"/>
              </a:p>
              <a:p>
                <a:r>
                  <a:rPr lang="zh-CN" altLang="en-US" dirty="0"/>
                  <a:t>例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(1)(3)(24)</m:t>
                    </m:r>
                  </m:oMath>
                </a14:m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互换，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互换，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互换。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等价类、共轭类定义、</a:t>
            </a:r>
            <a:r>
              <a:rPr lang="en-US" altLang="zh-CN" dirty="0"/>
              <a:t>k</a:t>
            </a:r>
            <a:r>
              <a:rPr lang="zh-CN" altLang="en-US" dirty="0"/>
              <a:t>不动置换类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C2B6BE90-71EE-4BA8-9292-DBF5211BFE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等价类：在变化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（旋转、翻转等运动）下，一种方案可以变成另一种方案，则称其为等价类。</a:t>
                </a:r>
                <a:endParaRPr lang="en-US" altLang="zh-CN" dirty="0"/>
              </a:p>
              <a:p>
                <a:r>
                  <a:rPr lang="zh-CN" altLang="en-US" dirty="0"/>
                  <a:t>共轭类：轮换因子的型一样的变换成为共轭类。</a:t>
                </a:r>
                <a:endParaRPr lang="en-US" altLang="zh-CN" dirty="0"/>
              </a:p>
              <a:p>
                <a:r>
                  <a:rPr lang="en-US" altLang="zh-CN" dirty="0"/>
                  <a:t>k</a:t>
                </a:r>
                <a:r>
                  <a:rPr lang="zh-CN" altLang="en-US" dirty="0"/>
                  <a:t>不动置换类：在变化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（旋转、翻转等运动）下，顶点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的位置不发生改变的变换全体称该置换为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不动置换类。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286" r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313" y="5240866"/>
            <a:ext cx="8534400" cy="1507067"/>
          </a:xfrm>
        </p:spPr>
        <p:txBody>
          <a:bodyPr/>
          <a:lstStyle/>
          <a:p>
            <a:r>
              <a:rPr lang="zh-CN" altLang="en-US" dirty="0"/>
              <a:t>着色问题引入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FDF26628-70B6-48B0-BE88-A587382148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110067"/>
                <a:ext cx="8534400" cy="1507067"/>
              </a:xfrm>
            </p:spPr>
            <p:txBody>
              <a:bodyPr/>
              <a:lstStyle/>
              <a:p>
                <a:r>
                  <a:rPr lang="zh-CN" altLang="en-US" b="1" dirty="0"/>
                  <a:t>用红、蓝两色给正方形</a:t>
                </a:r>
                <a:r>
                  <a:rPr lang="en-US" altLang="zh-CN" b="1" dirty="0"/>
                  <a:t>4</a:t>
                </a:r>
                <a:r>
                  <a:rPr lang="zh-CN" altLang="en-US" b="1" dirty="0"/>
                  <a:t>个顶点着色，存在多少种不同着色方案？</a:t>
                </a:r>
                <a:endParaRPr lang="en-US" altLang="zh-CN" b="1" dirty="0"/>
              </a:p>
              <a:p>
                <a:r>
                  <a:rPr lang="zh-CN" altLang="en-US" dirty="0"/>
                  <a:t>很明显，不是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16</a:t>
                </a:r>
                <a:r>
                  <a:rPr lang="zh-CN" altLang="en-US" dirty="0"/>
                  <a:t>，因为正方形可以旋转，有些答案是重复的。</a:t>
                </a:r>
                <a:endParaRPr lang="en-US" altLang="zh-CN" dirty="0"/>
              </a:p>
              <a:p>
                <a:r>
                  <a:rPr lang="zh-CN" altLang="en-US" dirty="0"/>
                  <a:t>那除了暴力枚举法，有没有一种办法可以计算到底有多少种着色呢？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10067"/>
                <a:ext cx="8534400" cy="1507067"/>
              </a:xfrm>
              <a:blipFill rotWithShape="1">
                <a:blip r:embed="rId1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99" name="图片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68" y="1843364"/>
            <a:ext cx="7610475" cy="3686175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993" y="3708147"/>
            <a:ext cx="161925" cy="314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048" y="5180540"/>
            <a:ext cx="8534400" cy="1507067"/>
          </a:xfrm>
        </p:spPr>
        <p:txBody>
          <a:bodyPr/>
          <a:lstStyle/>
          <a:p>
            <a:r>
              <a:rPr lang="zh-CN" altLang="en-US" dirty="0"/>
              <a:t>着色问题中的等价类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ele attr="{FBF7D398-8080-4E92-AF29-B24763526693}"/>
                  </a:ext>
                </a:extLst>
              </p:cNvPr>
              <p:cNvSpPr txBox="1"/>
              <p:nvPr/>
            </p:nvSpPr>
            <p:spPr>
              <a:xfrm>
                <a:off x="858174" y="763480"/>
                <a:ext cx="9729926" cy="1385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接下来给定一个置换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，即将原图顺时针旋转</a:t>
                </a:r>
                <a:r>
                  <a:rPr lang="en-US" altLang="zh-CN" dirty="0"/>
                  <a:t>90°</a:t>
                </a:r>
              </a:p>
              <a:p>
                <a:r>
                  <a:rPr lang="zh-CN" altLang="en-US" dirty="0"/>
                  <a:t>若所有着色方案中，不考虑重复共有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！种，分别对其施加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变换，变换前后着色情况不变的着色方案共有两种</a:t>
                </a:r>
                <a:endParaRPr lang="en-US" altLang="zh-CN" dirty="0"/>
              </a:p>
              <a:p>
                <a:r>
                  <a:rPr lang="zh-CN" altLang="en-US" dirty="0"/>
                  <a:t>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具体方案如图。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74" y="763480"/>
                <a:ext cx="9729926" cy="1385251"/>
              </a:xfrm>
              <a:prstGeom prst="rect">
                <a:avLst/>
              </a:prstGeom>
              <a:blipFill rotWithShape="1">
                <a:blip r:embed="rId1"/>
                <a:stretch>
                  <a:fillRect l="-564" r="-188" b="-6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91682"/>
            <a:ext cx="5783596" cy="2419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31" y="2991682"/>
            <a:ext cx="5400675" cy="2419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048" y="5180540"/>
            <a:ext cx="8534400" cy="1507067"/>
          </a:xfrm>
        </p:spPr>
        <p:txBody>
          <a:bodyPr/>
          <a:lstStyle/>
          <a:p>
            <a:r>
              <a:rPr lang="zh-CN" altLang="en-US" dirty="0"/>
              <a:t>着色问题中的等价类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ele attr="{1F0964AF-B134-4D1B-BDFE-26AB56F6BC5E}"/>
                  </a:ext>
                </a:extLst>
              </p:cNvPr>
              <p:cNvSpPr txBox="1"/>
              <p:nvPr/>
            </p:nvSpPr>
            <p:spPr>
              <a:xfrm>
                <a:off x="1402672" y="1180730"/>
                <a:ext cx="98812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如若选取其他方案，例如下图该方案。因为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/>
                  <a:t>在旋转后并不相同，所以该种方案不符合要求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672" y="1180730"/>
                <a:ext cx="9881295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49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80" y="2112839"/>
            <a:ext cx="5715000" cy="2809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536" y="5418665"/>
            <a:ext cx="8534400" cy="1507067"/>
          </a:xfrm>
        </p:spPr>
        <p:txBody>
          <a:bodyPr/>
          <a:lstStyle/>
          <a:p>
            <a:r>
              <a:rPr lang="zh-CN" altLang="en-US" dirty="0"/>
              <a:t>着色问题中的等价类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E48621A9-DA93-4B67-8E19-F988CE5312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8472" y="2161794"/>
                <a:ext cx="4012709" cy="1646644"/>
              </a:xfrm>
            </p:spPr>
            <p:txBody>
              <a:bodyPr/>
              <a:lstStyle/>
              <a:p>
                <a:r>
                  <a:rPr lang="zh-CN" altLang="en-US" dirty="0"/>
                  <a:t>对于我们上面举例的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中置换，写出其轮换因子和在该置换作用下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/>
                  <a:t>的值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8472" y="2161794"/>
                <a:ext cx="4012709" cy="1646644"/>
              </a:xfrm>
              <a:blipFill rotWithShape="1">
                <a:blip r:embed="rId1"/>
                <a:stretch>
                  <a:fillRect l="-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5" name="表格 8"/>
          <p:cNvGraphicFramePr>
            <a:graphicFrameLocks noGrp="1"/>
          </p:cNvGraphicFramePr>
          <p:nvPr/>
        </p:nvGraphicFramePr>
        <p:xfrm>
          <a:off x="4580243" y="1344563"/>
          <a:ext cx="7096221" cy="4074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407"/>
                <a:gridCol w="2365407"/>
                <a:gridCol w="2365407"/>
              </a:tblGrid>
              <a:tr h="452678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58" t="-6757" r="-201289" b="-80675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轮换因子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00515" t="-6757" r="-1031" b="-806757"/>
                      </a:stretch>
                    </a:blipFill>
                  </a:tcPr>
                </a:tc>
              </a:tr>
              <a:tr h="452678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58" t="-105333" r="-201289" b="-696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100000" t="-105333" r="-100771" b="-696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00515" t="-105333" r="-1031" b="-696000"/>
                      </a:stretch>
                    </a:blipFill>
                  </a:tcPr>
                </a:tc>
              </a:tr>
              <a:tr h="452678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58" t="-208108" r="-201289" b="-60540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100000" t="-208108" r="-100771" b="-60540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00515" t="-208108" r="-1031" b="-605405"/>
                      </a:stretch>
                    </a:blipFill>
                  </a:tcPr>
                </a:tc>
              </a:tr>
              <a:tr h="452678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58" t="-308108" r="-201289" b="-50540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100000" t="-308108" r="-100771" b="-50540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00515" t="-308108" r="-1031" b="-505405"/>
                      </a:stretch>
                    </a:blipFill>
                  </a:tcPr>
                </a:tc>
              </a:tr>
              <a:tr h="452678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58" t="-402667" r="-201289" b="-398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100000" t="-402667" r="-100771" b="-398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00515" t="-402667" r="-1031" b="-398667"/>
                      </a:stretch>
                    </a:blipFill>
                  </a:tcPr>
                </a:tc>
              </a:tr>
              <a:tr h="452678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58" t="-509459" r="-201289" b="-30405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100000" t="-509459" r="-100771" b="-30405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00515" t="-509459" r="-1031" b="-304054"/>
                      </a:stretch>
                    </a:blipFill>
                  </a:tcPr>
                </a:tc>
              </a:tr>
              <a:tr h="452678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58" t="-609459" r="-201289" b="-20405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100000" t="-609459" r="-100771" b="-20405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00515" t="-609459" r="-1031" b="-204054"/>
                      </a:stretch>
                    </a:blipFill>
                  </a:tcPr>
                </a:tc>
              </a:tr>
              <a:tr h="452678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58" t="-700000" r="-201289" b="-101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100000" t="-700000" r="-100771" b="-101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00515" t="-700000" r="-1031" b="-101333"/>
                      </a:stretch>
                    </a:blipFill>
                  </a:tcPr>
                </a:tc>
              </a:tr>
              <a:tr h="452678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58" t="-810811" r="-201289" b="-270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100000" t="-810811" r="-100771" b="-270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2"/>
                      <a:stretch>
                        <a:fillRect l="-200515" t="-810811" r="-1031" b="-2703"/>
                      </a:stretch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着色问题中的等价类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85883EE-FEE1-4C65-BAB4-7A1D9CAC18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685800"/>
                <a:ext cx="8823772" cy="3717524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为例，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(1)(3)(24)</m:t>
                    </m:r>
                  </m:oMath>
                </a14:m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互换，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互换，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互换。若变换后着色方案想要同变换前一致，则每个括号内的颜色需保持一致。即，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有两种方案（红或者蓝），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zh-CN" altLang="en-US" dirty="0"/>
                  <a:t>有两种方案（红或者蓝），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(24)</m:t>
                    </m:r>
                  </m:oMath>
                </a14:m>
                <a:r>
                  <a:rPr lang="zh-CN" altLang="en-US" dirty="0"/>
                  <a:t>有两种方案。故共有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种</m:t>
                    </m:r>
                  </m:oMath>
                </a14:m>
                <a:r>
                  <a:rPr lang="zh-CN" altLang="en-US" dirty="0"/>
                  <a:t>方案。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685800"/>
                <a:ext cx="8823772" cy="3717524"/>
              </a:xfrm>
              <a:blipFill rotWithShape="1">
                <a:blip r:embed="rId1"/>
                <a:stretch>
                  <a:fillRect l="-276" r="-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5579285"/>
            <a:ext cx="8534400" cy="1507067"/>
          </a:xfrm>
        </p:spPr>
        <p:txBody>
          <a:bodyPr/>
          <a:lstStyle/>
          <a:p>
            <a:r>
              <a:rPr lang="en-US" altLang="zh-CN" dirty="0"/>
              <a:t>Burnside</a:t>
            </a:r>
            <a:r>
              <a:rPr lang="zh-CN" altLang="en-US" dirty="0"/>
              <a:t>定理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EC2E14EB-3CC9-41E1-B982-2865A926F5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399" y="2831204"/>
                <a:ext cx="10466773" cy="285938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以上述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种变换，红蓝两色正方形顶点着色为例，计算非等价类过程如下：</a:t>
                </a:r>
                <a:endParaRPr lang="en-US" altLang="zh-CN" dirty="0"/>
              </a:p>
              <a:p>
                <a:r>
                  <a:rPr lang="zh-CN" altLang="en-US" dirty="0"/>
                  <a:t>解：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ρ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ρ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ρ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ρ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399" y="2831204"/>
                <a:ext cx="10466773" cy="2859382"/>
              </a:xfrm>
              <a:blipFill rotWithShape="1">
                <a:blip r:embed="rId1"/>
                <a:stretch>
                  <a:fillRect l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ele attr="{051B59A5-A221-4501-A0F1-16448400C14C}"/>
                  </a:ext>
                </a:extLst>
              </p:cNvPr>
              <p:cNvSpPr txBox="1"/>
              <p:nvPr/>
            </p:nvSpPr>
            <p:spPr>
              <a:xfrm>
                <a:off x="807866" y="690650"/>
                <a:ext cx="10679837" cy="1489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000" dirty="0"/>
                  <a:t>为置换群，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000" dirty="0"/>
                  <a:t>为着色方案，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0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000" dirty="0"/>
                  <a:t>中的某一个置换，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为在</a:t>
                </a:r>
                <a:r>
                  <a:rPr lang="en-US" altLang="zh-CN" sz="2000" dirty="0"/>
                  <a:t>f</a:t>
                </a:r>
                <a:r>
                  <a:rPr lang="zh-CN" altLang="en-US" sz="2000" dirty="0"/>
                  <a:t>作用下保持不变的着色方案。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000" dirty="0"/>
                  <a:t>表示在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000" dirty="0"/>
                  <a:t>的作用下，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000" dirty="0"/>
                  <a:t>中着色方案非等价类的个数。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66" y="690650"/>
                <a:ext cx="10679837" cy="1489575"/>
              </a:xfrm>
              <a:prstGeom prst="rect">
                <a:avLst/>
              </a:prstGeom>
              <a:blipFill rotWithShape="1">
                <a:blip r:embed="rId2"/>
                <a:stretch>
                  <a:fillRect l="-628" r="-2970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写在开头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005396"/>
            <a:ext cx="10306343" cy="3615267"/>
          </a:xfrm>
        </p:spPr>
        <p:txBody>
          <a:bodyPr/>
          <a:lstStyle/>
          <a:p>
            <a:r>
              <a:rPr lang="zh-CN" altLang="en-US" dirty="0"/>
              <a:t>愿你雄关不惧，因为成败自含香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Pólya</a:t>
            </a:r>
            <a:r>
              <a:rPr lang="zh-CN" altLang="en-US" dirty="0"/>
              <a:t>定理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ele attr="{64CF9624-60E2-4B8A-93DC-3C343327128C}"/>
                  </a:ext>
                </a:extLst>
              </p:cNvPr>
              <p:cNvSpPr txBox="1"/>
              <p:nvPr/>
            </p:nvSpPr>
            <p:spPr>
              <a:xfrm>
                <a:off x="1461856" y="1518082"/>
                <a:ext cx="8889507" cy="2769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是置换群，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中的一个置换，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的型。</a:t>
                </a:r>
                <a:endParaRPr lang="en-US" altLang="zh-CN" dirty="0"/>
              </a:p>
              <a:p>
                <a:r>
                  <a:rPr lang="zh-CN" altLang="en-US" dirty="0"/>
                  <a:t>例如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(1)(3)(24)</m:t>
                    </m:r>
                  </m:oMath>
                </a14:m>
                <a:r>
                  <a:rPr lang="zh-CN" altLang="en-US" dirty="0"/>
                  <a:t>的型为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定义为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的循环指数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很明显，用着色方案数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替换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，则</a:t>
                </a:r>
                <a:r>
                  <a:rPr lang="en-US" altLang="zh-CN" dirty="0" err="1"/>
                  <a:t>Pólya</a:t>
                </a:r>
                <a:r>
                  <a:rPr lang="zh-CN" altLang="en-US" dirty="0"/>
                  <a:t>定理退化成</a:t>
                </a:r>
                <a:r>
                  <a:rPr lang="en-US" altLang="zh-CN" dirty="0"/>
                  <a:t>Burnside</a:t>
                </a:r>
                <a:r>
                  <a:rPr lang="zh-CN" altLang="en-US" dirty="0"/>
                  <a:t>定理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856" y="1518082"/>
                <a:ext cx="8889507" cy="2769604"/>
              </a:xfrm>
              <a:prstGeom prst="rect">
                <a:avLst/>
              </a:prstGeom>
              <a:blipFill rotWithShape="1">
                <a:blip r:embed="rId1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Pólya</a:t>
            </a:r>
            <a:r>
              <a:rPr lang="zh-CN" altLang="en-US" dirty="0"/>
              <a:t>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846" y="2729554"/>
            <a:ext cx="3286711" cy="527992"/>
          </a:xfrm>
        </p:spPr>
        <p:txBody>
          <a:bodyPr/>
          <a:lstStyle/>
          <a:p>
            <a:r>
              <a:rPr lang="zh-CN" altLang="en-US" dirty="0"/>
              <a:t>写出</a:t>
            </a:r>
            <a:r>
              <a:rPr lang="en-US" altLang="zh-CN" dirty="0"/>
              <a:t>8</a:t>
            </a:r>
            <a:r>
              <a:rPr lang="zh-CN" altLang="en-US" dirty="0"/>
              <a:t>种置换的型见右图</a:t>
            </a:r>
            <a:endParaRPr lang="zh-CN" altLang="en-US" dirty="0"/>
          </a:p>
        </p:txBody>
      </p:sp>
      <p:graphicFrame>
        <p:nvGraphicFramePr>
          <p:cNvPr id="5" name="表格 8"/>
          <p:cNvGraphicFramePr>
            <a:graphicFrameLocks noGrp="1"/>
          </p:cNvGraphicFramePr>
          <p:nvPr/>
        </p:nvGraphicFramePr>
        <p:xfrm>
          <a:off x="3835154" y="776395"/>
          <a:ext cx="8128000" cy="476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置换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轮换因子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型</a:t>
                      </a:r>
                      <a:endParaRPr lang="zh-CN" altLang="en-US" dirty="0"/>
                    </a:p>
                  </a:txBody>
                  <a:tcPr/>
                </a:tc>
              </a:tr>
              <a:tr h="548894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299" t="-73333" r="-300599" b="-70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100601" t="-73333" r="-201502" b="-70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200000" t="-73333" r="-100898" b="-70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00901" t="-73333" r="-1201" b="-703333"/>
                      </a:stretch>
                    </a:blipFill>
                  </a:tcPr>
                </a:tc>
              </a:tr>
              <a:tr h="548894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299" t="-173333" r="-300599" b="-60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100601" t="-173333" r="-201502" b="-60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200000" t="-173333" r="-100898" b="-60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00901" t="-173333" r="-1201" b="-603333"/>
                      </a:stretch>
                    </a:blipFill>
                  </a:tcPr>
                </a:tc>
              </a:tr>
              <a:tr h="548894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299" t="-273333" r="-300599" b="-50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100601" t="-273333" r="-201502" b="-50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200000" t="-273333" r="-100898" b="-50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00901" t="-273333" r="-1201" b="-503333"/>
                      </a:stretch>
                    </a:blipFill>
                  </a:tcPr>
                </a:tc>
              </a:tr>
              <a:tr h="548894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299" t="-373333" r="-300599" b="-40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100601" t="-373333" r="-201502" b="-40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200000" t="-373333" r="-100898" b="-40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00901" t="-373333" r="-1201" b="-403333"/>
                      </a:stretch>
                    </a:blipFill>
                  </a:tcPr>
                </a:tc>
              </a:tr>
              <a:tr h="548894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299" t="-468132" r="-300599" b="-29890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100601" t="-468132" r="-201502" b="-29890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200000" t="-468132" r="-100898" b="-29890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00901" t="-468132" r="-1201" b="-298901"/>
                      </a:stretch>
                    </a:blipFill>
                  </a:tcPr>
                </a:tc>
              </a:tr>
              <a:tr h="548894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299" t="-574444" r="-300599" b="-20222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100601" t="-574444" r="-201502" b="-20222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200000" t="-574444" r="-100898" b="-20222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00901" t="-574444" r="-1201" b="-202222"/>
                      </a:stretch>
                    </a:blipFill>
                  </a:tcPr>
                </a:tc>
              </a:tr>
              <a:tr h="548894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299" t="-674444" r="-300599" b="-10222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100601" t="-674444" r="-201502" b="-10222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200000" t="-674444" r="-100898" b="-10222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00901" t="-674444" r="-1201" b="-102222"/>
                      </a:stretch>
                    </a:blipFill>
                  </a:tcPr>
                </a:tc>
              </a:tr>
              <a:tr h="548894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299" t="-774444" r="-300599" b="-222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100601" t="-774444" r="-201502" b="-222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200000" t="-774444" r="-100898" b="-222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blipFill>
                      <a:blip r:embed="rId1"/>
                      <a:stretch>
                        <a:fillRect l="-300901" t="-774444" r="-1201" b="-2222"/>
                      </a:stretch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Pólya</a:t>
            </a:r>
            <a:r>
              <a:rPr lang="zh-CN" altLang="en-US" dirty="0"/>
              <a:t>定理求非等价类个数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7E3423C1-B8E5-4FDD-84B1-66A947FEB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1000627"/>
                <a:ext cx="8095805" cy="348670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例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以上述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种置换为例，求非等价类个数如下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000627"/>
                <a:ext cx="8095805" cy="3486705"/>
              </a:xfrm>
              <a:blipFill rotWithShape="1">
                <a:blip r:embed="rId1"/>
                <a:stretch>
                  <a:fillRect l="-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562" y="4984481"/>
            <a:ext cx="8534400" cy="1507067"/>
          </a:xfrm>
        </p:spPr>
        <p:txBody>
          <a:bodyPr/>
          <a:lstStyle/>
          <a:p>
            <a:r>
              <a:rPr lang="en-US" altLang="zh-CN" dirty="0" err="1"/>
              <a:t>Pólya</a:t>
            </a:r>
            <a:r>
              <a:rPr lang="zh-CN" altLang="en-US" dirty="0"/>
              <a:t>定理求模式表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ele attr="{F9723DC0-F5D9-46A6-9804-E915B2424CE5}"/>
                  </a:ext>
                </a:extLst>
              </p:cNvPr>
              <p:cNvSpPr txBox="1"/>
              <p:nvPr/>
            </p:nvSpPr>
            <p:spPr>
              <a:xfrm>
                <a:off x="1820553" y="1179008"/>
                <a:ext cx="7628187" cy="3349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若用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/>
                  <a:t>代入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zh-CN" altLang="en-US" dirty="0"/>
                  <a:t>中，得</a:t>
                </a:r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r>
                  <a:rPr lang="zh-CN" altLang="en-US" dirty="0"/>
                  <a:t>例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求用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红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蓝着色的方案数，即求上式展开后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的系数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(8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8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+8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+8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故共有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种使用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红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蓝的着色方案。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553" y="1179008"/>
                <a:ext cx="7628187" cy="3349122"/>
              </a:xfrm>
              <a:prstGeom prst="rect">
                <a:avLst/>
              </a:prstGeom>
              <a:blipFill rotWithShape="1">
                <a:blip r:embed="rId1"/>
                <a:stretch>
                  <a:fillRect l="-719" t="-909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Pólya</a:t>
            </a:r>
            <a:r>
              <a:rPr lang="zh-CN" altLang="en-US" dirty="0"/>
              <a:t>定理求模式表代换证明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8A48E544-C890-4C88-B591-2CB30AB9B2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1" y="863601"/>
                <a:ext cx="9134491" cy="36152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肯定会有同学问我为什么是用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……</m:t>
                    </m:r>
                  </m:oMath>
                </a14:m>
                <a:r>
                  <a:rPr lang="zh-CN" altLang="en-US" dirty="0"/>
                  <a:t>来替换。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因为本部分证明考试不涉及，想了解的同学可以看下笔记，上面有详细的描述。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有疑问也可以和我来讨论。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1" y="863601"/>
                <a:ext cx="9134491" cy="3615267"/>
              </a:xfrm>
              <a:blipFill rotWithShape="1">
                <a:blip r:embed="rId1"/>
                <a:stretch>
                  <a:fillRect l="-667" r="-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押题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5057"/>
            <a:ext cx="8534400" cy="468841"/>
          </a:xfrm>
        </p:spPr>
        <p:txBody>
          <a:bodyPr/>
          <a:lstStyle/>
          <a:p>
            <a:r>
              <a:rPr lang="zh-CN" altLang="en-US" dirty="0"/>
              <a:t>教材 </a:t>
            </a:r>
            <a:r>
              <a:rPr lang="en-US" altLang="zh-CN" dirty="0"/>
              <a:t>P103</a:t>
            </a:r>
            <a:r>
              <a:rPr lang="zh-CN" altLang="en-US" dirty="0"/>
              <a:t>，例</a:t>
            </a:r>
            <a:r>
              <a:rPr lang="en-US" altLang="zh-CN" dirty="0"/>
              <a:t>11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6226" y="1329133"/>
            <a:ext cx="6886575" cy="361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590" y="2005012"/>
            <a:ext cx="2686050" cy="2847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434" y="753862"/>
            <a:ext cx="10235907" cy="4679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押题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8534400" cy="574829"/>
          </a:xfrm>
        </p:spPr>
        <p:txBody>
          <a:bodyPr/>
          <a:lstStyle/>
          <a:p>
            <a:r>
              <a:rPr lang="zh-CN" altLang="en-US" dirty="0"/>
              <a:t>教材 例</a:t>
            </a:r>
            <a:r>
              <a:rPr lang="en-US" altLang="zh-CN" dirty="0"/>
              <a:t>12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422" y="2370668"/>
            <a:ext cx="10496550" cy="84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657641"/>
            <a:ext cx="10153650" cy="5400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押题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792658" cy="37064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教材 例</a:t>
            </a:r>
            <a:r>
              <a:rPr lang="en-US" altLang="zh-CN" dirty="0"/>
              <a:t>13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" y="2475714"/>
            <a:ext cx="10506075" cy="752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群的定义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EF6743D1-1B44-4D91-AE57-F1AAE830BF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802" y="508247"/>
                <a:ext cx="9747050" cy="4090386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dirty="0"/>
                  <a:t>群的定义 ：给定集合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上的二元运算 </a:t>
                </a:r>
                <a:r>
                  <a:rPr lang="en-US" altLang="zh-CN" dirty="0"/>
                  <a:t>· </a:t>
                </a:r>
                <a:r>
                  <a:rPr lang="zh-CN" altLang="en-US" dirty="0"/>
                  <a:t>，满足下列条件称为群：</a:t>
                </a:r>
              </a:p>
              <a:p>
                <a:pPr algn="l"/>
                <a:r>
                  <a:rPr lang="en-US" altLang="zh-CN" dirty="0"/>
                  <a:t>(a)</a:t>
                </a:r>
                <a:r>
                  <a:rPr lang="zh-CN" altLang="en-US" dirty="0"/>
                  <a:t>封闭性：</a:t>
                </a:r>
              </a:p>
              <a:p>
                <a:pPr algn="l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，则存在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，使得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。</a:t>
                </a:r>
              </a:p>
              <a:p>
                <a:pPr algn="l"/>
                <a:r>
                  <a:rPr lang="en-US" altLang="zh-CN" dirty="0"/>
                  <a:t>(b)</a:t>
                </a:r>
                <a:r>
                  <a:rPr lang="zh-CN" altLang="en-US" dirty="0"/>
                  <a:t>结合律：</a:t>
                </a:r>
              </a:p>
              <a:p>
                <a:pPr algn="l"/>
                <a:r>
                  <a:rPr lang="zh-CN" altLang="en-US" dirty="0"/>
                  <a:t>任意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，有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)·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·(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  <a:p>
                <a:pPr algn="l"/>
                <a:r>
                  <a:rPr lang="en-US" altLang="zh-CN" dirty="0"/>
                  <a:t>(c)</a:t>
                </a:r>
                <a:r>
                  <a:rPr lang="zh-CN" altLang="en-US" dirty="0"/>
                  <a:t>有单位元：</a:t>
                </a:r>
              </a:p>
              <a:p>
                <a:r>
                  <a:rPr lang="zh-CN" altLang="en-US" dirty="0"/>
                  <a:t>存在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，任意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。</a:t>
                </a:r>
              </a:p>
              <a:p>
                <a:pPr algn="l"/>
                <a:r>
                  <a:rPr lang="en-US" altLang="zh-CN" dirty="0"/>
                  <a:t>(d)</a:t>
                </a:r>
                <a:r>
                  <a:rPr lang="zh-CN" altLang="en-US" dirty="0"/>
                  <a:t>有逆元：</a:t>
                </a:r>
              </a:p>
              <a:p>
                <a:r>
                  <a:rPr lang="zh-CN" altLang="en-US" dirty="0"/>
                  <a:t>任意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，存在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802" y="508247"/>
                <a:ext cx="9747050" cy="4090386"/>
              </a:xfrm>
              <a:blipFill rotWithShape="1">
                <a:blip r:embed="rId1"/>
                <a:stretch>
                  <a:fillRect l="-250" b="-7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8809" y="598918"/>
            <a:ext cx="9874352" cy="52869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押题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4065341" cy="574829"/>
          </a:xfrm>
        </p:spPr>
        <p:txBody>
          <a:bodyPr/>
          <a:lstStyle/>
          <a:p>
            <a:r>
              <a:rPr lang="zh-CN" altLang="en-US" dirty="0"/>
              <a:t>教材 </a:t>
            </a:r>
            <a:r>
              <a:rPr lang="en-US" altLang="zh-CN" dirty="0"/>
              <a:t>P106 </a:t>
            </a:r>
            <a:r>
              <a:rPr lang="zh-CN" altLang="en-US" dirty="0"/>
              <a:t>课后习题</a:t>
            </a:r>
            <a:r>
              <a:rPr lang="en-US" altLang="zh-CN" dirty="0"/>
              <a:t>7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487" y="2591123"/>
            <a:ext cx="10487025" cy="752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FB945A68-E516-4B20-AD58-FFE7633AFA5D}"/>
                  </a:ext>
                </a:extLst>
              </p:cNvPr>
              <p:cNvSpPr txBox="1"/>
              <p:nvPr/>
            </p:nvSpPr>
            <p:spPr>
              <a:xfrm>
                <a:off x="1010185" y="1558535"/>
                <a:ext cx="10171629" cy="414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解：共有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种变换，分别为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𝑔𝑎𝑐𝑒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h𝑏𝑑𝑓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𝑐𝑒𝑔𝑎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𝑑𝑓h𝑏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𝑔𝑐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𝑓𝑑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𝑎𝑒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h𝑓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𝑎𝑔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𝑏𝑓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𝑐𝑒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h𝑑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/>
                  <a:t>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两个红色则查找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系数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∁</m:t>
                          </m:r>
                          <m:f>
                            <m:fPr>
                              <m:type m:val="noBar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∁</m:t>
                          </m:r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∁</m:t>
                              </m:r>
                              <m:f>
                                <m:fPr>
                                  <m:type m:val="noBar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∁</m:t>
                              </m:r>
                              <m:f>
                                <m:fPr>
                                  <m:type m:val="noBar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∁</m:t>
                              </m:r>
                              <m:f>
                                <m:fPr>
                                  <m:type m:val="noBar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×∁</m:t>
                              </m:r>
                              <m:f>
                                <m:fPr>
                                  <m:type m:val="noBar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答，共有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种着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红，其余为蓝的非等价类。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85" y="1558535"/>
                <a:ext cx="10171629" cy="4148828"/>
              </a:xfrm>
              <a:prstGeom prst="rect">
                <a:avLst/>
              </a:prstGeom>
              <a:blipFill rotWithShape="1">
                <a:blip r:embed="rId1"/>
                <a:stretch>
                  <a:fillRect l="-540" b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0" y="0"/>
          <a:ext cx="114522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1740"/>
                <a:gridCol w="381740"/>
                <a:gridCol w="3817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7002" y="2459870"/>
            <a:ext cx="5597995" cy="1938259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最后</a:t>
            </a:r>
            <a:r>
              <a:rPr lang="zh-CN" altLang="en-US" sz="3200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祝</a:t>
            </a:r>
            <a:r>
              <a:rPr lang="zh-CN" altLang="zh-CN" sz="32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你天黑有灯，下雨有伞</a:t>
            </a:r>
            <a:br>
              <a:rPr lang="en-US" altLang="zh-CN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</a:br>
            <a:r>
              <a:rPr lang="zh-CN" altLang="en-US" kern="10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谢谢各位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ele attr="{60D545FC-828A-440B-ADA5-E8F04B6563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12" y="5206423"/>
                <a:ext cx="8534400" cy="15070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置换群</m:t>
                    </m:r>
                  </m:oMath>
                </a14:m>
                <a:r>
                  <a:rPr lang="zh-CN" altLang="en-US" dirty="0"/>
                  <a:t>定义</a:t>
                </a:r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12" y="5206423"/>
                <a:ext cx="8534400" cy="1507067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30318361-5F41-4EBC-8745-DBEDC37873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1" y="393166"/>
                <a:ext cx="10750227" cy="274952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例：给一个正方形四个角用</a:t>
                </a:r>
                <a:r>
                  <a:rPr lang="en-US" altLang="zh-CN" dirty="0"/>
                  <a:t>1,2,3,4</a:t>
                </a:r>
                <a:r>
                  <a:rPr lang="zh-CN" altLang="en-US" dirty="0"/>
                  <a:t>标号，共有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！种方案。</a:t>
                </a:r>
                <a:endParaRPr lang="en-US" altLang="zh-CN" dirty="0"/>
              </a:p>
              <a:p>
                <a:r>
                  <a:rPr lang="en-US" altLang="zh-CN" dirty="0"/>
                  <a:t>4</a:t>
                </a:r>
                <a:r>
                  <a:rPr lang="zh-CN" altLang="en-US" dirty="0"/>
                  <a:t>！种方案构成的集合称为集合</a:t>
                </a:r>
                <a:r>
                  <a:rPr lang="en-US" altLang="zh-CN" dirty="0"/>
                  <a:t>{1,2,3,4}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次对称群，</a:t>
                </a:r>
                <a:endParaRPr lang="en-US" altLang="zh-CN" dirty="0"/>
              </a:p>
              <a:p>
                <a:r>
                  <a:rPr lang="zh-CN" altLang="en-US" dirty="0"/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4!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下图为两种标记方案，分别记为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和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标记方案又称为在</a:t>
                </a:r>
                <a:r>
                  <a:rPr lang="en-US" altLang="zh-CN" dirty="0"/>
                  <a:t>{1,2,3,4}</a:t>
                </a:r>
                <a:r>
                  <a:rPr lang="zh-CN" altLang="en-US" dirty="0"/>
                  <a:t>上的一种置换。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1" y="393166"/>
                <a:ext cx="10750227" cy="2749529"/>
              </a:xfrm>
              <a:blipFill rotWithShape="1">
                <a:blip r:embed="rId2"/>
                <a:stretch>
                  <a:fillRect l="-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691" y="3142695"/>
            <a:ext cx="6010275" cy="2524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ele attr="{60D545FC-828A-440B-ADA5-E8F04B6563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9925" y="5558409"/>
                <a:ext cx="8534400" cy="15070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置换群</m:t>
                    </m:r>
                  </m:oMath>
                </a14:m>
                <a:r>
                  <a:rPr lang="zh-CN" altLang="en-US" dirty="0"/>
                  <a:t>定义</a:t>
                </a:r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9925" y="5558409"/>
                <a:ext cx="8534400" cy="1507067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30318361-5F41-4EBC-8745-DBEDC37873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925" y="158194"/>
                <a:ext cx="10084401" cy="146641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所有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！种方案太多了，我们选取如下其中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种</a:t>
                </a:r>
                <a:endParaRPr lang="en-US" altLang="zh-CN" dirty="0"/>
              </a:p>
              <a:p>
                <a:r>
                  <a:rPr lang="zh-CN" altLang="en-US" dirty="0"/>
                  <a:t>记这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种置换的合集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满足群的定义，则称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为集合</a:t>
                </a:r>
                <a:r>
                  <a:rPr lang="en-US" altLang="zh-CN" dirty="0"/>
                  <a:t>{1,2,3,4}</a:t>
                </a:r>
                <a:r>
                  <a:rPr lang="zh-CN" altLang="en-US" dirty="0"/>
                  <a:t>上的一个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置换群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sz="2100" dirty="0"/>
                  <a:t>请把这</a:t>
                </a:r>
                <a:r>
                  <a:rPr lang="en-US" altLang="zh-CN" sz="2100" dirty="0"/>
                  <a:t>8</a:t>
                </a:r>
                <a:r>
                  <a:rPr lang="zh-CN" altLang="en-US" sz="2100" dirty="0"/>
                  <a:t>种变换印在脑海中，后面会反复使用到这</a:t>
                </a:r>
                <a:r>
                  <a:rPr lang="en-US" altLang="zh-CN" sz="2100" dirty="0"/>
                  <a:t>8</a:t>
                </a:r>
                <a:r>
                  <a:rPr lang="zh-CN" altLang="en-US" sz="2100" dirty="0"/>
                  <a:t>种变换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925" y="158194"/>
                <a:ext cx="10084401" cy="1466419"/>
              </a:xfrm>
              <a:blipFill rotWithShape="1">
                <a:blip r:embed="rId2"/>
                <a:stretch>
                  <a:fillRect l="-242" t="-2490" r="-1270" b="-4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" name="内容占位符 2"/>
          <p:cNvSpPr txBox="1"/>
          <p:nvPr/>
        </p:nvSpPr>
        <p:spPr>
          <a:xfrm>
            <a:off x="361025" y="5155213"/>
            <a:ext cx="8969406" cy="77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806" y="1624612"/>
            <a:ext cx="7931681" cy="4394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ele attr="{60D545FC-828A-440B-ADA5-E8F04B6563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12" y="5007993"/>
                <a:ext cx="8534400" cy="15070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置换群</m:t>
                    </m:r>
                  </m:oMath>
                </a14:m>
                <a:r>
                  <a:rPr lang="zh-CN" altLang="en-US" dirty="0"/>
                  <a:t>几何表达</a:t>
                </a:r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12" y="5007993"/>
                <a:ext cx="8534400" cy="1507067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>
                <a:extLst>
                  <a:ext uri="{FF2B5EF4-FFF2-40B4-BE49-F238E27FC236}">
                    <ele attr="{EA4234EC-CB74-40D4-8210-46D78233C3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685800"/>
                <a:ext cx="8534400" cy="461416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ρ</m:t>
                    </m:r>
                  </m:oMath>
                </a14:m>
                <a:r>
                  <a:rPr lang="zh-CN" altLang="en-US" dirty="0"/>
                  <a:t>是旋转操作，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/>
                  <a:t>是翻转操作。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是顺时针旋转</a:t>
                </a:r>
                <a:r>
                  <a:rPr lang="en-US" altLang="zh-CN" dirty="0"/>
                  <a:t>0°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是顺时针旋转</a:t>
                </a:r>
                <a:r>
                  <a:rPr lang="en-US" altLang="zh-CN" dirty="0"/>
                  <a:t>90°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是顺时针旋转</a:t>
                </a:r>
                <a:r>
                  <a:rPr lang="en-US" altLang="zh-CN" dirty="0"/>
                  <a:t>180°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是顺时针旋转</a:t>
                </a:r>
                <a:r>
                  <a:rPr lang="en-US" altLang="zh-CN" dirty="0"/>
                  <a:t>270°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沿对角线</a:t>
                </a:r>
                <a:r>
                  <a:rPr lang="en-US" altLang="zh-CN" dirty="0"/>
                  <a:t>1-3</a:t>
                </a:r>
                <a:r>
                  <a:rPr lang="zh-CN" altLang="en-US" dirty="0"/>
                  <a:t>翻转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沿对角线</a:t>
                </a:r>
                <a:r>
                  <a:rPr lang="en-US" altLang="zh-CN" dirty="0"/>
                  <a:t>2-4</a:t>
                </a:r>
                <a:r>
                  <a:rPr lang="zh-CN" altLang="en-US" dirty="0"/>
                  <a:t>翻转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沿水平轴翻转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沿垂直抽翻转</a:t>
                </a:r>
              </a:p>
            </p:txBody>
          </p:sp>
        </mc:Choice>
        <mc:Fallback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685800"/>
                <a:ext cx="8534400" cy="4614169"/>
              </a:xfrm>
              <a:blipFill rotWithShape="1"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562" y="1051819"/>
            <a:ext cx="7667625" cy="4248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ele attr="{60D545FC-828A-440B-ADA5-E8F04B6563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4212" y="5007993"/>
                <a:ext cx="8534400" cy="15070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置换群</m:t>
                    </m:r>
                  </m:oMath>
                </a14:m>
                <a:r>
                  <a:rPr lang="zh-CN" altLang="en-US" dirty="0"/>
                  <a:t>几何表达</a:t>
                </a:r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12" y="5007993"/>
                <a:ext cx="8534400" cy="1507067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>
                <a:extLst>
                  <a:ext uri="{FF2B5EF4-FFF2-40B4-BE49-F238E27FC236}">
                    <ele attr="{EA4234EC-CB74-40D4-8210-46D78233C3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1968" y="685800"/>
                <a:ext cx="9782560" cy="420579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当然</m:t>
                    </m:r>
                  </m:oMath>
                </a14:m>
                <a:r>
                  <a:rPr lang="zh-CN" altLang="en-US" dirty="0"/>
                  <a:t>，我们这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种置换，是满足群的四条定义的，所以我们选取的这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种置换构成的集合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是一个</a:t>
                </a:r>
                <a:r>
                  <a:rPr lang="en-US" altLang="zh-CN" dirty="0"/>
                  <a:t>{1,2,3,4}</a:t>
                </a:r>
                <a:r>
                  <a:rPr lang="zh-CN" altLang="en-US" dirty="0"/>
                  <a:t>的置换群。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下面举一些例子来理解置换群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做两次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操作记为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，简写为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/>
                  <a:t>，显然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先做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，再做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，显然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先做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，再做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，显然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1968" y="685800"/>
                <a:ext cx="9782560" cy="4205796"/>
              </a:xfrm>
              <a:blipFill rotWithShape="1">
                <a:blip r:embed="rId2"/>
                <a:stretch>
                  <a:fillRect l="-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723" y="4833561"/>
            <a:ext cx="8534400" cy="1507067"/>
          </a:xfrm>
        </p:spPr>
        <p:txBody>
          <a:bodyPr/>
          <a:lstStyle/>
          <a:p>
            <a:r>
              <a:rPr lang="zh-CN" altLang="en-US" dirty="0"/>
              <a:t>置换群中的运算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3246A1F8-9D2A-402C-A840-86991CE01B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0642" y="622238"/>
                <a:ext cx="10111035" cy="363016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为数字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在经过置换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后的结果，下面为一些运算例子，根据置换的几何含义，可以很轻松的得出下面结果。</a:t>
                </a:r>
                <a:endParaRPr lang="en-US" altLang="zh-CN" dirty="0"/>
              </a:p>
              <a:p>
                <a:r>
                  <a:rPr lang="zh-CN" altLang="en-US" dirty="0"/>
                  <a:t>则，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注</a:t>
                </a:r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为对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先做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再做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。可以类比于矩阵乘法，把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看成矩阵，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看成是向量。</a:t>
                </a:r>
                <a:endParaRPr lang="en-US" altLang="zh-CN" dirty="0"/>
              </a:p>
              <a:p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理解为向量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顺时针旋转</a:t>
                </a:r>
                <a:r>
                  <a:rPr lang="en-US" altLang="zh-CN" dirty="0"/>
                  <a:t>90°</a:t>
                </a:r>
                <a:r>
                  <a:rPr lang="zh-CN" altLang="en-US" dirty="0"/>
                  <a:t>，再顺时针旋转</a:t>
                </a:r>
                <a:r>
                  <a:rPr lang="en-US" altLang="zh-CN" dirty="0"/>
                  <a:t>180°</a:t>
                </a:r>
                <a:r>
                  <a:rPr lang="zh-CN" altLang="en-US" dirty="0"/>
                  <a:t>，显然矩阵乘法也没有交换律，例如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0642" y="622238"/>
                <a:ext cx="10111035" cy="3630166"/>
              </a:xfrm>
              <a:blipFill rotWithShape="1">
                <a:blip r:embed="rId1"/>
                <a:stretch>
                  <a:fillRect l="-302" r="-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8802" y="5596311"/>
            <a:ext cx="8534400" cy="1507067"/>
          </a:xfrm>
        </p:spPr>
        <p:txBody>
          <a:bodyPr/>
          <a:lstStyle/>
          <a:p>
            <a:r>
              <a:rPr lang="zh-CN" altLang="en-US" dirty="0"/>
              <a:t>置换群的几何解释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D2889AC4-8961-461E-B6DD-465E878D2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7893" y="-1160755"/>
                <a:ext cx="8534400" cy="458975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置换群是一个群，故满足群的定义。</a:t>
                </a:r>
                <a:endParaRPr lang="en-US" altLang="zh-CN" dirty="0"/>
              </a:p>
              <a:p>
                <a:r>
                  <a:rPr lang="zh-CN" altLang="en-US" dirty="0"/>
                  <a:t>置换群的几何解释为：在置换群中，任意几种变换（置换），其结果等价于该置换群中的某一种变换（置换）。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例</a:t>
                </a:r>
                <a:r>
                  <a:rPr lang="en-US" altLang="zh-CN" dirty="0"/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7893" y="-1160755"/>
                <a:ext cx="8534400" cy="4589755"/>
              </a:xfrm>
              <a:blipFill rotWithShape="1">
                <a:blip r:embed="rId1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017" y="2210400"/>
            <a:ext cx="5676900" cy="3857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TABLE_BEAUTIFY" val="smartTable{dedc5cfb-081b-45d3-af45-c3bff8fe7bb4}"/>
</p:tagLst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414</Words>
  <Application>WPS 演示</Application>
  <PresentationFormat>宽屏</PresentationFormat>
  <Paragraphs>161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Arial</vt:lpstr>
      <vt:lpstr>宋体</vt:lpstr>
      <vt:lpstr>Wingdings</vt:lpstr>
      <vt:lpstr>Wingdings 3</vt:lpstr>
      <vt:lpstr>Symbol</vt:lpstr>
      <vt:lpstr>幼圆</vt:lpstr>
      <vt:lpstr>Century Gothic</vt:lpstr>
      <vt:lpstr>微软雅黑</vt:lpstr>
      <vt:lpstr>Arial Unicode MS</vt:lpstr>
      <vt:lpstr>等线</vt:lpstr>
      <vt:lpstr>Times New Roman</vt:lpstr>
      <vt:lpstr>Calibri</vt:lpstr>
      <vt:lpstr>切片</vt:lpstr>
      <vt:lpstr>组合数学-第5章 Pólya计数理论 </vt:lpstr>
      <vt:lpstr>写在开头</vt:lpstr>
      <vt:lpstr>群的定义</vt:lpstr>
      <vt:lpstr> </vt:lpstr>
      <vt:lpstr> </vt:lpstr>
      <vt:lpstr> </vt:lpstr>
      <vt:lpstr> </vt:lpstr>
      <vt:lpstr>置换群中的运算</vt:lpstr>
      <vt:lpstr>置换群的几何解释</vt:lpstr>
      <vt:lpstr>置换群代数表达</vt:lpstr>
      <vt:lpstr>置换群代数运算</vt:lpstr>
      <vt:lpstr>轮换因子</vt:lpstr>
      <vt:lpstr>等价类、共轭类定义、k不动置换类</vt:lpstr>
      <vt:lpstr>着色问题引入</vt:lpstr>
      <vt:lpstr>着色问题中的等价类</vt:lpstr>
      <vt:lpstr>着色问题中的等价类</vt:lpstr>
      <vt:lpstr>着色问题中的等价类</vt:lpstr>
      <vt:lpstr>着色问题中的等价类</vt:lpstr>
      <vt:lpstr>Burnside定理</vt:lpstr>
      <vt:lpstr>Pólya定理</vt:lpstr>
      <vt:lpstr>Pólya定理</vt:lpstr>
      <vt:lpstr>Pólya定理求非等价类个数</vt:lpstr>
      <vt:lpstr>Pólya定理求模式表</vt:lpstr>
      <vt:lpstr>Pólya定理求模式表代换证明</vt:lpstr>
      <vt:lpstr>押题</vt:lpstr>
      <vt:lpstr>PowerPoint 演示文稿</vt:lpstr>
      <vt:lpstr>押题</vt:lpstr>
      <vt:lpstr>PowerPoint 演示文稿</vt:lpstr>
      <vt:lpstr>押题</vt:lpstr>
      <vt:lpstr>PowerPoint 演示文稿</vt:lpstr>
      <vt:lpstr>押题</vt:lpstr>
      <vt:lpstr>PowerPoint 演示文稿</vt:lpstr>
      <vt:lpstr>最后祝你天黑有灯，下雨有伞 谢谢各位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组合数学-第5章 Pólya计数理论 </dc:title>
  <dc:creator>宋 子江</dc:creator>
  <cp:lastModifiedBy>Dijkstra</cp:lastModifiedBy>
  <cp:revision>31</cp:revision>
  <dcterms:created xsi:type="dcterms:W3CDTF">2020-12-11T09:05:00Z</dcterms:created>
  <dcterms:modified xsi:type="dcterms:W3CDTF">2020-12-26T09:24:00Z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