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2" r:id="rId5"/>
    <p:sldId id="418" r:id="rId6"/>
    <p:sldId id="413" r:id="rId7"/>
    <p:sldId id="414" r:id="rId8"/>
    <p:sldId id="421" r:id="rId9"/>
    <p:sldId id="419" r:id="rId10"/>
    <p:sldId id="420" r:id="rId11"/>
    <p:sldId id="415" r:id="rId12"/>
    <p:sldId id="41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LDA</a:t>
            </a:r>
            <a:r>
              <a:rPr lang="zh-CN" altLang="en-US"/>
              <a:t>主题模型的文本分类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汇报人：董梦星、朱鸿雨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讨论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用什么数据喂入模型，如何采集</a:t>
            </a:r>
            <a:endParaRPr dirty="0"/>
          </a:p>
          <a:p>
            <a:r>
              <a:rPr dirty="0"/>
              <a:t>需要哪些输出接口</a:t>
            </a:r>
            <a:endParaRPr dirty="0"/>
          </a:p>
          <a:p>
            <a:r>
              <a:rPr dirty="0"/>
              <a:t>是否需要为各个主题固定好标签</a:t>
            </a:r>
            <a:endParaRPr dirty="0"/>
          </a:p>
          <a:p>
            <a:r>
              <a:rPr dirty="0"/>
              <a:t>是否有可能设定多个主题</a:t>
            </a:r>
            <a:endParaRPr dirty="0"/>
          </a:p>
          <a:p>
            <a:r>
              <a:rPr dirty="0"/>
              <a:t>编辑过程是否实时检索</a:t>
            </a:r>
            <a:endParaRPr dirty="0"/>
          </a:p>
          <a:p>
            <a:r>
              <a:rPr dirty="0"/>
              <a:t>文本生成：以连接词来预测内容</a:t>
            </a:r>
            <a:endParaRPr dirty="0"/>
          </a:p>
          <a:p>
            <a:r>
              <a:rPr dirty="0"/>
              <a:t>基于规则抽取实体</a:t>
            </a:r>
            <a:endParaRPr dirty="0"/>
          </a:p>
          <a:p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写准确度方法</a:t>
            </a:r>
            <a:endParaRPr dirty="0"/>
          </a:p>
          <a:p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模型训练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37,000+</a:t>
            </a:r>
            <a:r>
              <a:rPr dirty="0"/>
              <a:t>新闻文本，进行无监督学习</a:t>
            </a:r>
            <a:endParaRPr dirty="0"/>
          </a:p>
          <a:p>
            <a:r>
              <a:rPr dirty="0"/>
              <a:t>超参数设置：主题数</a:t>
            </a:r>
            <a:r>
              <a:rPr lang="en-US" altLang="zh-CN" dirty="0"/>
              <a:t>=10</a:t>
            </a:r>
            <a:r>
              <a:rPr dirty="0"/>
              <a:t>，单词数</a:t>
            </a:r>
            <a:r>
              <a:rPr lang="en-US" altLang="zh-CN" dirty="0"/>
              <a:t>=6</a:t>
            </a:r>
            <a:endParaRPr lang="en-US" altLang="zh-CN" dirty="0"/>
          </a:p>
          <a:p>
            <a:r>
              <a:rPr dirty="0"/>
              <a:t>第三方库：</a:t>
            </a:r>
            <a:r>
              <a:rPr lang="en-US" altLang="zh-CN" dirty="0"/>
              <a:t>gensim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480" y="2300605"/>
            <a:ext cx="6845935" cy="43414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训练结果（主题）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 lnSpcReduction="10000"/>
          </a:bodyPr>
          <a:lstStyle/>
          <a:p>
            <a:endParaRPr lang="zh-CN" altLang="en-US" dirty="0"/>
          </a:p>
          <a:p>
            <a:r>
              <a:rPr lang="zh-CN" altLang="en-US" dirty="0"/>
              <a:t>0	0.012*"搭配" + 0.010*"时尚" + 0.007*"穿" + 0.007*"设计" + 0.006*"导语" + 0.006*"组图"</a:t>
            </a:r>
            <a:endParaRPr lang="zh-CN" altLang="en-US" dirty="0"/>
          </a:p>
          <a:p>
            <a:r>
              <a:rPr lang="zh-CN" altLang="en-US" dirty="0"/>
              <a:t>1	0.010*"工作" + 0.009*"考试" + 0.006*"社会" + 0.006*"国家" + 0.005*"组织" + 0.005*"中"</a:t>
            </a:r>
            <a:endParaRPr lang="zh-CN" altLang="en-US" dirty="0"/>
          </a:p>
          <a:p>
            <a:r>
              <a:rPr lang="zh-CN" altLang="en-US" dirty="0"/>
              <a:t>2	0.016*"像素" + 0.016*"拍摄" + 0.015*"功能" + 0.014*"采用" + 0.012*"万" + 0.010*"机身"</a:t>
            </a:r>
            <a:endParaRPr lang="zh-CN" altLang="en-US" dirty="0"/>
          </a:p>
          <a:p>
            <a:r>
              <a:rPr lang="zh-CN" altLang="en-US" dirty="0"/>
              <a:t>3	0.074*"基金" + 0.014*"公司" + 0.012*"市场" + 0.012*"投资" + 0.009*"中" + 0.008*"股票"</a:t>
            </a:r>
            <a:endParaRPr lang="zh-CN" altLang="en-US" dirty="0"/>
          </a:p>
          <a:p>
            <a:r>
              <a:rPr lang="zh-CN" altLang="en-US" dirty="0"/>
              <a:t>4	0.017*"定向" + 0.015*"优惠" + 0.010*"项目" + 0.010*"平米" + 0.009*"开盘" + 0.009*"大成"</a:t>
            </a:r>
            <a:endParaRPr lang="zh-CN" altLang="en-US" dirty="0"/>
          </a:p>
          <a:p>
            <a:r>
              <a:rPr lang="zh-CN" altLang="en-US" dirty="0"/>
              <a:t>5	0.011*"考试" + 0.010*"考生" + 0.010*"时间" + 0.010*"中" + 0.010*"做" + 0.009*"听力"</a:t>
            </a:r>
            <a:endParaRPr lang="zh-CN" altLang="en-US" dirty="0"/>
          </a:p>
          <a:p>
            <a:r>
              <a:rPr lang="zh-CN" altLang="en-US" dirty="0"/>
              <a:t>6	0.014*"女儿国" + 0.010*"中" + 0.007*"游戏" + 0.007*"小青" + 0.006*"技能" + 0.005*"装备"</a:t>
            </a:r>
            <a:endParaRPr lang="zh-CN" altLang="en-US" dirty="0"/>
          </a:p>
          <a:p>
            <a:r>
              <a:rPr lang="zh-CN" altLang="en-US" dirty="0"/>
              <a:t>7	0.021*"台湾" + 0.016*"传感器" + 0.007*"全景网" + 0.006*"大成" + 0.006*"台" + 0.005*"大陆"</a:t>
            </a:r>
            <a:endParaRPr lang="zh-CN" altLang="en-US" dirty="0"/>
          </a:p>
          <a:p>
            <a:r>
              <a:rPr lang="zh-CN" altLang="en-US" dirty="0"/>
              <a:t>8	0.024*"玩家" + 0.020*"游戏" + 0.015*"活动" + 0.011*"手机" + 0.008*"奖励" + 0.007*"中"</a:t>
            </a:r>
            <a:endParaRPr lang="zh-CN" altLang="en-US" dirty="0"/>
          </a:p>
          <a:p>
            <a:r>
              <a:rPr lang="zh-CN" altLang="en-US" dirty="0"/>
              <a:t>9	0.015*"信息" + 0.013*"中" + 0.012*"四六级" + 0.011*"考生" + 0.011*"阅读" + 0.010*"考试"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存在问题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某些主题模糊不清（</a:t>
            </a:r>
            <a:r>
              <a:rPr lang="en-US" altLang="zh-CN" dirty="0"/>
              <a:t>7</a:t>
            </a:r>
            <a:r>
              <a:rPr dirty="0"/>
              <a:t>）</a:t>
            </a:r>
            <a:endParaRPr lang="zh-CN" altLang="en-US" dirty="0"/>
          </a:p>
          <a:p>
            <a:r>
              <a:rPr lang="zh-CN" altLang="en-US" dirty="0"/>
              <a:t>某些主题有重复嫌疑（</a:t>
            </a:r>
            <a:r>
              <a:rPr lang="en-US" altLang="zh-CN" dirty="0"/>
              <a:t>6~8</a:t>
            </a:r>
            <a:r>
              <a:rPr dirty="0"/>
              <a:t>，</a:t>
            </a:r>
            <a:r>
              <a:rPr lang="en-US" altLang="zh-CN" dirty="0"/>
              <a:t>5~9</a:t>
            </a:r>
            <a:r>
              <a:rPr dirty="0"/>
              <a:t>）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预测（</a:t>
            </a:r>
            <a:r>
              <a:rPr lang="en-US" altLang="zh-CN"/>
              <a:t>3</a:t>
            </a:r>
            <a:r>
              <a:t>条测试数据）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(1, 0.07355877)(3, 0.18530715)(4, 0.035073526)(5, 0.19401744)(6, 0.33730093)(7, 0.14094007)(8, 0.031933058)		</a:t>
            </a:r>
            <a:endParaRPr dirty="0"/>
          </a:p>
          <a:p>
            <a:endParaRPr dirty="0"/>
          </a:p>
          <a:p>
            <a:r>
              <a:rPr dirty="0"/>
              <a:t>(0, 0.36067265)(1, 0.16305031)(3, 0.0947945)(4, 0.025619172)(5, 0.044791415)(6, 0.15476662)(7, 0.02416133)(8, 0.100940056)(9, 0.030654622)</a:t>
            </a:r>
            <a:endParaRPr dirty="0"/>
          </a:p>
          <a:p>
            <a:endParaRPr dirty="0"/>
          </a:p>
          <a:p>
            <a:r>
              <a:rPr dirty="0"/>
              <a:t>(1, 0.18857138)(2, 0.22223747)(3, 0.27873385)(4, 0.06043757)(7, 0.025679661)(8, 0.2221822)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预测（</a:t>
            </a:r>
            <a:r>
              <a:rPr lang="en-US" altLang="zh-CN"/>
              <a:t>单</a:t>
            </a:r>
            <a:r>
              <a:t>句</a:t>
            </a:r>
            <a:r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0	6.352117</a:t>
            </a:r>
            <a:endParaRPr dirty="0"/>
          </a:p>
          <a:p>
            <a:r>
              <a:rPr dirty="0"/>
              <a:t>1	22.575603</a:t>
            </a:r>
            <a:endParaRPr dirty="0"/>
          </a:p>
          <a:p>
            <a:r>
              <a:rPr dirty="0"/>
              <a:t>2	0.1000054</a:t>
            </a:r>
            <a:endParaRPr dirty="0"/>
          </a:p>
          <a:p>
            <a:r>
              <a:rPr dirty="0"/>
              <a:t>3	0.10002299</a:t>
            </a:r>
            <a:endParaRPr dirty="0"/>
          </a:p>
          <a:p>
            <a:r>
              <a:rPr dirty="0"/>
              <a:t>4	1.1185207</a:t>
            </a:r>
            <a:endParaRPr dirty="0"/>
          </a:p>
          <a:p>
            <a:r>
              <a:rPr dirty="0"/>
              <a:t>5	18.6355</a:t>
            </a:r>
            <a:endParaRPr dirty="0"/>
          </a:p>
          <a:p>
            <a:r>
              <a:rPr dirty="0"/>
              <a:t>6	27.730024</a:t>
            </a:r>
            <a:endParaRPr dirty="0"/>
          </a:p>
          <a:p>
            <a:r>
              <a:rPr dirty="0"/>
              <a:t>7	0.100027755</a:t>
            </a:r>
            <a:endParaRPr dirty="0"/>
          </a:p>
          <a:p>
            <a:r>
              <a:rPr dirty="0"/>
              <a:t>8	16.35178</a:t>
            </a:r>
            <a:endParaRPr dirty="0"/>
          </a:p>
          <a:p>
            <a:r>
              <a:rPr dirty="0"/>
              <a:t>9	0.10002605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635"/>
            <a:ext cx="11001375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样例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sz="1400" dirty="0"/>
              <a:t>搭配18-200mm镜头 佳能500D套机售7700作者：李金昊新产品EOS 500D所采用的新型图像感应器，达到了约1510万的有效像素。其照片具有4752×3168像素的高分辨率，与使用APS-C画幅图像感应器的中高端机型相当。虽然像素提高了不少，但是500D依然实现了约3.4张／秒的连拍速度。全高清摄像的支持，是新相机的另一个亮点。EOS 500D可以记录1920×1080像素(20帧／秒)的全高清画质短片，对于运动速度快的被摄体可以使用1280×720像素(30帧／秒)的高清画质进行拍摄。得益于数码单反相机的大尺寸图像感应器与丰富的镜头，在高ISO感光度下，单反相机拍摄的短片画质更好，并且配合较大光圈的镜头，EOS 500D可以在短片中获得更加美丽的虚化效果。虽然是入门级别的产品，但是EOS 500D的背面液晶屏幕却从EOS 450D的3.0英寸约23万像素升级到了3.0英寸约92万像素，并带有防反射涂层。同时，EOS 500D与EOS 450D在实时取景拍摄功能上最大的不同点就是增加了面部优先对焦模式。这使得EOS 500D在实时取景拍摄时，在易用性方面可以完全媲美DC相机。EOS 500D采用了最新的佳能DIGIC 4数码影像处理器，其具有EOS 450D的DIGIC III约1.3倍的图像处理能力。这对于相机菜单反应速度，连拍性能以及画质的提升都有着较大的帮助。编辑观点：无论是1500万的超高像素，92万像素LCD屏幕，还是在顶级机身中才能找到的1080P摄像功能，可以说佳能的EOS 500D在硬件水平上已经完全达到了中端单反的水平。而套机中的18-200mm镜头，拥有实用的焦段和不错的防抖性能，两者相搭配是一个不错的一镜走天下配置。   [参考价格] 7700元   [商家地址] 010-82539890</a:t>
            </a:r>
            <a:endParaRPr sz="1400" dirty="0"/>
          </a:p>
          <a:p>
            <a:r>
              <a:rPr sz="1400" dirty="0"/>
              <a:t>"(2, 0.94825983)","(8, 0.039239567)",,,,,,</a:t>
            </a:r>
            <a:endParaRPr sz="1400" dirty="0"/>
          </a:p>
          <a:p>
            <a:endParaRPr sz="1400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样例（续）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sz="1400" dirty="0"/>
              <a:t>0,1.3881545</a:t>
            </a:r>
            <a:endParaRPr sz="1400" dirty="0"/>
          </a:p>
          <a:p>
            <a:r>
              <a:rPr sz="1400" dirty="0"/>
              <a:t>1,0.10000489</a:t>
            </a:r>
            <a:endParaRPr sz="1400" dirty="0"/>
          </a:p>
          <a:p>
            <a:r>
              <a:rPr sz="1400" dirty="0"/>
              <a:t>2,158.319</a:t>
            </a:r>
            <a:endParaRPr sz="1400" dirty="0"/>
          </a:p>
          <a:p>
            <a:r>
              <a:rPr sz="1400" dirty="0"/>
              <a:t>3,0.10000688</a:t>
            </a:r>
            <a:endParaRPr sz="1400" dirty="0"/>
          </a:p>
          <a:p>
            <a:r>
              <a:rPr sz="1400" dirty="0"/>
              <a:t>4,0.10000424</a:t>
            </a:r>
            <a:endParaRPr sz="1400" dirty="0"/>
          </a:p>
          <a:p>
            <a:r>
              <a:rPr sz="1400" dirty="0"/>
              <a:t>5,0.100011386</a:t>
            </a:r>
            <a:endParaRPr sz="1400" dirty="0"/>
          </a:p>
          <a:p>
            <a:r>
              <a:rPr sz="1400" dirty="0"/>
              <a:t>6,0.10000781</a:t>
            </a:r>
            <a:endParaRPr sz="1400" dirty="0"/>
          </a:p>
          <a:p>
            <a:r>
              <a:rPr sz="1400" dirty="0"/>
              <a:t>7,0.10000277</a:t>
            </a:r>
            <a:endParaRPr sz="1400" dirty="0"/>
          </a:p>
          <a:p>
            <a:r>
              <a:rPr sz="1400" dirty="0"/>
              <a:t>8,6.551536</a:t>
            </a:r>
            <a:endParaRPr sz="1400" dirty="0"/>
          </a:p>
          <a:p>
            <a:r>
              <a:rPr sz="1400" dirty="0"/>
              <a:t>9,0.10000639</a:t>
            </a:r>
            <a:endParaRPr sz="14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8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8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8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9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2377</Words>
  <Application>WPS 演示</Application>
  <PresentationFormat>宽屏</PresentationFormat>
  <Paragraphs>84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基于LDA主题模型的文本分类</vt:lpstr>
      <vt:lpstr>模型训练</vt:lpstr>
      <vt:lpstr>训练结果（主题）</vt:lpstr>
      <vt:lpstr>存在问题</vt:lpstr>
      <vt:lpstr>预测（3条测试数据）</vt:lpstr>
      <vt:lpstr>预测（单句）</vt:lpstr>
      <vt:lpstr>PowerPoint 演示文稿</vt:lpstr>
      <vt:lpstr>样例</vt:lpstr>
      <vt:lpstr>样例（续）</vt:lpstr>
      <vt:lpstr>讨论</vt:lpstr>
      <vt:lpstr>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Dijkstra</cp:lastModifiedBy>
  <cp:revision>161</cp:revision>
  <dcterms:created xsi:type="dcterms:W3CDTF">2019-06-19T02:08:00Z</dcterms:created>
  <dcterms:modified xsi:type="dcterms:W3CDTF">2021-02-07T12:40:59Z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