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04E16-97E9-4AA1-9EF8-30242CF62647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3B53C-E796-444D-87DA-197FD8D7A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6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1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9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178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87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84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74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65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9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0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9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5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5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5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4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9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3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2C84-11DF-4B2D-8784-F39114B5738B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2286-724E-449A-9310-860BED8B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34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第十八节 事务讲解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0133" y="3620326"/>
            <a:ext cx="9001462" cy="1655762"/>
          </a:xfrm>
        </p:spPr>
        <p:txBody>
          <a:bodyPr/>
          <a:lstStyle/>
          <a:p>
            <a:r>
              <a:rPr lang="en-US" altLang="zh-CN" dirty="0" smtClean="0"/>
              <a:t>——Guns</a:t>
            </a:r>
            <a:r>
              <a:rPr lang="zh-CN" altLang="en-US" dirty="0" smtClean="0"/>
              <a:t>系列教程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73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事务的四个特性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zh-CN" altLang="en-US" dirty="0">
                <a:effectLst/>
              </a:rPr>
              <a:t>原子性（</a:t>
            </a:r>
            <a:r>
              <a:rPr lang="en-US" altLang="zh-CN" dirty="0">
                <a:effectLst/>
              </a:rPr>
              <a:t>Atomicity</a:t>
            </a:r>
            <a:r>
              <a:rPr lang="zh-CN" altLang="en-US" dirty="0">
                <a:effectLst/>
              </a:rPr>
              <a:t>）：事务是一个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原子操作</a:t>
            </a:r>
            <a:r>
              <a:rPr lang="zh-CN" altLang="en-US" dirty="0">
                <a:effectLst/>
              </a:rPr>
              <a:t>，由一系列动作组成。事务的原子性确保动作要么全部完成，要么完全不起作用。</a:t>
            </a:r>
          </a:p>
          <a:p>
            <a:pPr latinLnBrk="1"/>
            <a:r>
              <a:rPr lang="zh-CN" altLang="en-US" dirty="0">
                <a:effectLst/>
              </a:rPr>
              <a:t>一致性（</a:t>
            </a:r>
            <a:r>
              <a:rPr lang="en-US" altLang="zh-CN" dirty="0">
                <a:effectLst/>
              </a:rPr>
              <a:t>Consistency</a:t>
            </a:r>
            <a:r>
              <a:rPr lang="zh-CN" altLang="en-US" dirty="0">
                <a:effectLst/>
              </a:rPr>
              <a:t>）：一旦事务完成（不管成功还是失败），系统必须确保它所建模的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业务处于一致的状态</a:t>
            </a:r>
            <a:r>
              <a:rPr lang="zh-CN" altLang="en-US" dirty="0">
                <a:effectLst/>
              </a:rPr>
              <a:t>，而不会是部分完成部分失败。在现实中的数据不应该被破坏。</a:t>
            </a:r>
          </a:p>
          <a:p>
            <a:pPr latinLnBrk="1"/>
            <a:r>
              <a:rPr lang="zh-CN" altLang="en-US" dirty="0">
                <a:effectLst/>
              </a:rPr>
              <a:t>隔离性（</a:t>
            </a:r>
            <a:r>
              <a:rPr lang="en-US" altLang="zh-CN" dirty="0">
                <a:effectLst/>
              </a:rPr>
              <a:t>Isolation</a:t>
            </a:r>
            <a:r>
              <a:rPr lang="zh-CN" altLang="en-US" dirty="0">
                <a:effectLst/>
              </a:rPr>
              <a:t>）：可能有许多事务会同时处理相同的数据，因此每个事务都应该与其他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事务隔离开来</a:t>
            </a:r>
            <a:r>
              <a:rPr lang="zh-CN" altLang="en-US" dirty="0">
                <a:effectLst/>
              </a:rPr>
              <a:t>，防止数据损坏。</a:t>
            </a:r>
          </a:p>
          <a:p>
            <a:pPr latinLnBrk="1"/>
            <a:r>
              <a:rPr lang="zh-CN" altLang="en-US" dirty="0">
                <a:effectLst/>
              </a:rPr>
              <a:t>持久性（</a:t>
            </a:r>
            <a:r>
              <a:rPr lang="en-US" altLang="zh-CN" dirty="0">
                <a:effectLst/>
              </a:rPr>
              <a:t>Durability</a:t>
            </a:r>
            <a:r>
              <a:rPr lang="zh-CN" altLang="en-US" dirty="0">
                <a:effectLst/>
              </a:rPr>
              <a:t>）：一旦事务完成，无论发生什么系统错误，它的结果都不应该受到影响，这样就能从任何系统崩溃中恢复过来。通常情况下，事务的结果被写到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持久化</a:t>
            </a:r>
            <a:r>
              <a:rPr lang="zh-CN" altLang="en-US" dirty="0">
                <a:effectLst/>
              </a:rPr>
              <a:t>存储器中</a:t>
            </a:r>
            <a:r>
              <a:rPr lang="zh-CN" altLang="en-US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 latinLnBrk="1"/>
            <a:endParaRPr lang="en-US" altLang="zh-CN" dirty="0">
              <a:effectLst/>
            </a:endParaRPr>
          </a:p>
          <a:p>
            <a:pPr latinLnBrk="1"/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ffectLst/>
              </a:rPr>
              <a:t>隔离性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果不考虑隔离性</a:t>
            </a:r>
            <a:r>
              <a:rPr lang="zh-CN" altLang="en-US" dirty="0"/>
              <a:t>产</a:t>
            </a:r>
            <a:r>
              <a:rPr lang="zh-CN" altLang="en-US" dirty="0" smtClean="0"/>
              <a:t>生的三</a:t>
            </a:r>
            <a:r>
              <a:rPr lang="zh-CN" altLang="en-US" dirty="0" smtClean="0"/>
              <a:t>种</a:t>
            </a:r>
            <a:r>
              <a:rPr lang="zh-CN" altLang="en-US" dirty="0"/>
              <a:t>后果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脏</a:t>
            </a:r>
            <a:r>
              <a:rPr lang="zh-CN" altLang="en-US" dirty="0" smtClean="0"/>
              <a:t>读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在一个事务中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读取了另一个未提交事务中的数据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不</a:t>
            </a:r>
            <a:r>
              <a:rPr lang="zh-CN" altLang="en-US" dirty="0" smtClean="0"/>
              <a:t>可重复读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一个事务范围内多次查询</a:t>
            </a:r>
            <a:r>
              <a:rPr lang="en-US" altLang="zh-CN" dirty="0" smtClean="0"/>
              <a:t>,</a:t>
            </a:r>
            <a:r>
              <a:rPr lang="zh-CN" altLang="en-US" dirty="0"/>
              <a:t>返回</a:t>
            </a:r>
            <a:r>
              <a:rPr lang="zh-CN" altLang="en-US" dirty="0" smtClean="0"/>
              <a:t>了不同数据值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由于在查询间隔被</a:t>
            </a:r>
            <a:r>
              <a:rPr lang="zh-CN" altLang="en-US" dirty="0"/>
              <a:t>另一</a:t>
            </a:r>
            <a:r>
              <a:rPr lang="zh-CN" altLang="en-US" dirty="0" smtClean="0"/>
              <a:t>个事务修改了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幻读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一个事务批量修改表中的所有数据</a:t>
            </a:r>
            <a:r>
              <a:rPr lang="en-US" altLang="zh-CN" dirty="0" smtClean="0"/>
              <a:t>,</a:t>
            </a:r>
            <a:r>
              <a:rPr lang="zh-CN" altLang="en-US" dirty="0"/>
              <a:t>这</a:t>
            </a:r>
            <a:r>
              <a:rPr lang="zh-CN" altLang="en-US" dirty="0" smtClean="0"/>
              <a:t>时另一个事务往表里新增了一条记录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导致第一个事务发现修改完之后落了一条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就跟产生幻觉一样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63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/>
              <a:t>提</a:t>
            </a:r>
            <a:r>
              <a:rPr lang="zh-CN" altLang="en-US" dirty="0" smtClean="0"/>
              <a:t>供的四种隔离级别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en-US" altLang="zh-CN" dirty="0">
                <a:effectLst/>
              </a:rPr>
              <a:t>Serializable (</a:t>
            </a:r>
            <a:r>
              <a:rPr lang="zh-CN" altLang="en-US" dirty="0">
                <a:effectLst/>
              </a:rPr>
              <a:t>串行化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：可避免脏读、不可重复读、幻读的发</a:t>
            </a:r>
            <a:r>
              <a:rPr lang="zh-CN" altLang="en-US" dirty="0" smtClean="0">
                <a:effectLst/>
              </a:rPr>
              <a:t>生。</a:t>
            </a:r>
            <a:endParaRPr lang="zh-CN" altLang="en-US" dirty="0">
              <a:effectLst/>
            </a:endParaRPr>
          </a:p>
          <a:p>
            <a:r>
              <a:rPr lang="en-US" altLang="zh-CN" dirty="0" smtClean="0">
                <a:effectLst/>
              </a:rPr>
              <a:t>Repeatable </a:t>
            </a:r>
            <a:r>
              <a:rPr lang="en-US" altLang="zh-CN" dirty="0">
                <a:effectLst/>
              </a:rPr>
              <a:t>read (</a:t>
            </a:r>
            <a:r>
              <a:rPr lang="zh-CN" altLang="en-US" dirty="0">
                <a:effectLst/>
              </a:rPr>
              <a:t>可重复读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：可避免脏读、不可重复读的发</a:t>
            </a:r>
            <a:r>
              <a:rPr lang="zh-CN" altLang="en-US" dirty="0" smtClean="0">
                <a:effectLst/>
              </a:rPr>
              <a:t>生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默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认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的隔离级别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) </a:t>
            </a:r>
            <a:r>
              <a:rPr lang="zh-CN" altLang="en-US" dirty="0" smtClean="0">
                <a:effectLst/>
              </a:rPr>
              <a:t>。</a:t>
            </a:r>
            <a:endParaRPr lang="zh-CN" altLang="en-US" dirty="0">
              <a:solidFill>
                <a:srgbClr val="FF0000"/>
              </a:solidFill>
              <a:effectLst/>
            </a:endParaRPr>
          </a:p>
          <a:p>
            <a:r>
              <a:rPr lang="en-US" altLang="zh-CN" dirty="0" smtClean="0">
                <a:effectLst/>
              </a:rPr>
              <a:t>Read </a:t>
            </a:r>
            <a:r>
              <a:rPr lang="en-US" altLang="zh-CN" dirty="0">
                <a:effectLst/>
              </a:rPr>
              <a:t>committed (</a:t>
            </a:r>
            <a:r>
              <a:rPr lang="zh-CN" altLang="en-US" dirty="0">
                <a:effectLst/>
              </a:rPr>
              <a:t>读已提交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：可避免脏读的发</a:t>
            </a:r>
            <a:r>
              <a:rPr lang="zh-CN" altLang="en-US" dirty="0" smtClean="0">
                <a:effectLst/>
              </a:rPr>
              <a:t>生。</a:t>
            </a:r>
            <a:endParaRPr lang="zh-CN" altLang="en-US" dirty="0">
              <a:effectLst/>
            </a:endParaRPr>
          </a:p>
          <a:p>
            <a:r>
              <a:rPr lang="en-US" altLang="zh-CN" dirty="0" smtClean="0">
                <a:effectLst/>
              </a:rPr>
              <a:t>Read </a:t>
            </a:r>
            <a:r>
              <a:rPr lang="en-US" altLang="zh-CN" dirty="0">
                <a:effectLst/>
              </a:rPr>
              <a:t>uncommitted (</a:t>
            </a:r>
            <a:r>
              <a:rPr lang="zh-CN" altLang="en-US" dirty="0">
                <a:effectLst/>
              </a:rPr>
              <a:t>读未提交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：最低级别，任何情况都无法保</a:t>
            </a:r>
            <a:r>
              <a:rPr lang="zh-CN" altLang="en-US" dirty="0" smtClean="0">
                <a:effectLst/>
              </a:rPr>
              <a:t>证。</a:t>
            </a:r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dirty="0">
                <a:solidFill>
                  <a:srgbClr val="FF0000"/>
                </a:solidFill>
                <a:effectLst/>
              </a:rPr>
              <a:t>然级别越高，执行效率就越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低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 rot="10800000">
            <a:off x="11345924" y="2096062"/>
            <a:ext cx="500332" cy="2242868"/>
          </a:xfrm>
          <a:prstGeom prst="downArrow">
            <a:avLst>
              <a:gd name="adj1" fmla="val 50000"/>
              <a:gd name="adj2" fmla="val 86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57763" y="20135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8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传播行为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>
                <a:effectLst/>
              </a:rPr>
              <a:t>当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事务方法</a:t>
            </a:r>
            <a:r>
              <a:rPr lang="zh-CN" altLang="en-US" dirty="0">
                <a:effectLst/>
              </a:rPr>
              <a:t>被另一个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事务方法</a:t>
            </a:r>
            <a:r>
              <a:rPr lang="zh-CN" altLang="en-US" dirty="0">
                <a:effectLst/>
              </a:rPr>
              <a:t>调用时</a:t>
            </a:r>
            <a:r>
              <a:rPr lang="zh-CN" altLang="en-US" dirty="0" smtClean="0">
                <a:effectLst/>
              </a:rPr>
              <a:t>，须</a:t>
            </a:r>
            <a:r>
              <a:rPr lang="zh-CN" altLang="en-US" dirty="0">
                <a:effectLst/>
              </a:rPr>
              <a:t>指定事务应该如何传</a:t>
            </a:r>
            <a:r>
              <a:rPr lang="zh-CN" altLang="en-US" dirty="0" smtClean="0">
                <a:effectLst/>
              </a:rPr>
              <a:t>播。</a:t>
            </a:r>
            <a:endParaRPr lang="en-US" altLang="zh-CN" dirty="0" smtClean="0">
              <a:effectLst/>
            </a:endParaRPr>
          </a:p>
          <a:p>
            <a:r>
              <a:rPr lang="zh-CN" altLang="en-US" dirty="0">
                <a:effectLst/>
              </a:rPr>
              <a:t>事</a:t>
            </a:r>
            <a:r>
              <a:rPr lang="zh-CN" altLang="en-US" dirty="0" smtClean="0">
                <a:effectLst/>
              </a:rPr>
              <a:t>务的传播行为</a:t>
            </a:r>
            <a:r>
              <a:rPr lang="en-US" altLang="zh-CN" dirty="0" smtClean="0">
                <a:effectLst/>
              </a:rPr>
              <a:t>:</a:t>
            </a:r>
          </a:p>
          <a:p>
            <a:r>
              <a:rPr lang="en-US" altLang="zh-CN" dirty="0"/>
              <a:t>PROPAGATION_REQUIRED-</a:t>
            </a:r>
            <a:r>
              <a:rPr lang="en-US" altLang="zh-CN" dirty="0" smtClean="0"/>
              <a:t>-</a:t>
            </a:r>
            <a:r>
              <a:rPr lang="zh-CN" altLang="en-US" dirty="0">
                <a:effectLst/>
              </a:rPr>
              <a:t>表示当前方法必须运行在事务中。如果当前事务存在，方法将会在该事务中运行。否则，会启动一个新的事务</a:t>
            </a:r>
            <a:endParaRPr lang="zh-CN" altLang="en-US" dirty="0"/>
          </a:p>
          <a:p>
            <a:r>
              <a:rPr lang="en-US" altLang="zh-CN" dirty="0"/>
              <a:t>PROPAGATION_SUPPORTS-</a:t>
            </a:r>
            <a:r>
              <a:rPr lang="en-US" altLang="zh-CN" dirty="0" smtClean="0"/>
              <a:t>-</a:t>
            </a:r>
            <a:r>
              <a:rPr lang="zh-CN" altLang="en-US" dirty="0">
                <a:effectLst/>
              </a:rPr>
              <a:t>表示当前方法不需要事</a:t>
            </a:r>
            <a:r>
              <a:rPr lang="zh-CN" altLang="en-US" dirty="0" smtClean="0">
                <a:effectLst/>
              </a:rPr>
              <a:t>务，</a:t>
            </a:r>
            <a:r>
              <a:rPr lang="zh-CN" altLang="en-US" dirty="0">
                <a:effectLst/>
              </a:rPr>
              <a:t>但是如果存在当前事务的话，那么该方法会在这个事务中运</a:t>
            </a:r>
            <a:r>
              <a:rPr lang="zh-CN" altLang="en-US" dirty="0" smtClean="0">
                <a:effectLst/>
              </a:rPr>
              <a:t>行</a:t>
            </a:r>
            <a:r>
              <a:rPr lang="zh-CN" altLang="en-US" dirty="0">
                <a:effectLst/>
              </a:rPr>
              <a:t>，</a:t>
            </a:r>
            <a:r>
              <a:rPr lang="zh-CN" altLang="en-US" dirty="0" smtClean="0"/>
              <a:t>如</a:t>
            </a:r>
            <a:r>
              <a:rPr lang="zh-CN" altLang="en-US" dirty="0"/>
              <a:t>果当前没有事务，就以非事务方式执行。 </a:t>
            </a:r>
          </a:p>
          <a:p>
            <a:r>
              <a:rPr lang="en-US" altLang="zh-CN" dirty="0"/>
              <a:t>PROPAGATION_MANDATORY-</a:t>
            </a:r>
            <a:r>
              <a:rPr lang="en-US" altLang="zh-CN" dirty="0" smtClean="0"/>
              <a:t>-</a:t>
            </a:r>
            <a:r>
              <a:rPr lang="zh-CN" altLang="en-US" dirty="0">
                <a:effectLst/>
              </a:rPr>
              <a:t>表示该方法必须在事务中运行，如果当前事务不存在，则会抛出一个异</a:t>
            </a:r>
            <a:r>
              <a:rPr lang="zh-CN" altLang="en-US" dirty="0" smtClean="0">
                <a:effectLst/>
              </a:rPr>
              <a:t>常。</a:t>
            </a:r>
            <a:endParaRPr lang="zh-CN" altLang="en-US" dirty="0"/>
          </a:p>
          <a:p>
            <a:r>
              <a:rPr lang="en-US" altLang="zh-CN" dirty="0"/>
              <a:t>PROPAGATION_REQUIRES_NEW-</a:t>
            </a:r>
            <a:r>
              <a:rPr lang="en-US" altLang="zh-CN" dirty="0" smtClean="0"/>
              <a:t>-</a:t>
            </a:r>
            <a:r>
              <a:rPr lang="zh-CN" altLang="en-US" dirty="0">
                <a:effectLst/>
              </a:rPr>
              <a:t>表示当前方法必须运行在它自己的事务中。一个新的事务将被启动。如果存在当前事务，在该方法执行期间，当前事务会被挂起。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en-US" altLang="zh-CN" dirty="0"/>
              <a:t>PROPAGATION_NOT_SUPPORTED-</a:t>
            </a:r>
            <a:r>
              <a:rPr lang="en-US" altLang="zh-CN" dirty="0" smtClean="0"/>
              <a:t>-</a:t>
            </a:r>
            <a:r>
              <a:rPr lang="zh-CN" altLang="en-US" dirty="0">
                <a:effectLst/>
              </a:rPr>
              <a:t>表示该方法不应该运行在事务中。如果存在当前事务，在该方法运行期间，当前事务将被挂起。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en-US" altLang="zh-CN" dirty="0"/>
              <a:t>PROPAGATION_NEVER-</a:t>
            </a:r>
            <a:r>
              <a:rPr lang="en-US" altLang="zh-CN" dirty="0" smtClean="0"/>
              <a:t>-</a:t>
            </a:r>
            <a:r>
              <a:rPr lang="zh-CN" altLang="en-US" dirty="0">
                <a:effectLst/>
              </a:rPr>
              <a:t>表示当前方法</a:t>
            </a:r>
            <a:r>
              <a:rPr lang="zh-CN" altLang="en-US" dirty="0" smtClean="0">
                <a:effectLst/>
              </a:rPr>
              <a:t>不应该运行在事务上下文中。如果当前正有一个事务在运行，则会抛出异常</a:t>
            </a:r>
            <a:endParaRPr lang="en-US" altLang="zh-CN" dirty="0" smtClean="0"/>
          </a:p>
          <a:p>
            <a:r>
              <a:rPr lang="en-US" altLang="zh-CN" dirty="0" smtClean="0">
                <a:effectLst/>
              </a:rPr>
              <a:t>PROPAGATION_NESTED--</a:t>
            </a:r>
            <a:r>
              <a:rPr lang="zh-CN" altLang="en-US" dirty="0" smtClean="0">
                <a:effectLst/>
              </a:rPr>
              <a:t>一个事务内部嵌套事务的执行不会影响外部事务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但外部事务的执行要影响内部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827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741</TotalTime>
  <Words>921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Rockwell</vt:lpstr>
      <vt:lpstr>宋体</vt:lpstr>
      <vt:lpstr>Arial</vt:lpstr>
      <vt:lpstr>Bookman Old Style</vt:lpstr>
      <vt:lpstr>Calibri</vt:lpstr>
      <vt:lpstr>Damask</vt:lpstr>
      <vt:lpstr>第十八节 事务讲解</vt:lpstr>
      <vt:lpstr>事务的四个特性</vt:lpstr>
      <vt:lpstr>隔离性</vt:lpstr>
      <vt:lpstr>Mysql提供的四种隔离级别</vt:lpstr>
      <vt:lpstr>传播行为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Guns系列教程</dc:title>
  <dc:creator>New User</dc:creator>
  <cp:lastModifiedBy>New User</cp:lastModifiedBy>
  <cp:revision>170</cp:revision>
  <dcterms:created xsi:type="dcterms:W3CDTF">2017-08-16T11:40:53Z</dcterms:created>
  <dcterms:modified xsi:type="dcterms:W3CDTF">2017-10-10T12:57:31Z</dcterms:modified>
</cp:coreProperties>
</file>