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6"/>
  </p:notesMasterIdLst>
  <p:sldIdLst>
    <p:sldId id="263" r:id="rId2"/>
    <p:sldId id="384" r:id="rId3"/>
    <p:sldId id="467" r:id="rId4"/>
    <p:sldId id="431" r:id="rId5"/>
    <p:sldId id="468" r:id="rId6"/>
    <p:sldId id="469" r:id="rId7"/>
    <p:sldId id="424" r:id="rId8"/>
    <p:sldId id="470" r:id="rId9"/>
    <p:sldId id="434" r:id="rId10"/>
    <p:sldId id="435" r:id="rId11"/>
    <p:sldId id="433" r:id="rId12"/>
    <p:sldId id="436" r:id="rId13"/>
    <p:sldId id="438" r:id="rId14"/>
    <p:sldId id="487" r:id="rId15"/>
    <p:sldId id="486" r:id="rId16"/>
    <p:sldId id="437" r:id="rId17"/>
    <p:sldId id="439" r:id="rId18"/>
    <p:sldId id="488" r:id="rId19"/>
    <p:sldId id="440" r:id="rId20"/>
    <p:sldId id="441" r:id="rId21"/>
    <p:sldId id="489" r:id="rId22"/>
    <p:sldId id="442" r:id="rId23"/>
    <p:sldId id="443" r:id="rId24"/>
    <p:sldId id="444" r:id="rId25"/>
    <p:sldId id="490" r:id="rId26"/>
    <p:sldId id="506" r:id="rId27"/>
    <p:sldId id="507" r:id="rId28"/>
    <p:sldId id="510" r:id="rId29"/>
    <p:sldId id="448" r:id="rId30"/>
    <p:sldId id="509" r:id="rId31"/>
    <p:sldId id="450" r:id="rId32"/>
    <p:sldId id="451" r:id="rId33"/>
    <p:sldId id="452" r:id="rId34"/>
    <p:sldId id="453" r:id="rId35"/>
    <p:sldId id="491" r:id="rId36"/>
    <p:sldId id="492" r:id="rId37"/>
    <p:sldId id="475" r:id="rId38"/>
    <p:sldId id="501" r:id="rId39"/>
    <p:sldId id="502" r:id="rId40"/>
    <p:sldId id="494" r:id="rId41"/>
    <p:sldId id="511" r:id="rId42"/>
    <p:sldId id="512" r:id="rId43"/>
    <p:sldId id="513" r:id="rId44"/>
    <p:sldId id="514" r:id="rId45"/>
    <p:sldId id="495" r:id="rId46"/>
    <p:sldId id="518" r:id="rId47"/>
    <p:sldId id="519" r:id="rId48"/>
    <p:sldId id="520" r:id="rId49"/>
    <p:sldId id="522" r:id="rId50"/>
    <p:sldId id="523" r:id="rId51"/>
    <p:sldId id="525" r:id="rId52"/>
    <p:sldId id="524" r:id="rId53"/>
    <p:sldId id="526" r:id="rId54"/>
    <p:sldId id="527" r:id="rId55"/>
    <p:sldId id="528" r:id="rId56"/>
    <p:sldId id="529" r:id="rId57"/>
    <p:sldId id="530" r:id="rId58"/>
    <p:sldId id="531" r:id="rId59"/>
    <p:sldId id="532" r:id="rId60"/>
    <p:sldId id="496" r:id="rId61"/>
    <p:sldId id="515" r:id="rId62"/>
    <p:sldId id="471" r:id="rId63"/>
    <p:sldId id="472" r:id="rId64"/>
    <p:sldId id="473" r:id="rId65"/>
    <p:sldId id="474" r:id="rId66"/>
    <p:sldId id="516" r:id="rId67"/>
    <p:sldId id="497" r:id="rId68"/>
    <p:sldId id="479" r:id="rId69"/>
    <p:sldId id="480" r:id="rId70"/>
    <p:sldId id="481" r:id="rId71"/>
    <p:sldId id="517" r:id="rId72"/>
    <p:sldId id="462" r:id="rId73"/>
    <p:sldId id="503" r:id="rId74"/>
    <p:sldId id="463" r:id="rId75"/>
    <p:sldId id="482" r:id="rId76"/>
    <p:sldId id="504" r:id="rId77"/>
    <p:sldId id="483" r:id="rId78"/>
    <p:sldId id="484" r:id="rId79"/>
    <p:sldId id="505" r:id="rId80"/>
    <p:sldId id="466" r:id="rId81"/>
    <p:sldId id="498" r:id="rId82"/>
    <p:sldId id="485" r:id="rId83"/>
    <p:sldId id="499" r:id="rId84"/>
    <p:sldId id="500" r:id="rId8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AF1"/>
    <a:srgbClr val="1C6FFA"/>
    <a:srgbClr val="00FF00"/>
    <a:srgbClr val="E4D89A"/>
    <a:srgbClr val="E5D148"/>
    <a:srgbClr val="595991"/>
    <a:srgbClr val="D9D9D9"/>
    <a:srgbClr val="FFF8EA"/>
    <a:srgbClr val="528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E3541-AE05-1940-A652-77C7B468644B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E3C54-5CE7-6F48-9BD8-0525838FE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E3C54-5CE7-6F48-9BD8-0525838FED4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6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8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5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26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65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6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11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96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28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63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1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9D9D9"/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F529-B12D-AD41-9729-6C759477EC1F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3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eilerj@igbmc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" TargetMode="External"/><Relationship Id="rId2" Type="http://schemas.openxmlformats.org/officeDocument/2006/relationships/hyperlink" Target="http://sourceforge.net/projects/git-osx-install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type="subTitle" idx="1"/>
          </p:nvPr>
        </p:nvSpPr>
        <p:spPr>
          <a:xfrm>
            <a:off x="1371600" y="3644642"/>
            <a:ext cx="6400800" cy="644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09/04/2015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09484" y="1891088"/>
            <a:ext cx="7325033" cy="175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endParaRPr lang="fr-FR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1433" y="5541512"/>
            <a:ext cx="1774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Julien Seiler</a:t>
            </a:r>
          </a:p>
          <a:p>
            <a:r>
              <a:rPr lang="fr-FR" i="1" dirty="0" smtClean="0">
                <a:hlinkClick r:id="rId2"/>
              </a:rPr>
              <a:t>seilerj@igbmc.fr</a:t>
            </a:r>
            <a:endParaRPr lang="fr-FR" i="1" dirty="0" smtClean="0"/>
          </a:p>
          <a:p>
            <a:r>
              <a:rPr lang="fr-FR" i="1" dirty="0" smtClean="0"/>
              <a:t>@</a:t>
            </a:r>
            <a:r>
              <a:rPr lang="fr-FR" i="1" dirty="0" err="1" smtClean="0"/>
              <a:t>julozi</a:t>
            </a:r>
            <a:endParaRPr lang="fr-FR" i="1" dirty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Comment utiliser </a:t>
            </a:r>
            <a:r>
              <a:rPr lang="fr-FR" dirty="0" smtClean="0"/>
              <a:t>git ?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 programme git permet de lancer des commandes pour gérer votre dépôt git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1" y="2850751"/>
            <a:ext cx="8229600" cy="2980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&lt;commande&gt; &lt;arguments&gt;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Premiers pas</a:t>
            </a:r>
            <a:r>
              <a:rPr lang="fr-FR" dirty="0" smtClean="0"/>
              <a:t> avec</a:t>
            </a:r>
            <a:r>
              <a:rPr lang="fr-FR" b="1" dirty="0" smtClean="0"/>
              <a:t> </a:t>
            </a:r>
            <a:r>
              <a:rPr lang="fr-FR" dirty="0" smtClean="0"/>
              <a:t>git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dirty="0" smtClean="0"/>
              <a:t>Définir son identité</a:t>
            </a:r>
          </a:p>
          <a:p>
            <a:pPr marL="0" indent="0">
              <a:buNone/>
            </a:pPr>
            <a:r>
              <a:rPr lang="fr-FR" dirty="0" smtClean="0"/>
              <a:t>Votre identité sera associée aux modifications que vous enregistrerez dans vos dépôts</a:t>
            </a:r>
          </a:p>
          <a:p>
            <a:pPr marL="0" indent="0">
              <a:buNone/>
            </a:pPr>
            <a:r>
              <a:rPr lang="fr-FR" dirty="0" smtClean="0"/>
              <a:t>Elle est défini dans le fichier </a:t>
            </a:r>
            <a:r>
              <a:rPr lang="fr-FR" dirty="0" smtClean="0">
                <a:latin typeface="Lucida Console"/>
                <a:cs typeface="Lucida Console"/>
              </a:rPr>
              <a:t>~/.</a:t>
            </a:r>
            <a:r>
              <a:rPr lang="fr-FR" dirty="0" err="1" smtClean="0">
                <a:latin typeface="Lucida Console"/>
                <a:cs typeface="Lucida Console"/>
              </a:rPr>
              <a:t>gitconfig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 smtClean="0"/>
              <a:t>ou </a:t>
            </a:r>
            <a:r>
              <a:rPr lang="fr-FR" dirty="0">
                <a:latin typeface="Lucida Console"/>
                <a:cs typeface="Lucida Console"/>
              </a:rPr>
              <a:t>%USERPROFILE%</a:t>
            </a:r>
            <a:r>
              <a:rPr lang="fr-FR" dirty="0" smtClean="0">
                <a:latin typeface="Lucida Console"/>
                <a:cs typeface="Lucida Console"/>
              </a:rPr>
              <a:t>\.</a:t>
            </a:r>
            <a:r>
              <a:rPr lang="fr-FR" dirty="0" err="1" smtClean="0">
                <a:latin typeface="Lucida Console"/>
                <a:cs typeface="Lucida Console"/>
              </a:rPr>
              <a:t>gitconfig</a:t>
            </a:r>
            <a:endParaRPr lang="fr-FR" dirty="0" smtClean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76007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0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config --global </a:t>
            </a:r>
            <a:r>
              <a:rPr lang="fr-FR" sz="20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user.name</a:t>
            </a:r>
            <a:r>
              <a:rPr lang="fr-FR" sz="2000" dirty="0" smtClean="0">
                <a:solidFill>
                  <a:srgbClr val="FFFFFF"/>
                </a:solidFill>
                <a:latin typeface="Lucida Console"/>
                <a:cs typeface="Lucida Console"/>
              </a:rPr>
              <a:t> "Votre nom"</a:t>
            </a:r>
          </a:p>
          <a:p>
            <a:r>
              <a:rPr lang="fr-FR" sz="20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config --global </a:t>
            </a:r>
            <a:r>
              <a:rPr lang="fr-FR" sz="20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user.email</a:t>
            </a:r>
            <a:r>
              <a:rPr lang="fr-FR" sz="2000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0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votre@mail</a:t>
            </a:r>
            <a:endParaRPr lang="fr-FR" sz="20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Créer </a:t>
            </a:r>
            <a:r>
              <a:rPr lang="fr-FR" b="1" dirty="0" smtClean="0"/>
              <a:t>votre premier dépôt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Placez-vous dans votre dossier personnel et lancer la commande </a:t>
            </a:r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 err="1" smtClean="0">
                <a:latin typeface="Lucida Console"/>
                <a:cs typeface="Lucida Console"/>
              </a:rPr>
              <a:t>init</a:t>
            </a:r>
            <a:r>
              <a:rPr lang="fr-FR" b="1" dirty="0" smtClean="0">
                <a:latin typeface="Lucida Console"/>
                <a:cs typeface="Lucida Console"/>
              </a:rPr>
              <a:t> burgers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init</a:t>
            </a:r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 burgers</a:t>
            </a:r>
          </a:p>
          <a:p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Initialized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empty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Git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repository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in </a:t>
            </a:r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~/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burgers/.git/</a:t>
            </a:r>
            <a:endParaRPr lang="fr-FR" sz="24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</a:t>
            </a:r>
            <a:r>
              <a:rPr lang="fr-FR" sz="2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ls</a:t>
            </a:r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 –a burgers</a:t>
            </a:r>
          </a:p>
          <a:p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.		..		.git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Dossier de travail </a:t>
            </a:r>
            <a:r>
              <a:rPr lang="fr-FR" b="1" dirty="0" smtClean="0"/>
              <a:t>vs.</a:t>
            </a:r>
            <a:r>
              <a:rPr lang="fr-FR" dirty="0" smtClean="0"/>
              <a:t> </a:t>
            </a:r>
            <a:r>
              <a:rPr lang="fr-FR" dirty="0" err="1" smtClean="0"/>
              <a:t>dépot</a:t>
            </a:r>
            <a:endParaRPr lang="fr-FR" dirty="0"/>
          </a:p>
        </p:txBody>
      </p:sp>
      <p:pic>
        <p:nvPicPr>
          <p:cNvPr id="8" name="Image 7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3214231" cy="688420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/>
              <a:t>Dossier de travail</a:t>
            </a:r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457200" y="4171668"/>
            <a:ext cx="3214231" cy="193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b="1" dirty="0" smtClean="0"/>
              <a:t>Dépôt Git</a:t>
            </a:r>
          </a:p>
          <a:p>
            <a:pPr marL="0" indent="0">
              <a:buFont typeface="Arial"/>
              <a:buNone/>
            </a:pPr>
            <a:r>
              <a:rPr lang="fr-FR" sz="6600" b="1" dirty="0" smtClean="0"/>
              <a:t>.git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671431" y="1600201"/>
            <a:ext cx="5114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Votre dossier de travail contient vos fichiers et dossiers composant votre projet.</a:t>
            </a:r>
          </a:p>
          <a:p>
            <a:r>
              <a:rPr lang="fr-FR" sz="2000" b="1" dirty="0" smtClean="0"/>
              <a:t>C’est votre cuisine !</a:t>
            </a:r>
          </a:p>
          <a:p>
            <a:r>
              <a:rPr lang="fr-FR" sz="2000" dirty="0" smtClean="0"/>
              <a:t>Git peut modifier ces fichiers pour les mettre à jour ou vous les présenter à différentes versions du projet grâce à votre dépôt.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671431" y="4171668"/>
            <a:ext cx="5114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Votre dépôt git contient tout l’historique de votre projet. Toutes les versions des fichiers, toutes les modifications, etc.</a:t>
            </a:r>
          </a:p>
          <a:p>
            <a:endParaRPr lang="fr-FR" sz="2000" dirty="0"/>
          </a:p>
          <a:p>
            <a:r>
              <a:rPr lang="fr-FR" sz="2000" dirty="0" smtClean="0"/>
              <a:t>C’est le dossier </a:t>
            </a:r>
            <a:r>
              <a:rPr lang="fr-FR" sz="2000" b="1" dirty="0" smtClean="0">
                <a:latin typeface="Lucida Console"/>
                <a:cs typeface="Lucida Console"/>
              </a:rPr>
              <a:t>.git</a:t>
            </a:r>
            <a:r>
              <a:rPr lang="fr-FR" sz="2000" dirty="0" smtClean="0">
                <a:latin typeface="Lucida Console"/>
                <a:cs typeface="Lucida Console"/>
              </a:rPr>
              <a:t> </a:t>
            </a:r>
            <a:r>
              <a:rPr lang="fr-FR" sz="2000" dirty="0" smtClean="0"/>
              <a:t>dans votre dossier de travail.</a:t>
            </a:r>
          </a:p>
        </p:txBody>
      </p:sp>
      <p:pic>
        <p:nvPicPr>
          <p:cNvPr id="12" name="Image 11" descr="fichiers sourc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44" y="2197509"/>
            <a:ext cx="1778148" cy="15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 smtClean="0">
                <a:latin typeface="Lucida Console"/>
                <a:cs typeface="Lucida Console"/>
              </a:rPr>
              <a:t>git </a:t>
            </a:r>
            <a:r>
              <a:rPr lang="fr-FR" sz="3600" b="1" dirty="0" err="1">
                <a:latin typeface="Lucida Console"/>
                <a:cs typeface="Lucida Console"/>
              </a:rPr>
              <a:t>init</a:t>
            </a:r>
            <a:r>
              <a:rPr lang="fr-FR" sz="3600" b="1" dirty="0">
                <a:latin typeface="Lucida Console"/>
                <a:cs typeface="Lucida Console"/>
              </a:rPr>
              <a:t> &lt;dossier de travail&gt;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permet de créer un dépôt git. Si le dossier de travail indiqué n’existe pas, elle va le créer.</a:t>
            </a:r>
          </a:p>
          <a:p>
            <a:pPr marL="0" indent="0">
              <a:buNone/>
            </a:pPr>
            <a:r>
              <a:rPr lang="fr-FR" dirty="0" smtClean="0"/>
              <a:t>Sans paramètre, la commande crée un dépôt git pour le dossier courant.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Ajouter un fichier </a:t>
            </a:r>
            <a:r>
              <a:rPr lang="fr-FR" dirty="0" smtClean="0"/>
              <a:t>à son dépôt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1224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sz="5800" dirty="0" smtClean="0">
                <a:solidFill>
                  <a:srgbClr val="125AF1"/>
                </a:solidFill>
                <a:latin typeface="Journal"/>
                <a:cs typeface="Journal"/>
              </a:rPr>
              <a:t>Créons un burger</a:t>
            </a:r>
          </a:p>
          <a:p>
            <a:pPr marL="0" indent="0">
              <a:buNone/>
            </a:pPr>
            <a:r>
              <a:rPr lang="fr-FR" dirty="0" smtClean="0"/>
              <a:t>Créez le fichier </a:t>
            </a:r>
            <a:r>
              <a:rPr lang="fr-FR" dirty="0" err="1" smtClean="0"/>
              <a:t>doublecheese.txt</a:t>
            </a:r>
            <a:r>
              <a:rPr lang="fr-FR" dirty="0" smtClean="0"/>
              <a:t> dans le dossier burgers et notez-y la liste des ingrédients pour faire un double </a:t>
            </a:r>
            <a:r>
              <a:rPr lang="fr-FR" dirty="0" err="1" smtClean="0"/>
              <a:t>cheese</a:t>
            </a:r>
            <a:r>
              <a:rPr lang="fr-FR" dirty="0" smtClean="0"/>
              <a:t>.</a:t>
            </a:r>
            <a:endParaRPr lang="fr-FR" b="1" dirty="0" smtClean="0">
              <a:latin typeface="Lucida Console"/>
              <a:cs typeface="Lucida Console"/>
            </a:endParaRPr>
          </a:p>
        </p:txBody>
      </p:sp>
      <p:pic>
        <p:nvPicPr>
          <p:cNvPr id="4" name="Image 3" descr="Capture d’écran 2012-11-28 à 17.34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03" y="4015261"/>
            <a:ext cx="2374900" cy="4699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755852" y="3469498"/>
            <a:ext cx="2812043" cy="20313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steak</a:t>
            </a:r>
          </a:p>
          <a:p>
            <a:r>
              <a:rPr lang="fr-FR" dirty="0" smtClean="0"/>
              <a:t>tomates</a:t>
            </a:r>
            <a:endParaRPr lang="fr-FR" dirty="0"/>
          </a:p>
          <a:p>
            <a:r>
              <a:rPr lang="fr-FR" dirty="0" err="1"/>
              <a:t>cheese</a:t>
            </a:r>
            <a:endParaRPr lang="fr-FR" dirty="0"/>
          </a:p>
          <a:p>
            <a:r>
              <a:rPr lang="fr-FR" dirty="0"/>
              <a:t>oignons</a:t>
            </a:r>
          </a:p>
          <a:p>
            <a:r>
              <a:rPr lang="fr-FR" dirty="0"/>
              <a:t>cornichons</a:t>
            </a:r>
          </a:p>
          <a:p>
            <a:r>
              <a:rPr lang="fr-FR" dirty="0"/>
              <a:t>ketchup</a:t>
            </a:r>
          </a:p>
          <a:p>
            <a:r>
              <a:rPr lang="fr-FR" dirty="0"/>
              <a:t>moutarde</a:t>
            </a:r>
          </a:p>
        </p:txBody>
      </p:sp>
      <p:pic>
        <p:nvPicPr>
          <p:cNvPr id="8" name="Image 7" descr="igbm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790759" y="1953105"/>
            <a:ext cx="1524801" cy="1988944"/>
            <a:chOff x="790759" y="1953105"/>
            <a:chExt cx="1524801" cy="1988944"/>
          </a:xfrm>
        </p:grpSpPr>
        <p:sp>
          <p:nvSpPr>
            <p:cNvPr id="7" name="Cylindre 6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burgers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90759" y="1953105"/>
              <a:ext cx="15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Mon dépôt git</a:t>
              </a:r>
              <a:endParaRPr lang="fr-FR" dirty="0"/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6087857" y="1942355"/>
            <a:ext cx="227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Mon dossier de travail</a:t>
            </a:r>
            <a:endParaRPr lang="fr-FR" dirty="0"/>
          </a:p>
        </p:txBody>
      </p:sp>
      <p:pic>
        <p:nvPicPr>
          <p:cNvPr id="10" name="Image 9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pic>
        <p:nvPicPr>
          <p:cNvPr id="11" name="Image 10" descr="Capture d’écran 2012-11-28 à 17.34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83" y="2359628"/>
            <a:ext cx="2374900" cy="469900"/>
          </a:xfrm>
          <a:prstGeom prst="rect">
            <a:avLst/>
          </a:prstGeom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Ajouter un fichier </a:t>
            </a:r>
            <a:r>
              <a:rPr lang="fr-FR" dirty="0" smtClean="0"/>
              <a:t>à son dépôt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087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0032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sz="6400" dirty="0" smtClean="0">
                <a:solidFill>
                  <a:srgbClr val="125AF1"/>
                </a:solidFill>
                <a:latin typeface="Journal"/>
                <a:cs typeface="Journal"/>
              </a:rPr>
              <a:t>Indexer un fichier dans votre </a:t>
            </a:r>
            <a:r>
              <a:rPr lang="fr-FR" sz="5700" dirty="0" smtClean="0">
                <a:solidFill>
                  <a:srgbClr val="125AF1"/>
                </a:solidFill>
                <a:latin typeface="Journal"/>
                <a:cs typeface="Journal"/>
              </a:rPr>
              <a:t>dépôt git</a:t>
            </a:r>
          </a:p>
          <a:p>
            <a:pPr marL="0" indent="0">
              <a:buNone/>
            </a:pPr>
            <a:r>
              <a:rPr lang="fr-FR" dirty="0" smtClean="0"/>
              <a:t>Placez vous dans votre dossier </a:t>
            </a:r>
            <a:r>
              <a:rPr lang="fr-FR" dirty="0" smtClean="0">
                <a:latin typeface="Lucida Console"/>
                <a:cs typeface="Lucida Console"/>
              </a:rPr>
              <a:t>burgers</a:t>
            </a:r>
          </a:p>
          <a:p>
            <a:pPr marL="0" indent="0">
              <a:buNone/>
            </a:pPr>
            <a:r>
              <a:rPr lang="fr-FR" dirty="0" smtClean="0"/>
              <a:t>Indexez le fichier </a:t>
            </a:r>
            <a:r>
              <a:rPr lang="fr-FR" dirty="0" err="1" smtClean="0"/>
              <a:t>doublecheese.txt</a:t>
            </a:r>
            <a:r>
              <a:rPr lang="fr-FR" dirty="0" smtClean="0"/>
              <a:t> dans votre dépôt  avec la commande </a:t>
            </a:r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 err="1" smtClean="0">
                <a:latin typeface="Lucida Console"/>
                <a:cs typeface="Lucida Console"/>
              </a:rPr>
              <a:t>add</a:t>
            </a:r>
            <a:r>
              <a:rPr lang="fr-FR" b="1" dirty="0" smtClean="0">
                <a:latin typeface="Lucida Console"/>
                <a:cs typeface="Lucida Console"/>
              </a:rPr>
              <a:t> </a:t>
            </a:r>
            <a:r>
              <a:rPr lang="fr-FR" b="1" dirty="0" err="1" smtClean="0">
                <a:latin typeface="Lucida Console"/>
                <a:cs typeface="Lucida Console"/>
              </a:rPr>
              <a:t>doublecheese.txt</a:t>
            </a:r>
            <a:endParaRPr lang="fr-FR" b="1" dirty="0" smtClean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cd burgers</a:t>
            </a:r>
          </a:p>
          <a:p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Ajouter un fichier </a:t>
            </a:r>
            <a:r>
              <a:rPr lang="fr-FR" dirty="0" smtClean="0"/>
              <a:t>à son dépôt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33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2800" b="1" dirty="0" smtClean="0">
                <a:latin typeface="Lucida Console"/>
                <a:cs typeface="Lucida Console"/>
              </a:rPr>
              <a:t>git </a:t>
            </a:r>
            <a:r>
              <a:rPr lang="fr-FR" sz="2800" b="1" dirty="0" err="1">
                <a:latin typeface="Lucida Console"/>
                <a:cs typeface="Lucida Console"/>
              </a:rPr>
              <a:t>add</a:t>
            </a:r>
            <a:r>
              <a:rPr lang="fr-FR" sz="2800" b="1" dirty="0">
                <a:latin typeface="Lucida Console"/>
                <a:cs typeface="Lucida Console"/>
              </a:rPr>
              <a:t> &lt;fichier(s) ou dossier(s)&gt;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permet de marquer un ou plusieurs fichiers/dossiers comme devant être ajoutés au dépôt git.</a:t>
            </a:r>
          </a:p>
          <a:p>
            <a:pPr marL="0" indent="0">
              <a:buNone/>
            </a:pPr>
            <a:r>
              <a:rPr lang="fr-FR" dirty="0" smtClean="0"/>
              <a:t>Attention : les fichiers/dossiers sont juste marqués et ne sont pas encore ajoutés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sz="5800" dirty="0" smtClean="0">
                <a:solidFill>
                  <a:srgbClr val="125AF1"/>
                </a:solidFill>
                <a:latin typeface="Journal"/>
                <a:cs typeface="Journal"/>
              </a:rPr>
              <a:t>Enregistrer les changements</a:t>
            </a:r>
          </a:p>
          <a:p>
            <a:pPr marL="0" indent="0">
              <a:buNone/>
            </a:pPr>
            <a:r>
              <a:rPr lang="fr-FR" dirty="0" smtClean="0"/>
              <a:t>Validez cette modification afin de l’enregistrer dans votre dépôt avec la commande </a:t>
            </a:r>
            <a:r>
              <a:rPr lang="fr-FR" b="1" dirty="0" smtClean="0">
                <a:latin typeface="Lucida Console"/>
                <a:cs typeface="Lucida Console"/>
              </a:rPr>
              <a:t>git commit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commit </a:t>
            </a:r>
            <a:r>
              <a:rPr lang="fr-FR" sz="2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 –m 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"</a:t>
            </a:r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Création du </a:t>
            </a:r>
            <a:r>
              <a:rPr lang="fr-FR" sz="2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doublecheese</a:t>
            </a:r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"</a:t>
            </a: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[master (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root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-commit) c17b141] Création du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1 file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changed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, 7 insertions(+)</a:t>
            </a: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create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mode 100644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endParaRPr lang="fr-FR" sz="2400" dirty="0" smtClean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Ajouter un fichier </a:t>
            </a:r>
            <a:r>
              <a:rPr lang="fr-FR" dirty="0" smtClean="0"/>
              <a:t>à son dépôt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37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Qu’est-ce que</a:t>
            </a:r>
            <a:r>
              <a:rPr lang="fr-FR" dirty="0" smtClean="0"/>
              <a:t> git ?</a:t>
            </a:r>
            <a:endParaRPr lang="fr-FR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520125"/>
            <a:ext cx="8229600" cy="5150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git est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un logiciel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de gestion </a:t>
            </a:r>
            <a:r>
              <a:rPr lang="fr-FR" b="1" dirty="0"/>
              <a:t>de </a:t>
            </a:r>
            <a:r>
              <a:rPr lang="fr-FR" b="1" dirty="0" smtClean="0"/>
              <a:t>sources</a:t>
            </a:r>
            <a:endParaRPr lang="fr-FR" dirty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décentralisé</a:t>
            </a:r>
          </a:p>
          <a:p>
            <a:pPr marL="0" indent="0">
              <a:buNone/>
            </a:pPr>
            <a:r>
              <a:rPr lang="fr-FR" b="1" dirty="0" smtClean="0"/>
              <a:t>et distribué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759628" y="2302613"/>
            <a:ext cx="3927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</a:rPr>
              <a:t>en ligne de commande (git)</a:t>
            </a:r>
          </a:p>
          <a:p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</a:rPr>
              <a:t>développé en C, </a:t>
            </a:r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</a:rPr>
              <a:t>Bash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</a:rPr>
              <a:t> et Perl</a:t>
            </a:r>
          </a:p>
          <a:p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</a:rPr>
              <a:t>Open Source (GNU GPL 2)</a:t>
            </a:r>
            <a:endParaRPr lang="fr-FR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759627" y="3344128"/>
            <a:ext cx="39271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7F7F7F"/>
                </a:solidFill>
              </a:rPr>
              <a:t>- suivi </a:t>
            </a:r>
            <a:r>
              <a:rPr lang="fr-FR" sz="2000" dirty="0">
                <a:solidFill>
                  <a:srgbClr val="7F7F7F"/>
                </a:solidFill>
              </a:rPr>
              <a:t>d</a:t>
            </a:r>
            <a:r>
              <a:rPr lang="fr-FR" sz="2000" dirty="0" smtClean="0">
                <a:solidFill>
                  <a:srgbClr val="7F7F7F"/>
                </a:solidFill>
              </a:rPr>
              <a:t>es changements d’un fichier/dossier ou d’un ensemble de fichiers/dossiers</a:t>
            </a:r>
          </a:p>
          <a:p>
            <a:r>
              <a:rPr lang="fr-FR" sz="2000" dirty="0" smtClean="0">
                <a:solidFill>
                  <a:srgbClr val="7F7F7F"/>
                </a:solidFill>
              </a:rPr>
              <a:t>- navigation dans l’historiques des modifications</a:t>
            </a:r>
          </a:p>
          <a:p>
            <a:r>
              <a:rPr lang="fr-FR" sz="2000" dirty="0" smtClean="0">
                <a:solidFill>
                  <a:srgbClr val="7F7F7F"/>
                </a:solidFill>
              </a:rPr>
              <a:t>- partage </a:t>
            </a:r>
            <a:r>
              <a:rPr lang="fr-FR" sz="2000" dirty="0">
                <a:solidFill>
                  <a:srgbClr val="7F7F7F"/>
                </a:solidFill>
              </a:rPr>
              <a:t>d</a:t>
            </a:r>
            <a:r>
              <a:rPr lang="fr-FR" sz="2000" dirty="0" smtClean="0">
                <a:solidFill>
                  <a:srgbClr val="7F7F7F"/>
                </a:solidFill>
              </a:rPr>
              <a:t>es changements</a:t>
            </a:r>
            <a:endParaRPr lang="fr-FR" sz="2000" dirty="0">
              <a:solidFill>
                <a:srgbClr val="7F7F7F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759627" y="5534312"/>
            <a:ext cx="2661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7F7F7F"/>
                </a:solidFill>
              </a:rPr>
              <a:t>pas besoin d’un serveur</a:t>
            </a:r>
            <a:endParaRPr lang="fr-FR" sz="2000" dirty="0">
              <a:solidFill>
                <a:srgbClr val="7F7F7F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759628" y="6086822"/>
            <a:ext cx="1961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7F7F7F"/>
                </a:solidFill>
              </a:rPr>
              <a:t>multi-utilisateurs</a:t>
            </a:r>
            <a:endParaRPr lang="fr-FR" sz="2000" dirty="0">
              <a:solidFill>
                <a:srgbClr val="7F7F7F"/>
              </a:solidFill>
            </a:endParaRPr>
          </a:p>
        </p:txBody>
      </p:sp>
      <p:pic>
        <p:nvPicPr>
          <p:cNvPr id="24" name="Image 23" descr="igbm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6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785529" y="1942355"/>
            <a:ext cx="1524801" cy="1999694"/>
            <a:chOff x="785529" y="1942355"/>
            <a:chExt cx="1524801" cy="1999694"/>
          </a:xfrm>
        </p:grpSpPr>
        <p:sp>
          <p:nvSpPr>
            <p:cNvPr id="7" name="Cylindre 6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burgers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85529" y="1942355"/>
              <a:ext cx="15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Mon dépôt git</a:t>
              </a:r>
              <a:endParaRPr lang="fr-FR" dirty="0"/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6554765" y="194235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Mon projet</a:t>
            </a:r>
            <a:endParaRPr lang="fr-FR" dirty="0"/>
          </a:p>
        </p:txBody>
      </p:sp>
      <p:pic>
        <p:nvPicPr>
          <p:cNvPr id="6" name="Image 5" descr="Capture d’écran 2012-11-28 à 17.34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83" y="2359628"/>
            <a:ext cx="2374900" cy="469900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>
            <a:off x="2513993" y="2821263"/>
            <a:ext cx="3187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ylindre 12"/>
          <p:cNvSpPr/>
          <p:nvPr/>
        </p:nvSpPr>
        <p:spPr>
          <a:xfrm>
            <a:off x="961633" y="3357526"/>
            <a:ext cx="1189790" cy="584523"/>
          </a:xfrm>
          <a:prstGeom prst="can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R1</a:t>
            </a:r>
            <a:endParaRPr lang="fr-FR" dirty="0"/>
          </a:p>
        </p:txBody>
      </p:sp>
      <p:pic>
        <p:nvPicPr>
          <p:cNvPr id="11" name="Image 10" descr="igbm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Ajouter un fichier </a:t>
            </a:r>
            <a:r>
              <a:rPr lang="fr-FR" dirty="0" smtClean="0"/>
              <a:t>à son dépôt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736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600" b="1" dirty="0" smtClean="0">
                <a:latin typeface="Lucida Console"/>
                <a:cs typeface="Lucida Console"/>
              </a:rPr>
              <a:t>git </a:t>
            </a:r>
            <a:r>
              <a:rPr lang="fr-FR" sz="3600" b="1" dirty="0">
                <a:latin typeface="Lucida Console"/>
                <a:cs typeface="Lucida Console"/>
              </a:rPr>
              <a:t>commit &lt;fichier(s) ou dossier(s)&gt; -m “commentaire“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permet d’enregistrer les modifications concernant les fichiers ou dossiers passés en paramètre sur votre dépôt (en créant une nouvelle révision)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>
                <a:latin typeface="Lucida Console"/>
                <a:cs typeface="Lucida Console"/>
              </a:rPr>
              <a:t>git commit -a </a:t>
            </a:r>
            <a:r>
              <a:rPr lang="fr-FR" dirty="0" smtClean="0"/>
              <a:t>permet d’enregistrer toutes modifications en cours même non indexées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4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Modifier</a:t>
            </a:r>
            <a:r>
              <a:rPr lang="fr-FR" dirty="0" smtClean="0"/>
              <a:t> un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Il n’y a pas de tomates dans le </a:t>
            </a:r>
            <a:r>
              <a:rPr lang="fr-FR" dirty="0" err="1" smtClean="0"/>
              <a:t>doublecheese</a:t>
            </a:r>
            <a:r>
              <a:rPr lang="fr-FR" dirty="0" smtClean="0"/>
              <a:t> !</a:t>
            </a:r>
            <a:endParaRPr lang="fr-FR" b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fr-FR" dirty="0" smtClean="0">
                <a:cs typeface="Lucida Console"/>
              </a:rPr>
              <a:t>Modifiez le fichier </a:t>
            </a:r>
            <a:r>
              <a:rPr lang="fr-FR" dirty="0" err="1" smtClean="0">
                <a:cs typeface="Lucida Console"/>
              </a:rPr>
              <a:t>doublecheese.txt</a:t>
            </a:r>
            <a:endParaRPr lang="fr-FR" dirty="0" smtClean="0"/>
          </a:p>
        </p:txBody>
      </p:sp>
      <p:pic>
        <p:nvPicPr>
          <p:cNvPr id="6" name="Image 5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Un nouveau</a:t>
            </a:r>
            <a:r>
              <a:rPr lang="fr-FR" dirty="0" smtClean="0"/>
              <a:t> burger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Ajoutez le fichier </a:t>
            </a:r>
            <a:r>
              <a:rPr lang="fr-FR" dirty="0" err="1" smtClean="0"/>
              <a:t>bigmac.txt</a:t>
            </a:r>
            <a:r>
              <a:rPr lang="fr-FR" dirty="0" smtClean="0"/>
              <a:t> à votre projet burgers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5852" y="3469498"/>
            <a:ext cx="2812043" cy="20313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steak</a:t>
            </a:r>
          </a:p>
          <a:p>
            <a:r>
              <a:rPr lang="fr-FR" dirty="0"/>
              <a:t>salade</a:t>
            </a:r>
          </a:p>
          <a:p>
            <a:r>
              <a:rPr lang="fr-FR" dirty="0"/>
              <a:t>tomates</a:t>
            </a:r>
          </a:p>
          <a:p>
            <a:r>
              <a:rPr lang="fr-FR" dirty="0"/>
              <a:t>oignons</a:t>
            </a:r>
          </a:p>
          <a:p>
            <a:r>
              <a:rPr lang="fr-FR" dirty="0"/>
              <a:t>cornichons</a:t>
            </a:r>
          </a:p>
          <a:p>
            <a:r>
              <a:rPr lang="fr-FR" dirty="0"/>
              <a:t>ketchup</a:t>
            </a:r>
          </a:p>
          <a:p>
            <a:r>
              <a:rPr lang="fr-FR" dirty="0"/>
              <a:t>moutarde</a:t>
            </a:r>
          </a:p>
        </p:txBody>
      </p:sp>
      <p:pic>
        <p:nvPicPr>
          <p:cNvPr id="4" name="Image 3" descr="Capture d’écran 2012-11-28 à 17.50.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7"/>
          <a:stretch/>
        </p:blipFill>
        <p:spPr>
          <a:xfrm>
            <a:off x="1194227" y="3881911"/>
            <a:ext cx="2743200" cy="703696"/>
          </a:xfrm>
          <a:prstGeom prst="rect">
            <a:avLst/>
          </a:prstGeom>
        </p:spPr>
      </p:pic>
      <p:pic>
        <p:nvPicPr>
          <p:cNvPr id="8" name="Image 7" descr="igbm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Vérifier </a:t>
            </a:r>
            <a:r>
              <a:rPr lang="fr-FR" b="1" dirty="0" smtClean="0"/>
              <a:t>l’état de son projet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22955"/>
            <a:ext cx="8229600" cy="18207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5400" dirty="0" smtClean="0">
                <a:solidFill>
                  <a:srgbClr val="125AF1"/>
                </a:solidFill>
                <a:latin typeface="Journal"/>
                <a:cs typeface="Journal"/>
              </a:rPr>
              <a:t>Où en sommes-nous ?</a:t>
            </a:r>
          </a:p>
          <a:p>
            <a:pPr marL="0" indent="0">
              <a:buNone/>
            </a:pPr>
            <a:r>
              <a:rPr lang="fr-FR" dirty="0" smtClean="0"/>
              <a:t>Vérifiez ce qui a changé dans votre projet avec la commande </a:t>
            </a:r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 err="1" smtClean="0">
                <a:latin typeface="Lucida Console"/>
                <a:cs typeface="Lucida Console"/>
              </a:rPr>
              <a:t>status</a:t>
            </a:r>
            <a:endParaRPr lang="fr-FR" b="1" dirty="0" smtClean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843656"/>
            <a:ext cx="8229600" cy="31050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status</a:t>
            </a:r>
            <a:endParaRPr lang="fr-FR" sz="14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On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Changes not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staged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for commit: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&lt;file&gt;..." to update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what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will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--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discard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changes in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working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directory)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modified</a:t>
            </a:r>
            <a:r>
              <a:rPr lang="fr-FR" sz="1400" dirty="0">
                <a:solidFill>
                  <a:srgbClr val="FF0000"/>
                </a:solidFill>
                <a:latin typeface="Lucida Console"/>
                <a:cs typeface="Lucida Console"/>
              </a:rPr>
              <a:t>:   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doublecheese.txt</a:t>
            </a:r>
            <a:endParaRPr lang="fr-FR" sz="1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Untracked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files: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include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in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what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will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bigmac.txt</a:t>
            </a:r>
            <a:endParaRPr lang="fr-FR" sz="1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no changes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to commit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" and/or "git commit -a")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283887"/>
            <a:ext cx="3455701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200" y="4557533"/>
            <a:ext cx="1916199" cy="27850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7500" y="5223041"/>
            <a:ext cx="1237803" cy="27850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17500" y="4128982"/>
            <a:ext cx="3175009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46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status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permet de lister les modifications en cours (non enregistrées dans votre dépôt) dans votre dossier de travail. On retrouve 4 états possibles pour chaque fichier :</a:t>
            </a:r>
          </a:p>
          <a:p>
            <a:r>
              <a:rPr lang="fr-FR" dirty="0" err="1" smtClean="0"/>
              <a:t>untracked</a:t>
            </a:r>
            <a:r>
              <a:rPr lang="fr-FR" dirty="0" smtClean="0"/>
              <a:t> : fichier non suivi</a:t>
            </a:r>
          </a:p>
          <a:p>
            <a:r>
              <a:rPr lang="fr-FR" dirty="0" err="1"/>
              <a:t>unmodified</a:t>
            </a:r>
            <a:r>
              <a:rPr lang="fr-FR" dirty="0"/>
              <a:t> : fichier non </a:t>
            </a:r>
            <a:r>
              <a:rPr lang="fr-FR" dirty="0" smtClean="0"/>
              <a:t>modifié</a:t>
            </a:r>
          </a:p>
          <a:p>
            <a:r>
              <a:rPr lang="fr-FR" dirty="0" err="1" smtClean="0"/>
              <a:t>modified</a:t>
            </a:r>
            <a:r>
              <a:rPr lang="fr-FR" dirty="0" smtClean="0"/>
              <a:t> : fichier modifié</a:t>
            </a:r>
          </a:p>
          <a:p>
            <a:r>
              <a:rPr lang="fr-FR" dirty="0" err="1" smtClean="0"/>
              <a:t>staged</a:t>
            </a:r>
            <a:r>
              <a:rPr lang="fr-FR" dirty="0" smtClean="0"/>
              <a:t> : modification du fichier indexée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Les statuts </a:t>
            </a:r>
            <a:r>
              <a:rPr lang="fr-FR" sz="3600" dirty="0"/>
              <a:t>des fichiers dans un dépôt git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58946" y="2371307"/>
            <a:ext cx="1425460" cy="7256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untracked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86691" y="2371307"/>
            <a:ext cx="1425460" cy="72564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unmodified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869376" y="2371307"/>
            <a:ext cx="1425460" cy="7256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modifed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865020" y="2371307"/>
            <a:ext cx="1425460" cy="725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staged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671675" y="3226532"/>
            <a:ext cx="1" cy="26693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599420" y="3226532"/>
            <a:ext cx="1" cy="26693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582105" y="3226532"/>
            <a:ext cx="1" cy="26693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7577749" y="3226532"/>
            <a:ext cx="1" cy="26693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èche vers la droite 13"/>
          <p:cNvSpPr/>
          <p:nvPr/>
        </p:nvSpPr>
        <p:spPr>
          <a:xfrm>
            <a:off x="1671676" y="3537523"/>
            <a:ext cx="1927744" cy="98480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 du fichier</a:t>
            </a:r>
            <a:endParaRPr lang="fr-FR" dirty="0"/>
          </a:p>
        </p:txBody>
      </p:sp>
      <p:sp>
        <p:nvSpPr>
          <p:cNvPr id="15" name="Flèche vers la droite 14"/>
          <p:cNvSpPr/>
          <p:nvPr/>
        </p:nvSpPr>
        <p:spPr>
          <a:xfrm flipH="1">
            <a:off x="1671677" y="4428527"/>
            <a:ext cx="1927744" cy="98480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suppression du fichier</a:t>
            </a:r>
            <a:endParaRPr lang="fr-FR" dirty="0"/>
          </a:p>
        </p:txBody>
      </p:sp>
      <p:sp>
        <p:nvSpPr>
          <p:cNvPr id="16" name="Flèche vers la droite 15"/>
          <p:cNvSpPr/>
          <p:nvPr/>
        </p:nvSpPr>
        <p:spPr>
          <a:xfrm>
            <a:off x="3628444" y="3226532"/>
            <a:ext cx="1927744" cy="98480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modification du fichier</a:t>
            </a:r>
            <a:endParaRPr lang="fr-FR" dirty="0"/>
          </a:p>
        </p:txBody>
      </p:sp>
      <p:sp>
        <p:nvSpPr>
          <p:cNvPr id="17" name="Flèche vers la droite 16"/>
          <p:cNvSpPr/>
          <p:nvPr/>
        </p:nvSpPr>
        <p:spPr>
          <a:xfrm>
            <a:off x="5582106" y="3936124"/>
            <a:ext cx="1995643" cy="98480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indexation du fichier</a:t>
            </a:r>
            <a:endParaRPr lang="fr-FR" dirty="0"/>
          </a:p>
        </p:txBody>
      </p:sp>
      <p:sp>
        <p:nvSpPr>
          <p:cNvPr id="18" name="Flèche vers la droite 17"/>
          <p:cNvSpPr/>
          <p:nvPr/>
        </p:nvSpPr>
        <p:spPr>
          <a:xfrm flipH="1">
            <a:off x="3628444" y="4920929"/>
            <a:ext cx="3949306" cy="98480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des modifications</a:t>
            </a:r>
            <a:endParaRPr lang="fr-FR" dirty="0"/>
          </a:p>
        </p:txBody>
      </p:sp>
      <p:pic>
        <p:nvPicPr>
          <p:cNvPr id="19" name="Image 18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6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Indexer </a:t>
            </a:r>
            <a:r>
              <a:rPr lang="fr-FR" dirty="0" smtClean="0"/>
              <a:t>les modifications</a:t>
            </a:r>
            <a:endParaRPr lang="fr-FR" dirty="0"/>
          </a:p>
        </p:txBody>
      </p:sp>
      <p:pic>
        <p:nvPicPr>
          <p:cNvPr id="5" name="Image 4" descr="logo_iut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17" y="6052674"/>
            <a:ext cx="1119928" cy="609581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Indexer la modification sur le fichier </a:t>
            </a:r>
            <a:r>
              <a:rPr lang="fr-FR" dirty="0" err="1" smtClean="0"/>
              <a:t>doublecheese.txt</a:t>
            </a:r>
            <a:r>
              <a:rPr lang="fr-FR" dirty="0" smtClean="0"/>
              <a:t> avec la commande </a:t>
            </a:r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 err="1" smtClean="0">
                <a:latin typeface="Lucida Console"/>
                <a:cs typeface="Lucida Console"/>
              </a:rPr>
              <a:t>add</a:t>
            </a:r>
            <a:endParaRPr lang="fr-FR" b="1" dirty="0" smtClean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Lucida Console"/>
                <a:cs typeface="Lucida Console"/>
              </a:rPr>
              <a:t>$ git </a:t>
            </a:r>
            <a:r>
              <a:rPr lang="fr-FR" sz="2000" dirty="0" err="1" smtClean="0">
                <a:solidFill>
                  <a:schemeClr val="bg1"/>
                </a:solidFill>
                <a:latin typeface="Lucida Console"/>
                <a:cs typeface="Lucida Console"/>
              </a:rPr>
              <a:t>add</a:t>
            </a:r>
            <a:r>
              <a:rPr lang="fr-FR" sz="2000" dirty="0" smtClean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  <a:latin typeface="Lucida Console"/>
                <a:cs typeface="Lucida Console"/>
              </a:rPr>
              <a:t>doublecheese.txt</a:t>
            </a:r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246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Vérifier </a:t>
            </a:r>
            <a:r>
              <a:rPr lang="fr-FR" b="1" dirty="0" smtClean="0"/>
              <a:t>l’état de son projet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22955"/>
            <a:ext cx="8229600" cy="18207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5400" dirty="0" smtClean="0">
                <a:solidFill>
                  <a:srgbClr val="125AF1"/>
                </a:solidFill>
                <a:latin typeface="Journal"/>
                <a:cs typeface="Journal"/>
              </a:rPr>
              <a:t>Où en sommes-nous ?</a:t>
            </a:r>
          </a:p>
          <a:p>
            <a:pPr marL="0" indent="0">
              <a:buNone/>
            </a:pPr>
            <a:r>
              <a:rPr lang="fr-FR" dirty="0" smtClean="0"/>
              <a:t>Vérifiez ce qui a changé dans votre projet avec la commande </a:t>
            </a:r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 err="1" smtClean="0">
                <a:latin typeface="Lucida Console"/>
                <a:cs typeface="Lucida Console"/>
              </a:rPr>
              <a:t>status</a:t>
            </a:r>
            <a:endParaRPr lang="fr-FR" b="1" dirty="0" smtClean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843656"/>
            <a:ext cx="8229600" cy="31050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status</a:t>
            </a:r>
            <a:endParaRPr lang="fr-FR" sz="14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On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Changes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reset HEAD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unstage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modified</a:t>
            </a:r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:   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doublecheese.txt</a:t>
            </a:r>
            <a:endParaRPr lang="fr-FR" sz="1400" dirty="0">
              <a:solidFill>
                <a:srgbClr val="00FF00"/>
              </a:solidFill>
              <a:latin typeface="Lucida Console"/>
              <a:cs typeface="Lucida Console"/>
            </a:endParaRP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Untracked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files: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include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in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what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will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bigmac.txt</a:t>
            </a:r>
            <a:endParaRPr lang="fr-FR" sz="14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1" y="3283887"/>
            <a:ext cx="2711608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7500" y="3979611"/>
            <a:ext cx="3175009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51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Ajouter un nouveau fichier </a:t>
            </a:r>
            <a:r>
              <a:rPr lang="fr-FR" dirty="0" smtClean="0"/>
              <a:t>au dépôt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Ajout le nouveau fichier </a:t>
            </a:r>
            <a:r>
              <a:rPr lang="fr-FR" dirty="0" err="1" smtClean="0"/>
              <a:t>bigmac.txt</a:t>
            </a:r>
            <a:r>
              <a:rPr lang="fr-FR" dirty="0" smtClean="0"/>
              <a:t> avec la commande </a:t>
            </a:r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 err="1" smtClean="0">
                <a:latin typeface="Lucida Console"/>
                <a:cs typeface="Lucida Console"/>
              </a:rPr>
              <a:t>add</a:t>
            </a:r>
            <a:endParaRPr lang="fr-FR" b="1" dirty="0" smtClean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D’où vient</a:t>
            </a:r>
            <a:r>
              <a:rPr lang="fr-FR" dirty="0" smtClean="0"/>
              <a:t> git ?</a:t>
            </a:r>
            <a:endParaRPr lang="fr-FR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5201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Git a été inventé en 2005 par Linus </a:t>
            </a:r>
            <a:r>
              <a:rPr lang="fr-FR" dirty="0" err="1" smtClean="0"/>
              <a:t>Torvalds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sz="2000" i="1" dirty="0"/>
          </a:p>
          <a:p>
            <a:pPr marL="0" indent="0">
              <a:buNone/>
            </a:pPr>
            <a:r>
              <a:rPr lang="fr-FR" dirty="0"/>
              <a:t>Il succède à de nombreux outils similaires comme </a:t>
            </a:r>
            <a:r>
              <a:rPr lang="fr-FR" dirty="0" err="1"/>
              <a:t>cvs</a:t>
            </a:r>
            <a:r>
              <a:rPr lang="fr-FR" dirty="0"/>
              <a:t> ou subversion.</a:t>
            </a:r>
          </a:p>
          <a:p>
            <a:pPr marL="0" indent="0">
              <a:buNone/>
            </a:pPr>
            <a:endParaRPr lang="fr-FR" sz="2000" i="1" dirty="0" smtClean="0"/>
          </a:p>
          <a:p>
            <a:pPr marL="0" indent="0" algn="ctr">
              <a:buNone/>
            </a:pPr>
            <a:r>
              <a:rPr lang="fr-FR" sz="2000" dirty="0"/>
              <a:t>git signifie </a:t>
            </a:r>
            <a:r>
              <a:rPr lang="fr-FR" sz="2000" i="1" dirty="0"/>
              <a:t>« sale pourri </a:t>
            </a:r>
            <a:r>
              <a:rPr lang="fr-FR" sz="2000" i="1" dirty="0" smtClean="0"/>
              <a:t>»</a:t>
            </a:r>
            <a:r>
              <a:rPr lang="fr-FR" sz="2000" dirty="0" smtClean="0"/>
              <a:t> ou </a:t>
            </a:r>
            <a:r>
              <a:rPr lang="fr-FR" sz="2000" i="1" dirty="0" smtClean="0"/>
              <a:t>« connard »</a:t>
            </a:r>
            <a:r>
              <a:rPr lang="fr-FR" sz="2000" dirty="0" smtClean="0"/>
              <a:t> </a:t>
            </a:r>
            <a:r>
              <a:rPr lang="fr-FR" sz="2000" dirty="0"/>
              <a:t>en argot britannique</a:t>
            </a:r>
          </a:p>
          <a:p>
            <a:pPr marL="0" indent="0">
              <a:buNone/>
            </a:pPr>
            <a:endParaRPr lang="fr-FR" sz="2000" i="1" dirty="0" smtClean="0"/>
          </a:p>
          <a:p>
            <a:pPr marL="0" indent="0" algn="r">
              <a:buNone/>
            </a:pPr>
            <a:endParaRPr lang="fr-FR" sz="2800" dirty="0" smtClean="0"/>
          </a:p>
          <a:p>
            <a:pPr marL="0" indent="0" algn="r">
              <a:buNone/>
            </a:pPr>
            <a:r>
              <a:rPr lang="fr-FR" sz="2800" dirty="0" smtClean="0"/>
              <a:t>Le principal concurrent de git est </a:t>
            </a:r>
            <a:r>
              <a:rPr lang="fr-FR" sz="2800" b="1" dirty="0" err="1" smtClean="0"/>
              <a:t>Mercurial</a:t>
            </a:r>
            <a:endParaRPr lang="fr-FR" sz="2800" b="1" dirty="0"/>
          </a:p>
        </p:txBody>
      </p:sp>
      <p:pic>
        <p:nvPicPr>
          <p:cNvPr id="5" name="Image 4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Vérifier </a:t>
            </a:r>
            <a:r>
              <a:rPr lang="fr-FR" b="1" dirty="0" smtClean="0"/>
              <a:t>l’état de son projet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22955"/>
            <a:ext cx="8229600" cy="18207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5400" dirty="0" smtClean="0">
                <a:solidFill>
                  <a:srgbClr val="125AF1"/>
                </a:solidFill>
                <a:latin typeface="Journal"/>
                <a:cs typeface="Journal"/>
              </a:rPr>
              <a:t>Où en sommes-nous ?</a:t>
            </a:r>
          </a:p>
          <a:p>
            <a:pPr marL="0" indent="0">
              <a:buNone/>
            </a:pPr>
            <a:r>
              <a:rPr lang="fr-FR" dirty="0" smtClean="0"/>
              <a:t>Vérifiez ce qui a changé dans votre projet avec la commande </a:t>
            </a:r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 err="1" smtClean="0">
                <a:latin typeface="Lucida Console"/>
                <a:cs typeface="Lucida Console"/>
              </a:rPr>
              <a:t>status</a:t>
            </a:r>
            <a:endParaRPr lang="fr-FR" b="1" dirty="0" smtClean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843656"/>
            <a:ext cx="8229600" cy="31050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status</a:t>
            </a:r>
            <a:endParaRPr lang="fr-FR" sz="14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On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Changes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reset HEAD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unstage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new file:   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bigmac.txt</a:t>
            </a:r>
            <a:endParaRPr lang="fr-FR" sz="1400" dirty="0">
              <a:solidFill>
                <a:srgbClr val="00FF00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modified</a:t>
            </a:r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:   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doublecheese.txt</a:t>
            </a:r>
            <a:endParaRPr lang="fr-FR" sz="1400" dirty="0">
              <a:solidFill>
                <a:srgbClr val="00FF00"/>
              </a:solidFill>
              <a:latin typeface="Lucida Console"/>
              <a:cs typeface="Lucida Consol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1" y="3283887"/>
            <a:ext cx="2711608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7500" y="3979611"/>
            <a:ext cx="3175009" cy="45876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4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/>
              <a:t>Valider </a:t>
            </a:r>
            <a:r>
              <a:rPr lang="fr-FR" dirty="0"/>
              <a:t>les modifications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Lancez la commande </a:t>
            </a:r>
            <a:r>
              <a:rPr lang="fr-FR" b="1" dirty="0" smtClean="0">
                <a:latin typeface="Lucida Console"/>
                <a:cs typeface="Lucida Console"/>
              </a:rPr>
              <a:t>git commit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2390744"/>
            <a:ext cx="8229600" cy="3368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Lucida Console"/>
                <a:cs typeface="Lucida Console"/>
              </a:rPr>
              <a:t>$ git commit –m “Ajout du </a:t>
            </a:r>
            <a:r>
              <a:rPr lang="fr-FR" sz="2400" dirty="0" err="1" smtClean="0">
                <a:solidFill>
                  <a:schemeClr val="bg1"/>
                </a:solidFill>
                <a:latin typeface="Lucida Console"/>
                <a:cs typeface="Lucida Console"/>
              </a:rPr>
              <a:t>bigmac</a:t>
            </a:r>
            <a:r>
              <a:rPr lang="fr-FR" sz="2400" dirty="0" smtClean="0">
                <a:solidFill>
                  <a:schemeClr val="bg1"/>
                </a:solidFill>
                <a:latin typeface="Lucida Console"/>
                <a:cs typeface="Lucida Console"/>
              </a:rPr>
              <a:t> et correction du double </a:t>
            </a:r>
            <a:r>
              <a:rPr lang="fr-FR" sz="2400" dirty="0" err="1" smtClean="0">
                <a:solidFill>
                  <a:schemeClr val="bg1"/>
                </a:solidFill>
                <a:latin typeface="Lucida Console"/>
                <a:cs typeface="Lucida Console"/>
              </a:rPr>
              <a:t>cheese</a:t>
            </a:r>
            <a:r>
              <a:rPr lang="fr-FR" sz="2400" dirty="0" smtClean="0">
                <a:solidFill>
                  <a:schemeClr val="bg1"/>
                </a:solidFill>
                <a:latin typeface="Lucida Console"/>
                <a:cs typeface="Lucida Console"/>
              </a:rPr>
              <a:t>“</a:t>
            </a:r>
          </a:p>
          <a:p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[master afb67b0] Ajout du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bigmac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et correction du double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cheese</a:t>
            </a:r>
            <a:endParaRPr lang="fr-FR" sz="24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2 files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changed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, 7 insertions(+), 1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deletion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(-)</a:t>
            </a:r>
          </a:p>
          <a:p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create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mode 100644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bigmac.txt</a:t>
            </a:r>
            <a:endParaRPr lang="fr-FR" sz="2400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Premiers pas </a:t>
            </a:r>
            <a:r>
              <a:rPr lang="fr-FR" dirty="0" smtClean="0"/>
              <a:t>avec git</a:t>
            </a:r>
            <a:endParaRPr lang="fr-FR" b="1" dirty="0"/>
          </a:p>
        </p:txBody>
      </p:sp>
      <p:grpSp>
        <p:nvGrpSpPr>
          <p:cNvPr id="4" name="Grouper 3"/>
          <p:cNvGrpSpPr/>
          <p:nvPr/>
        </p:nvGrpSpPr>
        <p:grpSpPr>
          <a:xfrm>
            <a:off x="785529" y="1942355"/>
            <a:ext cx="1524801" cy="1999694"/>
            <a:chOff x="785529" y="1942355"/>
            <a:chExt cx="1524801" cy="1999694"/>
          </a:xfrm>
        </p:grpSpPr>
        <p:sp>
          <p:nvSpPr>
            <p:cNvPr id="7" name="Cylindre 6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burgers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85529" y="1942355"/>
              <a:ext cx="15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Mon dépôt git</a:t>
              </a:r>
              <a:endParaRPr lang="fr-FR" dirty="0"/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6554765" y="194235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Mon projet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2513993" y="2821263"/>
            <a:ext cx="3187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ylindre 12"/>
          <p:cNvSpPr/>
          <p:nvPr/>
        </p:nvSpPr>
        <p:spPr>
          <a:xfrm>
            <a:off x="961633" y="3357526"/>
            <a:ext cx="1189790" cy="584523"/>
          </a:xfrm>
          <a:prstGeom prst="can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R1</a:t>
            </a:r>
            <a:endParaRPr lang="fr-FR" dirty="0"/>
          </a:p>
        </p:txBody>
      </p:sp>
      <p:pic>
        <p:nvPicPr>
          <p:cNvPr id="3" name="Image 2" descr="Capture d’écran 2012-11-28 à 17.50.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7"/>
          <a:stretch/>
        </p:blipFill>
        <p:spPr>
          <a:xfrm>
            <a:off x="5805509" y="2359628"/>
            <a:ext cx="2743200" cy="684768"/>
          </a:xfrm>
          <a:prstGeom prst="rect">
            <a:avLst/>
          </a:prstGeom>
        </p:spPr>
      </p:pic>
      <p:sp>
        <p:nvSpPr>
          <p:cNvPr id="12" name="Cylindre 11"/>
          <p:cNvSpPr/>
          <p:nvPr/>
        </p:nvSpPr>
        <p:spPr>
          <a:xfrm>
            <a:off x="961633" y="3044396"/>
            <a:ext cx="1189790" cy="584523"/>
          </a:xfrm>
          <a:prstGeom prst="can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R2</a:t>
            </a:r>
            <a:endParaRPr lang="fr-FR" dirty="0"/>
          </a:p>
        </p:txBody>
      </p:sp>
      <p:pic>
        <p:nvPicPr>
          <p:cNvPr id="14" name="Image 13" descr="igbm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9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/>
              <a:t>Introduisons </a:t>
            </a:r>
            <a:r>
              <a:rPr lang="fr-FR" b="1" dirty="0"/>
              <a:t>une 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Modifiez le fichier </a:t>
            </a:r>
            <a:r>
              <a:rPr lang="fr-FR" dirty="0" err="1" smtClean="0">
                <a:latin typeface="Lucida Console"/>
                <a:cs typeface="Lucida Console"/>
              </a:rPr>
              <a:t>bigmac.txt</a:t>
            </a:r>
            <a:r>
              <a:rPr lang="fr-FR" dirty="0" smtClean="0"/>
              <a:t> afin d’y introduire un mauvais ingrédient.</a:t>
            </a:r>
          </a:p>
        </p:txBody>
      </p:sp>
      <p:pic>
        <p:nvPicPr>
          <p:cNvPr id="4" name="Image 3" descr="pimen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876" y="3586613"/>
            <a:ext cx="3978441" cy="2299539"/>
          </a:xfrm>
          <a:prstGeom prst="rect">
            <a:avLst/>
          </a:prstGeom>
        </p:spPr>
      </p:pic>
      <p:pic>
        <p:nvPicPr>
          <p:cNvPr id="6" name="Image 5" descr="igbm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200" dirty="0"/>
              <a:t>Retrouver </a:t>
            </a:r>
            <a:r>
              <a:rPr lang="fr-FR" sz="3200" b="1" dirty="0"/>
              <a:t>la version précédente d’un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Restaurer la dernier version valide du fichier à l’aide de la commande </a:t>
            </a:r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 err="1" smtClean="0">
                <a:latin typeface="Lucida Console"/>
                <a:cs typeface="Lucida Console"/>
              </a:rPr>
              <a:t>checkout</a:t>
            </a:r>
            <a:endParaRPr lang="fr-FR" b="1" dirty="0" smtClean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endParaRPr lang="fr-FR" sz="32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200" b="1" dirty="0" smtClean="0">
                <a:latin typeface="Lucida Console"/>
                <a:cs typeface="Lucida Console"/>
              </a:rPr>
              <a:t>git </a:t>
            </a:r>
            <a:r>
              <a:rPr lang="fr-FR" sz="3200" b="1" dirty="0" err="1" smtClean="0">
                <a:latin typeface="Lucida Console"/>
                <a:cs typeface="Lucida Console"/>
              </a:rPr>
              <a:t>checkout</a:t>
            </a:r>
            <a:r>
              <a:rPr lang="fr-FR" sz="3200" b="1" dirty="0" smtClean="0">
                <a:latin typeface="Lucida Console"/>
                <a:cs typeface="Lucida Console"/>
              </a:rPr>
              <a:t> </a:t>
            </a:r>
            <a:r>
              <a:rPr lang="fr-FR" sz="3200" b="1" dirty="0">
                <a:latin typeface="Lucida Console"/>
                <a:cs typeface="Lucida Console"/>
              </a:rPr>
              <a:t>&lt;fichier ou dossier&gt;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permet de restaurer un fichier ou un dossier à sa dernière version tel qu’il est enregistré dans votre dépôt.</a:t>
            </a:r>
          </a:p>
          <a:p>
            <a:pPr marL="0" indent="0">
              <a:buNone/>
            </a:pPr>
            <a:r>
              <a:rPr lang="fr-FR" dirty="0" smtClean="0"/>
              <a:t>Il est possible d’indiquer un numéro de révision pour restaurer le fichier ou le dossier à une version antérieur.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2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</a:t>
            </a:r>
            <a:r>
              <a:rPr lang="fr-FR" b="1" dirty="0" smtClean="0"/>
              <a:t>révisions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5400" dirty="0" smtClean="0">
                <a:solidFill>
                  <a:srgbClr val="125AF1"/>
                </a:solidFill>
                <a:latin typeface="Journal"/>
                <a:cs typeface="Journal"/>
              </a:rPr>
              <a:t>Vous avez dit numéro de révision ?</a:t>
            </a:r>
          </a:p>
          <a:p>
            <a:pPr marL="0" indent="0">
              <a:buNone/>
            </a:pPr>
            <a:r>
              <a:rPr lang="fr-FR" dirty="0" smtClean="0"/>
              <a:t>Chaque commit sur votre dépôt créé une nouvelle révision ou version de votre projet.</a:t>
            </a:r>
          </a:p>
          <a:p>
            <a:pPr marL="0" indent="0">
              <a:buNone/>
            </a:pPr>
            <a:r>
              <a:rPr lang="fr-FR" dirty="0" smtClean="0"/>
              <a:t>Chaque révision correspond en fait à un ensemble de changement que vous avez « </a:t>
            </a:r>
            <a:r>
              <a:rPr lang="fr-FR" dirty="0" err="1" smtClean="0"/>
              <a:t>commité</a:t>
            </a:r>
            <a:r>
              <a:rPr lang="fr-FR" dirty="0" smtClean="0"/>
              <a:t> »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4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</a:t>
            </a:r>
            <a:r>
              <a:rPr lang="fr-FR" b="1" dirty="0" smtClean="0"/>
              <a:t>révisions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95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Chaque commit crée une nouvelle </a:t>
            </a:r>
            <a:r>
              <a:rPr lang="fr-FR" dirty="0" err="1" smtClean="0"/>
              <a:t>revision</a:t>
            </a:r>
            <a:r>
              <a:rPr lang="fr-FR" dirty="0" smtClean="0"/>
              <a:t>.</a:t>
            </a:r>
          </a:p>
        </p:txBody>
      </p:sp>
      <p:grpSp>
        <p:nvGrpSpPr>
          <p:cNvPr id="21" name="Grouper 20"/>
          <p:cNvGrpSpPr/>
          <p:nvPr/>
        </p:nvGrpSpPr>
        <p:grpSpPr>
          <a:xfrm>
            <a:off x="1944317" y="3977250"/>
            <a:ext cx="5408312" cy="553998"/>
            <a:chOff x="2484973" y="3977250"/>
            <a:chExt cx="5408312" cy="553998"/>
          </a:xfrm>
        </p:grpSpPr>
        <p:grpSp>
          <p:nvGrpSpPr>
            <p:cNvPr id="18" name="Grouper 17"/>
            <p:cNvGrpSpPr/>
            <p:nvPr/>
          </p:nvGrpSpPr>
          <p:grpSpPr>
            <a:xfrm>
              <a:off x="2484973" y="4531248"/>
              <a:ext cx="5178036" cy="0"/>
              <a:chOff x="608081" y="4300593"/>
              <a:chExt cx="5178036" cy="0"/>
            </a:xfrm>
          </p:grpSpPr>
          <p:cxnSp>
            <p:nvCxnSpPr>
              <p:cNvPr id="5" name="Connecteur droit 4"/>
              <p:cNvCxnSpPr/>
              <p:nvPr/>
            </p:nvCxnSpPr>
            <p:spPr>
              <a:xfrm>
                <a:off x="608081" y="4300593"/>
                <a:ext cx="863006" cy="0"/>
              </a:xfrm>
              <a:prstGeom prst="line">
                <a:avLst/>
              </a:prstGeom>
              <a:ln>
                <a:headEnd type="oval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>
                <a:off x="1471087" y="4300593"/>
                <a:ext cx="863006" cy="0"/>
              </a:xfrm>
              <a:prstGeom prst="line">
                <a:avLst/>
              </a:prstGeom>
              <a:ln>
                <a:headEnd type="oval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/>
              <p:cNvCxnSpPr/>
              <p:nvPr/>
            </p:nvCxnSpPr>
            <p:spPr>
              <a:xfrm>
                <a:off x="2334093" y="4300593"/>
                <a:ext cx="863006" cy="0"/>
              </a:xfrm>
              <a:prstGeom prst="line">
                <a:avLst/>
              </a:prstGeom>
              <a:ln>
                <a:headEnd type="oval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>
                <a:off x="3197099" y="4300593"/>
                <a:ext cx="863006" cy="0"/>
              </a:xfrm>
              <a:prstGeom prst="line">
                <a:avLst/>
              </a:prstGeom>
              <a:ln>
                <a:headEnd type="oval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4060105" y="4300593"/>
                <a:ext cx="863006" cy="0"/>
              </a:xfrm>
              <a:prstGeom prst="line">
                <a:avLst/>
              </a:prstGeom>
              <a:ln>
                <a:headEnd type="oval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4923111" y="4300593"/>
                <a:ext cx="863006" cy="0"/>
              </a:xfrm>
              <a:prstGeom prst="line">
                <a:avLst/>
              </a:prstGeom>
              <a:ln>
                <a:headEnd type="oval"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ZoneTexte 18"/>
            <p:cNvSpPr txBox="1"/>
            <p:nvPr/>
          </p:nvSpPr>
          <p:spPr>
            <a:xfrm>
              <a:off x="7050724" y="3977250"/>
              <a:ext cx="842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master</a:t>
              </a:r>
              <a:endParaRPr lang="fr-FR" dirty="0"/>
            </a:p>
          </p:txBody>
        </p:sp>
      </p:grpSp>
      <p:pic>
        <p:nvPicPr>
          <p:cNvPr id="22" name="Image 21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23" name="Rectangle à coins arrondis 22"/>
          <p:cNvSpPr/>
          <p:nvPr/>
        </p:nvSpPr>
        <p:spPr>
          <a:xfrm>
            <a:off x="1685157" y="4703739"/>
            <a:ext cx="518319" cy="518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Lucida Console"/>
                <a:cs typeface="Lucida Console"/>
              </a:rPr>
              <a:t>00</a:t>
            </a:r>
            <a:endParaRPr lang="fr-FR" dirty="0">
              <a:latin typeface="Lucida Console"/>
              <a:cs typeface="Lucida Console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2548163" y="4703739"/>
            <a:ext cx="518319" cy="518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Lucida Console"/>
                <a:cs typeface="Lucida Console"/>
              </a:rPr>
              <a:t>01</a:t>
            </a:r>
            <a:endParaRPr lang="fr-FR" dirty="0">
              <a:latin typeface="Lucida Console"/>
              <a:cs typeface="Lucida Console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3411169" y="4713601"/>
            <a:ext cx="518319" cy="518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Lucida Console"/>
                <a:cs typeface="Lucida Console"/>
              </a:rPr>
              <a:t>02</a:t>
            </a:r>
            <a:endParaRPr lang="fr-FR" dirty="0">
              <a:latin typeface="Lucida Console"/>
              <a:cs typeface="Lucida Console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274175" y="4703739"/>
            <a:ext cx="518319" cy="518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Lucida Console"/>
                <a:cs typeface="Lucida Console"/>
              </a:rPr>
              <a:t>03</a:t>
            </a:r>
            <a:endParaRPr lang="fr-FR" dirty="0">
              <a:latin typeface="Lucida Console"/>
              <a:cs typeface="Lucida Console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5137181" y="4703739"/>
            <a:ext cx="518319" cy="518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Lucida Console"/>
                <a:cs typeface="Lucida Console"/>
              </a:rPr>
              <a:t>04</a:t>
            </a:r>
            <a:endParaRPr lang="fr-FR" dirty="0">
              <a:latin typeface="Lucida Console"/>
              <a:cs typeface="Lucida Console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6000187" y="4703739"/>
            <a:ext cx="518319" cy="518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Lucida Console"/>
                <a:cs typeface="Lucida Console"/>
              </a:rPr>
              <a:t>05</a:t>
            </a:r>
            <a:endParaRPr lang="fr-FR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7686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200" b="1" dirty="0"/>
              <a:t>Consulter les révisions </a:t>
            </a:r>
            <a:r>
              <a:rPr lang="fr-FR" sz="3200" dirty="0"/>
              <a:t>de votre dépôt local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853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Utilisez la commande git log pour consulter les révisions de votre dépôt local</a:t>
            </a:r>
            <a:endParaRPr lang="fr-FR" dirty="0" smtClean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643423"/>
            <a:ext cx="8229600" cy="40428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Lucida Console"/>
                <a:cs typeface="Lucida Console"/>
              </a:rPr>
              <a:t>$ git log</a:t>
            </a:r>
          </a:p>
          <a:p>
            <a:r>
              <a:rPr lang="fr-FR" sz="2000" dirty="0">
                <a:solidFill>
                  <a:srgbClr val="FFFF00"/>
                </a:solidFill>
                <a:latin typeface="Lucida Console"/>
                <a:cs typeface="Lucida Console"/>
              </a:rPr>
              <a:t>commit afb67b0177d49235f43737ee72cc76bccd58e5b0</a:t>
            </a:r>
          </a:p>
          <a:p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Author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: Julien Seiler &lt;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julien.seiler@gmail.com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&gt;</a:t>
            </a: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Date:   Tue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Apr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7 15:56:07 2015 +0200</a:t>
            </a:r>
          </a:p>
          <a:p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   Ajout du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bigmac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et correction du double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cheese</a:t>
            </a:r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000" dirty="0">
                <a:solidFill>
                  <a:srgbClr val="FFFF00"/>
                </a:solidFill>
                <a:latin typeface="Lucida Console"/>
                <a:cs typeface="Lucida Console"/>
              </a:rPr>
              <a:t>commit c17b1418035b6ae2ad2d38b3b089df27130eea9c</a:t>
            </a:r>
          </a:p>
          <a:p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Author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: Julien Seiler &lt;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julien.seiler@gmail.com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&gt;</a:t>
            </a: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Date:   Tue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Apr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7 15:40:01 2015 +0200</a:t>
            </a:r>
          </a:p>
          <a:p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   Création du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doublecheese</a:t>
            </a:r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>
                <a:latin typeface="Lucida Console"/>
                <a:cs typeface="Lucida Console"/>
              </a:rPr>
              <a:t>log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permet de consulter l’ensemble des révisions stockées dans votre dépôt local</a:t>
            </a:r>
          </a:p>
          <a:p>
            <a:pPr marL="0" indent="0">
              <a:buNone/>
            </a:pPr>
            <a:r>
              <a:rPr lang="fr-FR" dirty="0" smtClean="0"/>
              <a:t>Pour chaque révision, on peut consulter les informations suivantes :</a:t>
            </a:r>
          </a:p>
          <a:p>
            <a:r>
              <a:rPr lang="fr-FR" dirty="0" smtClean="0"/>
              <a:t>commit : numéro de révision</a:t>
            </a:r>
          </a:p>
          <a:p>
            <a:r>
              <a:rPr lang="fr-FR" dirty="0" err="1" smtClean="0"/>
              <a:t>Author</a:t>
            </a:r>
            <a:r>
              <a:rPr lang="fr-FR" dirty="0" smtClean="0"/>
              <a:t> : utilisateur ayant enregistré la révision</a:t>
            </a:r>
          </a:p>
          <a:p>
            <a:r>
              <a:rPr lang="fr-FR" dirty="0"/>
              <a:t>D</a:t>
            </a:r>
            <a:r>
              <a:rPr lang="fr-FR" dirty="0" smtClean="0"/>
              <a:t>ate : date de la création de la révision</a:t>
            </a:r>
          </a:p>
          <a:p>
            <a:r>
              <a:rPr lang="fr-FR" dirty="0" smtClean="0"/>
              <a:t>Commentaire inscrit par l’utilisateur lors du commit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6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mercurial</a:t>
            </a:r>
            <a:r>
              <a:rPr lang="fr-FR" b="1" dirty="0" smtClean="0"/>
              <a:t> </a:t>
            </a:r>
            <a:r>
              <a:rPr lang="fr-FR" dirty="0" smtClean="0"/>
              <a:t>vs. </a:t>
            </a:r>
            <a:r>
              <a:rPr lang="fr-FR" b="1" dirty="0" smtClean="0"/>
              <a:t>git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2493" y="2704708"/>
            <a:ext cx="3213100" cy="2527300"/>
          </a:xfrm>
          <a:prstGeom prst="rect">
            <a:avLst/>
          </a:prstGeom>
        </p:spPr>
      </p:pic>
      <p:pic>
        <p:nvPicPr>
          <p:cNvPr id="7" name="Image 6" descr="james-bond-skyfall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00" y="1714300"/>
            <a:ext cx="2894571" cy="351770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10534" y="5406343"/>
            <a:ext cx="29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>
                <a:solidFill>
                  <a:srgbClr val="1C6FFA"/>
                </a:solidFill>
                <a:latin typeface="Journal"/>
                <a:cs typeface="Journal"/>
              </a:rPr>
              <a:t>mercurial</a:t>
            </a:r>
            <a:r>
              <a:rPr lang="fr-FR" sz="3600" dirty="0" smtClean="0">
                <a:solidFill>
                  <a:srgbClr val="1C6FFA"/>
                </a:solidFill>
                <a:latin typeface="Journal"/>
                <a:cs typeface="Journal"/>
              </a:rPr>
              <a:t> </a:t>
            </a:r>
            <a:r>
              <a:rPr lang="fr-FR" sz="3600" dirty="0" err="1" smtClean="0">
                <a:solidFill>
                  <a:srgbClr val="1C6FFA"/>
                </a:solidFill>
                <a:latin typeface="Journal"/>
                <a:cs typeface="Journal"/>
              </a:rPr>
              <a:t>is</a:t>
            </a:r>
            <a:r>
              <a:rPr lang="fr-FR" sz="3600" dirty="0" smtClean="0">
                <a:solidFill>
                  <a:srgbClr val="1C6FFA"/>
                </a:solidFill>
                <a:latin typeface="Journal"/>
                <a:cs typeface="Journal"/>
              </a:rPr>
              <a:t> James Bond</a:t>
            </a:r>
            <a:endParaRPr lang="fr-FR" sz="3600" dirty="0"/>
          </a:p>
        </p:txBody>
      </p:sp>
      <p:sp>
        <p:nvSpPr>
          <p:cNvPr id="9" name="ZoneTexte 8"/>
          <p:cNvSpPr txBox="1"/>
          <p:nvPr/>
        </p:nvSpPr>
        <p:spPr>
          <a:xfrm>
            <a:off x="5488768" y="540634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rgbClr val="1C6FFA"/>
                </a:solidFill>
                <a:latin typeface="Journal"/>
                <a:cs typeface="Journal"/>
              </a:rPr>
              <a:t>git </a:t>
            </a:r>
            <a:r>
              <a:rPr lang="fr-FR" sz="3600" dirty="0" err="1" smtClean="0">
                <a:solidFill>
                  <a:srgbClr val="1C6FFA"/>
                </a:solidFill>
                <a:latin typeface="Journal"/>
                <a:cs typeface="Journal"/>
              </a:rPr>
              <a:t>is</a:t>
            </a:r>
            <a:r>
              <a:rPr lang="fr-FR" sz="3600" dirty="0" smtClean="0">
                <a:solidFill>
                  <a:srgbClr val="1C6FFA"/>
                </a:solidFill>
                <a:latin typeface="Journal"/>
                <a:cs typeface="Journal"/>
              </a:rPr>
              <a:t> </a:t>
            </a:r>
            <a:r>
              <a:rPr lang="fr-FR" sz="3600" dirty="0" err="1" smtClean="0">
                <a:solidFill>
                  <a:srgbClr val="1C6FFA"/>
                </a:solidFill>
                <a:latin typeface="Journal"/>
                <a:cs typeface="Journal"/>
              </a:rPr>
              <a:t>MacGyver</a:t>
            </a:r>
            <a:endParaRPr lang="fr-FR" sz="3600" dirty="0"/>
          </a:p>
        </p:txBody>
      </p:sp>
      <p:sp>
        <p:nvSpPr>
          <p:cNvPr id="10" name="Rectangle 9"/>
          <p:cNvSpPr/>
          <p:nvPr/>
        </p:nvSpPr>
        <p:spPr>
          <a:xfrm>
            <a:off x="182014" y="6237340"/>
            <a:ext cx="6874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http://</a:t>
            </a:r>
            <a:r>
              <a:rPr lang="fr-FR" dirty="0" err="1"/>
              <a:t>importantshock.wordpress.com</a:t>
            </a:r>
            <a:r>
              <a:rPr lang="fr-FR" dirty="0"/>
              <a:t>/2008/08/07/git-vs-</a:t>
            </a:r>
            <a:r>
              <a:rPr lang="fr-FR" dirty="0" err="1"/>
              <a:t>mercurial</a:t>
            </a:r>
            <a:r>
              <a:rPr lang="fr-FR" dirty="0"/>
              <a:t>/</a:t>
            </a:r>
          </a:p>
        </p:txBody>
      </p:sp>
      <p:pic>
        <p:nvPicPr>
          <p:cNvPr id="11" name="Image 10" descr="igbm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2800" b="1" dirty="0"/>
              <a:t>Revenir à une </a:t>
            </a:r>
            <a:r>
              <a:rPr lang="fr-FR" sz="2800" b="1" dirty="0" smtClean="0"/>
              <a:t>révision </a:t>
            </a:r>
            <a:r>
              <a:rPr lang="fr-FR" sz="2800" b="1" dirty="0"/>
              <a:t>précédente </a:t>
            </a:r>
            <a:r>
              <a:rPr lang="fr-FR" sz="2800" dirty="0"/>
              <a:t>de votre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Revenez à la version initiale de votre projet (juste le </a:t>
            </a:r>
            <a:r>
              <a:rPr lang="fr-FR" dirty="0" err="1" smtClean="0"/>
              <a:t>doublecheese.txt</a:t>
            </a:r>
            <a:r>
              <a:rPr lang="fr-FR" dirty="0" smtClean="0"/>
              <a:t>) en utilisant la commande </a:t>
            </a:r>
            <a:r>
              <a:rPr lang="fr-FR" dirty="0" smtClean="0">
                <a:latin typeface="Lucida Console"/>
                <a:cs typeface="Lucida Console"/>
              </a:rPr>
              <a:t>git </a:t>
            </a:r>
            <a:r>
              <a:rPr lang="fr-FR" dirty="0" err="1" smtClean="0">
                <a:latin typeface="Lucida Console"/>
                <a:cs typeface="Lucida Console"/>
              </a:rPr>
              <a:t>checkout</a:t>
            </a:r>
            <a:r>
              <a:rPr lang="fr-FR" dirty="0" smtClean="0">
                <a:latin typeface="Lucida Console"/>
                <a:cs typeface="Lucida Console"/>
              </a:rPr>
              <a:t> &lt;id </a:t>
            </a:r>
            <a:r>
              <a:rPr lang="fr-FR" dirty="0" err="1" smtClean="0">
                <a:latin typeface="Lucida Console"/>
                <a:cs typeface="Lucida Console"/>
              </a:rPr>
              <a:t>rev</a:t>
            </a:r>
            <a:r>
              <a:rPr lang="fr-FR" dirty="0" smtClean="0">
                <a:latin typeface="Lucida Console"/>
                <a:cs typeface="Lucida Console"/>
              </a:rPr>
              <a:t>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rgbClr val="FFFFFF"/>
                </a:solidFill>
                <a:latin typeface="Lucida Console"/>
                <a:cs typeface="Lucida Console"/>
              </a:rPr>
              <a:t>c17b1418035b6ae2ad2d38b3b089df27130eea9c</a:t>
            </a:r>
            <a:endParaRPr lang="fr-FR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dirty="0" smtClean="0">
                <a:solidFill>
                  <a:srgbClr val="FFFFFF"/>
                </a:solidFill>
                <a:latin typeface="Lucida Console"/>
                <a:cs typeface="Lucida Console"/>
              </a:rPr>
              <a:t>$ </a:t>
            </a:r>
            <a:r>
              <a:rPr lang="fr-FR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ls</a:t>
            </a:r>
            <a:endParaRPr lang="fr-FR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endParaRPr lang="fr-FR" dirty="0" smtClean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 smtClean="0"/>
              <a:t>Introduction à la notion de </a:t>
            </a:r>
            <a:r>
              <a:rPr lang="fr-FR" sz="4000" b="1" dirty="0" smtClean="0"/>
              <a:t>branche</a:t>
            </a:r>
            <a:endParaRPr lang="fr-FR" sz="4000" dirty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10526" y="1683097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master</a:t>
            </a:r>
            <a:endParaRPr lang="fr-FR" sz="2000" b="1" dirty="0"/>
          </a:p>
        </p:txBody>
      </p:sp>
      <p:sp>
        <p:nvSpPr>
          <p:cNvPr id="8" name="Ellipse 7"/>
          <p:cNvSpPr/>
          <p:nvPr/>
        </p:nvSpPr>
        <p:spPr>
          <a:xfrm>
            <a:off x="1988523" y="236029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257936" y="2216736"/>
            <a:ext cx="4734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Ajout du </a:t>
            </a:r>
            <a:r>
              <a:rPr lang="fr-FR" dirty="0" err="1" smtClean="0"/>
              <a:t>bigmac</a:t>
            </a:r>
            <a:r>
              <a:rPr lang="fr-FR" dirty="0" smtClean="0"/>
              <a:t> et correction du double </a:t>
            </a:r>
            <a:r>
              <a:rPr lang="fr-FR" dirty="0" err="1" smtClean="0"/>
              <a:t>cheese</a:t>
            </a:r>
            <a:endParaRPr lang="fr-FR" dirty="0" smtClean="0"/>
          </a:p>
          <a:p>
            <a:r>
              <a:rPr lang="nl-NL" i="1" dirty="0"/>
              <a:t>afb67b0177d49235f43737ee72cc76bccd58e5b0</a:t>
            </a:r>
            <a:endParaRPr lang="fr-FR" i="1" dirty="0"/>
          </a:p>
        </p:txBody>
      </p:sp>
      <p:sp>
        <p:nvSpPr>
          <p:cNvPr id="10" name="Ellipse 9"/>
          <p:cNvSpPr/>
          <p:nvPr/>
        </p:nvSpPr>
        <p:spPr>
          <a:xfrm>
            <a:off x="1988523" y="4475328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257936" y="4331771"/>
            <a:ext cx="482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Création du </a:t>
            </a:r>
            <a:r>
              <a:rPr lang="fr-FR" dirty="0" err="1" smtClean="0"/>
              <a:t>doublecheese</a:t>
            </a:r>
            <a:endParaRPr lang="fr-FR" dirty="0" smtClean="0"/>
          </a:p>
          <a:p>
            <a:r>
              <a:rPr lang="ro-RO" i="1" dirty="0"/>
              <a:t>c17b1418035b6ae2ad2d38b3b089df27130eea9c</a:t>
            </a:r>
            <a:endParaRPr lang="fr-FR" i="1" dirty="0"/>
          </a:p>
        </p:txBody>
      </p:sp>
      <p:cxnSp>
        <p:nvCxnSpPr>
          <p:cNvPr id="13" name="Connecteur droit 12"/>
          <p:cNvCxnSpPr>
            <a:stCxn id="8" idx="4"/>
            <a:endCxn id="10" idx="0"/>
          </p:cNvCxnSpPr>
          <p:nvPr/>
        </p:nvCxnSpPr>
        <p:spPr>
          <a:xfrm>
            <a:off x="2078328" y="2539902"/>
            <a:ext cx="0" cy="1935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0" y="2398065"/>
            <a:ext cx="22579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1C6FFA"/>
                </a:solidFill>
                <a:latin typeface="Journal"/>
                <a:cs typeface="Journal"/>
              </a:rPr>
              <a:t>Branche principale</a:t>
            </a:r>
            <a:endParaRPr lang="fr-FR" sz="3200" b="1" dirty="0"/>
          </a:p>
        </p:txBody>
      </p:sp>
      <p:cxnSp>
        <p:nvCxnSpPr>
          <p:cNvPr id="16" name="Connecteur en arc 15"/>
          <p:cNvCxnSpPr>
            <a:stCxn id="15" idx="0"/>
            <a:endCxn id="5" idx="1"/>
          </p:cNvCxnSpPr>
          <p:nvPr/>
        </p:nvCxnSpPr>
        <p:spPr>
          <a:xfrm rot="5400000" flipH="1" flipV="1">
            <a:off x="1112291" y="1899830"/>
            <a:ext cx="514913" cy="481558"/>
          </a:xfrm>
          <a:prstGeom prst="curvedConnector2">
            <a:avLst/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346867" y="1524218"/>
            <a:ext cx="96373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1C6FFA"/>
                </a:solidFill>
                <a:latin typeface="Journal"/>
                <a:cs typeface="Journal"/>
              </a:rPr>
              <a:t>HEAD</a:t>
            </a:r>
            <a:endParaRPr lang="fr-FR" sz="3200" b="1" dirty="0"/>
          </a:p>
        </p:txBody>
      </p:sp>
      <p:cxnSp>
        <p:nvCxnSpPr>
          <p:cNvPr id="25" name="Connecteur en arc 24"/>
          <p:cNvCxnSpPr>
            <a:stCxn id="24" idx="1"/>
            <a:endCxn id="8" idx="7"/>
          </p:cNvCxnSpPr>
          <p:nvPr/>
        </p:nvCxnSpPr>
        <p:spPr>
          <a:xfrm rot="10800000" flipV="1">
            <a:off x="2141829" y="1816606"/>
            <a:ext cx="1205038" cy="569990"/>
          </a:xfrm>
          <a:prstGeom prst="curvedConnector2">
            <a:avLst/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05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 smtClean="0"/>
              <a:t>Introduction à la notion de </a:t>
            </a:r>
            <a:r>
              <a:rPr lang="fr-FR" sz="4000" b="1" dirty="0" smtClean="0"/>
              <a:t>branche</a:t>
            </a:r>
            <a:endParaRPr lang="fr-FR" sz="4000" dirty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10526" y="1683097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master</a:t>
            </a:r>
            <a:endParaRPr lang="fr-FR" sz="2000" b="1" dirty="0"/>
          </a:p>
        </p:txBody>
      </p:sp>
      <p:sp>
        <p:nvSpPr>
          <p:cNvPr id="8" name="Ellipse 7"/>
          <p:cNvSpPr/>
          <p:nvPr/>
        </p:nvSpPr>
        <p:spPr>
          <a:xfrm>
            <a:off x="1988523" y="236029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988523" y="4475328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203299" y="4331771"/>
            <a:ext cx="482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Création du </a:t>
            </a:r>
            <a:r>
              <a:rPr lang="fr-FR" dirty="0" err="1" smtClean="0"/>
              <a:t>doublecheese</a:t>
            </a:r>
            <a:endParaRPr lang="fr-FR" dirty="0" smtClean="0"/>
          </a:p>
          <a:p>
            <a:r>
              <a:rPr lang="ro-RO" i="1" dirty="0"/>
              <a:t>c17b1418035b6ae2ad2d38b3b089df27130eea9c</a:t>
            </a:r>
            <a:endParaRPr lang="fr-FR" i="1" dirty="0"/>
          </a:p>
        </p:txBody>
      </p:sp>
      <p:cxnSp>
        <p:nvCxnSpPr>
          <p:cNvPr id="13" name="Connecteur droit 12"/>
          <p:cNvCxnSpPr>
            <a:stCxn id="8" idx="4"/>
            <a:endCxn id="10" idx="0"/>
          </p:cNvCxnSpPr>
          <p:nvPr/>
        </p:nvCxnSpPr>
        <p:spPr>
          <a:xfrm>
            <a:off x="2078328" y="2539902"/>
            <a:ext cx="0" cy="1935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988523" y="5190989"/>
            <a:ext cx="23844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rgbClr val="1C6FFA"/>
                </a:solidFill>
                <a:latin typeface="Journal"/>
                <a:cs typeface="Journal"/>
              </a:rPr>
              <a:t>git </a:t>
            </a:r>
            <a:r>
              <a:rPr lang="fr-FR" sz="3200" b="1" dirty="0" err="1" smtClean="0">
                <a:solidFill>
                  <a:srgbClr val="1C6FFA"/>
                </a:solidFill>
                <a:latin typeface="Journal"/>
                <a:cs typeface="Journal"/>
              </a:rPr>
              <a:t>checkout</a:t>
            </a:r>
            <a:r>
              <a:rPr lang="fr-FR" sz="3200" b="1" dirty="0" smtClean="0">
                <a:solidFill>
                  <a:srgbClr val="1C6FFA"/>
                </a:solidFill>
                <a:latin typeface="Journal"/>
                <a:cs typeface="Journal"/>
              </a:rPr>
              <a:t> c17b14...</a:t>
            </a:r>
            <a:endParaRPr lang="fr-FR" sz="3200" b="1" dirty="0"/>
          </a:p>
        </p:txBody>
      </p:sp>
      <p:cxnSp>
        <p:nvCxnSpPr>
          <p:cNvPr id="16" name="Connecteur en arc 15"/>
          <p:cNvCxnSpPr>
            <a:stCxn id="10" idx="4"/>
            <a:endCxn id="12" idx="4"/>
          </p:cNvCxnSpPr>
          <p:nvPr/>
        </p:nvCxnSpPr>
        <p:spPr>
          <a:xfrm rot="16200000" flipH="1">
            <a:off x="3071814" y="3661450"/>
            <a:ext cx="12700" cy="1986973"/>
          </a:xfrm>
          <a:prstGeom prst="curvedConnector3">
            <a:avLst>
              <a:gd name="adj1" fmla="val 5032189"/>
            </a:avLst>
          </a:prstGeom>
          <a:ln>
            <a:solidFill>
              <a:srgbClr val="125AF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975496" y="4475328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721138" y="3376329"/>
            <a:ext cx="28095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1C6FFA"/>
                </a:solidFill>
                <a:latin typeface="Journal"/>
                <a:cs typeface="Journal"/>
              </a:rPr>
              <a:t>DETACHED HEAD</a:t>
            </a:r>
            <a:endParaRPr lang="fr-FR" sz="3200" b="1" dirty="0"/>
          </a:p>
        </p:txBody>
      </p:sp>
      <p:cxnSp>
        <p:nvCxnSpPr>
          <p:cNvPr id="18" name="Connecteur en arc 17"/>
          <p:cNvCxnSpPr>
            <a:stCxn id="17" idx="1"/>
            <a:endCxn id="12" idx="7"/>
          </p:cNvCxnSpPr>
          <p:nvPr/>
        </p:nvCxnSpPr>
        <p:spPr>
          <a:xfrm rot="10800000" flipV="1">
            <a:off x="4128802" y="3668717"/>
            <a:ext cx="592336" cy="832914"/>
          </a:xfrm>
          <a:prstGeom prst="curvedConnector2">
            <a:avLst/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 smtClean="0"/>
              <a:t>Introduction à la notion de </a:t>
            </a:r>
            <a:r>
              <a:rPr lang="fr-FR" sz="4000" b="1" dirty="0" smtClean="0"/>
              <a:t>branche</a:t>
            </a:r>
            <a:endParaRPr lang="fr-FR" sz="4000" dirty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10526" y="1683097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master</a:t>
            </a:r>
            <a:endParaRPr lang="fr-FR" sz="2000" b="1" dirty="0"/>
          </a:p>
        </p:txBody>
      </p:sp>
      <p:sp>
        <p:nvSpPr>
          <p:cNvPr id="8" name="Ellipse 7"/>
          <p:cNvSpPr/>
          <p:nvPr/>
        </p:nvSpPr>
        <p:spPr>
          <a:xfrm>
            <a:off x="1988523" y="236029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988523" y="4475328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203299" y="4331771"/>
            <a:ext cx="482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Création du </a:t>
            </a:r>
            <a:r>
              <a:rPr lang="fr-FR" dirty="0" err="1" smtClean="0"/>
              <a:t>doublecheese</a:t>
            </a:r>
            <a:endParaRPr lang="fr-FR" dirty="0" smtClean="0"/>
          </a:p>
          <a:p>
            <a:r>
              <a:rPr lang="ro-RO" i="1" dirty="0"/>
              <a:t>c17b1418035b6ae2ad2d38b3b089df27130eea9c</a:t>
            </a:r>
            <a:endParaRPr lang="fr-FR" i="1" dirty="0"/>
          </a:p>
        </p:txBody>
      </p:sp>
      <p:cxnSp>
        <p:nvCxnSpPr>
          <p:cNvPr id="13" name="Connecteur droit 12"/>
          <p:cNvCxnSpPr>
            <a:stCxn id="8" idx="4"/>
            <a:endCxn id="10" idx="0"/>
          </p:cNvCxnSpPr>
          <p:nvPr/>
        </p:nvCxnSpPr>
        <p:spPr>
          <a:xfrm>
            <a:off x="2078328" y="2539902"/>
            <a:ext cx="0" cy="1935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975496" y="4475328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91747" y="3693323"/>
            <a:ext cx="572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 smtClean="0"/>
              <a:t>dev</a:t>
            </a:r>
            <a:endParaRPr lang="fr-FR" sz="20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4795635" y="2339770"/>
            <a:ext cx="2809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1C6FFA"/>
                </a:solidFill>
                <a:latin typeface="Journal"/>
                <a:cs typeface="Journal"/>
              </a:rPr>
              <a:t>On peut démarrer une nouvelle branche</a:t>
            </a:r>
            <a:endParaRPr lang="fr-FR" sz="3200" b="1" dirty="0"/>
          </a:p>
        </p:txBody>
      </p:sp>
      <p:cxnSp>
        <p:nvCxnSpPr>
          <p:cNvPr id="20" name="Connecteur en arc 19"/>
          <p:cNvCxnSpPr>
            <a:stCxn id="19" idx="1"/>
            <a:endCxn id="14" idx="0"/>
          </p:cNvCxnSpPr>
          <p:nvPr/>
        </p:nvCxnSpPr>
        <p:spPr>
          <a:xfrm rot="10800000" flipV="1">
            <a:off x="4078131" y="2878379"/>
            <a:ext cx="717504" cy="814944"/>
          </a:xfrm>
          <a:prstGeom prst="curvedConnector2">
            <a:avLst/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1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 smtClean="0"/>
              <a:t>Introduction à la notion de </a:t>
            </a:r>
            <a:r>
              <a:rPr lang="fr-FR" sz="4000" b="1" dirty="0" smtClean="0"/>
              <a:t>branche</a:t>
            </a:r>
            <a:endParaRPr lang="fr-FR" sz="4000" dirty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10526" y="1683097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master</a:t>
            </a:r>
            <a:endParaRPr lang="fr-FR" sz="2000" b="1" dirty="0"/>
          </a:p>
        </p:txBody>
      </p:sp>
      <p:sp>
        <p:nvSpPr>
          <p:cNvPr id="8" name="Ellipse 7"/>
          <p:cNvSpPr/>
          <p:nvPr/>
        </p:nvSpPr>
        <p:spPr>
          <a:xfrm>
            <a:off x="1988523" y="236029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988523" y="4475328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203299" y="4331771"/>
            <a:ext cx="482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Création du </a:t>
            </a:r>
            <a:r>
              <a:rPr lang="fr-FR" dirty="0" err="1" smtClean="0"/>
              <a:t>doublecheese</a:t>
            </a:r>
            <a:endParaRPr lang="fr-FR" dirty="0" smtClean="0"/>
          </a:p>
          <a:p>
            <a:r>
              <a:rPr lang="ro-RO" i="1" dirty="0"/>
              <a:t>c17b1418035b6ae2ad2d38b3b089df27130eea9c</a:t>
            </a:r>
            <a:endParaRPr lang="fr-FR" i="1" dirty="0"/>
          </a:p>
        </p:txBody>
      </p:sp>
      <p:cxnSp>
        <p:nvCxnSpPr>
          <p:cNvPr id="13" name="Connecteur droit 12"/>
          <p:cNvCxnSpPr>
            <a:stCxn id="8" idx="4"/>
            <a:endCxn id="10" idx="0"/>
          </p:cNvCxnSpPr>
          <p:nvPr/>
        </p:nvCxnSpPr>
        <p:spPr>
          <a:xfrm>
            <a:off x="2078328" y="2539902"/>
            <a:ext cx="0" cy="1935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975496" y="4475328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155105" y="1911488"/>
            <a:ext cx="2809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1C6FFA"/>
                </a:solidFill>
                <a:latin typeface="Journal"/>
                <a:cs typeface="Journal"/>
              </a:rPr>
              <a:t>On peut revenir à la version courante</a:t>
            </a:r>
          </a:p>
          <a:p>
            <a:r>
              <a:rPr lang="fr-FR" sz="3200" b="1" dirty="0" smtClean="0">
                <a:solidFill>
                  <a:srgbClr val="1C6FFA"/>
                </a:solidFill>
                <a:latin typeface="Journal"/>
                <a:cs typeface="Journal"/>
              </a:rPr>
              <a:t>git </a:t>
            </a:r>
            <a:r>
              <a:rPr lang="fr-FR" sz="3200" b="1" dirty="0" err="1" smtClean="0">
                <a:solidFill>
                  <a:srgbClr val="1C6FFA"/>
                </a:solidFill>
                <a:latin typeface="Journal"/>
                <a:cs typeface="Journal"/>
              </a:rPr>
              <a:t>checkout</a:t>
            </a:r>
            <a:r>
              <a:rPr lang="fr-FR" sz="3200" b="1" dirty="0" smtClean="0">
                <a:solidFill>
                  <a:srgbClr val="1C6FFA"/>
                </a:solidFill>
                <a:latin typeface="Journal"/>
                <a:cs typeface="Journal"/>
              </a:rPr>
              <a:t> master</a:t>
            </a:r>
            <a:endParaRPr lang="fr-FR" sz="3200" b="1" dirty="0"/>
          </a:p>
        </p:txBody>
      </p:sp>
      <p:cxnSp>
        <p:nvCxnSpPr>
          <p:cNvPr id="20" name="Connecteur en arc 19"/>
          <p:cNvCxnSpPr>
            <a:stCxn id="12" idx="0"/>
            <a:endCxn id="8" idx="6"/>
          </p:cNvCxnSpPr>
          <p:nvPr/>
        </p:nvCxnSpPr>
        <p:spPr>
          <a:xfrm rot="16200000" flipV="1">
            <a:off x="2104102" y="2514128"/>
            <a:ext cx="2025230" cy="1897169"/>
          </a:xfrm>
          <a:prstGeom prst="curvedConnector2">
            <a:avLst/>
          </a:prstGeom>
          <a:ln>
            <a:solidFill>
              <a:srgbClr val="125AF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Revenir à la dernière version </a:t>
            </a:r>
            <a:r>
              <a:rPr lang="fr-FR" sz="3600" dirty="0"/>
              <a:t>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Revenez à la version initiale de votre projet</a:t>
            </a:r>
            <a:endParaRPr lang="fr-FR" dirty="0" smtClean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</a:t>
            </a:r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ls</a:t>
            </a:r>
            <a:endParaRPr lang="fr-FR" sz="32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endParaRPr lang="fr-FR" sz="3200" dirty="0" smtClean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0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 smtClean="0"/>
              <a:t>Aller plus loin avec les </a:t>
            </a:r>
            <a:r>
              <a:rPr lang="fr-FR" sz="4000" b="1" dirty="0" smtClean="0"/>
              <a:t>branches</a:t>
            </a:r>
            <a:endParaRPr lang="fr-FR" sz="40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80" y="1590416"/>
            <a:ext cx="5821241" cy="4365931"/>
          </a:xfrm>
          <a:prstGeom prst="rect">
            <a:avLst/>
          </a:prstGeom>
        </p:spPr>
      </p:pic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 smtClean="0"/>
              <a:t>Aller plus loin avec les </a:t>
            </a:r>
            <a:r>
              <a:rPr lang="fr-FR" sz="4000" b="1" dirty="0" smtClean="0"/>
              <a:t>branches</a:t>
            </a:r>
            <a:endParaRPr lang="fr-FR" sz="4000" b="1" dirty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97365" y="2713065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master</a:t>
            </a:r>
            <a:endParaRPr lang="fr-FR" sz="2000" b="1" dirty="0"/>
          </a:p>
        </p:txBody>
      </p:sp>
      <p:sp>
        <p:nvSpPr>
          <p:cNvPr id="6" name="Ellipse 5"/>
          <p:cNvSpPr/>
          <p:nvPr/>
        </p:nvSpPr>
        <p:spPr>
          <a:xfrm>
            <a:off x="2537550" y="2864152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423456" y="2494820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230321" y="3583815"/>
            <a:ext cx="1575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g</a:t>
            </a:r>
            <a:r>
              <a:rPr lang="fr-FR" sz="2000" b="1" dirty="0" smtClean="0"/>
              <a:t>ros chantier</a:t>
            </a:r>
            <a:endParaRPr lang="fr-FR" sz="2000" b="1" dirty="0"/>
          </a:p>
        </p:txBody>
      </p:sp>
      <p:grpSp>
        <p:nvGrpSpPr>
          <p:cNvPr id="51" name="Grouper 50"/>
          <p:cNvGrpSpPr/>
          <p:nvPr/>
        </p:nvGrpSpPr>
        <p:grpSpPr>
          <a:xfrm>
            <a:off x="2717159" y="2494820"/>
            <a:ext cx="895121" cy="548941"/>
            <a:chOff x="2717159" y="2494820"/>
            <a:chExt cx="895121" cy="548941"/>
          </a:xfrm>
        </p:grpSpPr>
        <p:sp>
          <p:nvSpPr>
            <p:cNvPr id="8" name="Ellipse 7"/>
            <p:cNvSpPr/>
            <p:nvPr/>
          </p:nvSpPr>
          <p:spPr>
            <a:xfrm>
              <a:off x="3344238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230144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r2</a:t>
              </a:r>
              <a:endParaRPr lang="fr-FR" dirty="0"/>
            </a:p>
          </p:txBody>
        </p:sp>
        <p:cxnSp>
          <p:nvCxnSpPr>
            <p:cNvPr id="14" name="Connecteur droit 13"/>
            <p:cNvCxnSpPr>
              <a:stCxn id="6" idx="6"/>
              <a:endCxn id="8" idx="2"/>
            </p:cNvCxnSpPr>
            <p:nvPr/>
          </p:nvCxnSpPr>
          <p:spPr>
            <a:xfrm>
              <a:off x="2717159" y="2953957"/>
              <a:ext cx="6270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r 51"/>
          <p:cNvGrpSpPr/>
          <p:nvPr/>
        </p:nvGrpSpPr>
        <p:grpSpPr>
          <a:xfrm>
            <a:off x="3523847" y="2494820"/>
            <a:ext cx="960819" cy="548941"/>
            <a:chOff x="3523847" y="2494820"/>
            <a:chExt cx="960819" cy="548941"/>
          </a:xfrm>
        </p:grpSpPr>
        <p:sp>
          <p:nvSpPr>
            <p:cNvPr id="10" name="Ellipse 9"/>
            <p:cNvSpPr/>
            <p:nvPr/>
          </p:nvSpPr>
          <p:spPr>
            <a:xfrm>
              <a:off x="4216624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102530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r3</a:t>
              </a:r>
              <a:endParaRPr lang="fr-FR" dirty="0"/>
            </a:p>
          </p:txBody>
        </p:sp>
        <p:cxnSp>
          <p:nvCxnSpPr>
            <p:cNvPr id="16" name="Connecteur droit 15"/>
            <p:cNvCxnSpPr>
              <a:stCxn id="8" idx="6"/>
              <a:endCxn id="10" idx="2"/>
            </p:cNvCxnSpPr>
            <p:nvPr/>
          </p:nvCxnSpPr>
          <p:spPr>
            <a:xfrm>
              <a:off x="3523847" y="2953957"/>
              <a:ext cx="6927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r 53"/>
          <p:cNvGrpSpPr/>
          <p:nvPr/>
        </p:nvGrpSpPr>
        <p:grpSpPr>
          <a:xfrm>
            <a:off x="4396233" y="2482737"/>
            <a:ext cx="1345333" cy="561024"/>
            <a:chOff x="4396233" y="2482737"/>
            <a:chExt cx="1345333" cy="561024"/>
          </a:xfrm>
        </p:grpSpPr>
        <p:sp>
          <p:nvSpPr>
            <p:cNvPr id="25" name="Ellipse 24"/>
            <p:cNvSpPr/>
            <p:nvPr/>
          </p:nvSpPr>
          <p:spPr>
            <a:xfrm>
              <a:off x="5446315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359430" y="2482737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r5</a:t>
              </a:r>
              <a:endParaRPr lang="fr-FR" dirty="0"/>
            </a:p>
          </p:txBody>
        </p:sp>
        <p:cxnSp>
          <p:nvCxnSpPr>
            <p:cNvPr id="27" name="Connecteur droit 26"/>
            <p:cNvCxnSpPr>
              <a:stCxn id="10" idx="6"/>
              <a:endCxn id="25" idx="2"/>
            </p:cNvCxnSpPr>
            <p:nvPr/>
          </p:nvCxnSpPr>
          <p:spPr>
            <a:xfrm>
              <a:off x="4396233" y="2953957"/>
              <a:ext cx="105008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er 52"/>
          <p:cNvGrpSpPr/>
          <p:nvPr/>
        </p:nvGrpSpPr>
        <p:grpSpPr>
          <a:xfrm>
            <a:off x="4396233" y="2953957"/>
            <a:ext cx="933609" cy="922071"/>
            <a:chOff x="4396233" y="2953957"/>
            <a:chExt cx="933609" cy="922071"/>
          </a:xfrm>
        </p:grpSpPr>
        <p:sp>
          <p:nvSpPr>
            <p:cNvPr id="21" name="Ellipse 20"/>
            <p:cNvSpPr/>
            <p:nvPr/>
          </p:nvSpPr>
          <p:spPr>
            <a:xfrm>
              <a:off x="5034591" y="3696419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947706" y="3315004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r4</a:t>
              </a:r>
              <a:endParaRPr lang="fr-FR" dirty="0"/>
            </a:p>
          </p:txBody>
        </p:sp>
        <p:cxnSp>
          <p:nvCxnSpPr>
            <p:cNvPr id="31" name="Connecteur en arc 30"/>
            <p:cNvCxnSpPr>
              <a:stCxn id="10" idx="6"/>
              <a:endCxn id="21" idx="2"/>
            </p:cNvCxnSpPr>
            <p:nvPr/>
          </p:nvCxnSpPr>
          <p:spPr>
            <a:xfrm>
              <a:off x="4396233" y="2953957"/>
              <a:ext cx="638358" cy="832267"/>
            </a:xfrm>
            <a:prstGeom prst="curved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er 54"/>
          <p:cNvGrpSpPr/>
          <p:nvPr/>
        </p:nvGrpSpPr>
        <p:grpSpPr>
          <a:xfrm>
            <a:off x="5214200" y="3315004"/>
            <a:ext cx="975197" cy="561024"/>
            <a:chOff x="5214200" y="3315004"/>
            <a:chExt cx="975197" cy="561024"/>
          </a:xfrm>
        </p:grpSpPr>
        <p:sp>
          <p:nvSpPr>
            <p:cNvPr id="23" name="Ellipse 22"/>
            <p:cNvSpPr/>
            <p:nvPr/>
          </p:nvSpPr>
          <p:spPr>
            <a:xfrm>
              <a:off x="5894146" y="3696419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5807261" y="3315004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r6</a:t>
              </a:r>
              <a:endParaRPr lang="fr-FR" dirty="0"/>
            </a:p>
          </p:txBody>
        </p:sp>
        <p:cxnSp>
          <p:nvCxnSpPr>
            <p:cNvPr id="32" name="Connecteur droit 31"/>
            <p:cNvCxnSpPr>
              <a:stCxn id="21" idx="6"/>
              <a:endCxn id="23" idx="2"/>
            </p:cNvCxnSpPr>
            <p:nvPr/>
          </p:nvCxnSpPr>
          <p:spPr>
            <a:xfrm>
              <a:off x="5214200" y="3786224"/>
              <a:ext cx="67994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r 55"/>
          <p:cNvGrpSpPr/>
          <p:nvPr/>
        </p:nvGrpSpPr>
        <p:grpSpPr>
          <a:xfrm>
            <a:off x="6073755" y="3315004"/>
            <a:ext cx="990258" cy="561024"/>
            <a:chOff x="6073755" y="3315004"/>
            <a:chExt cx="990258" cy="561024"/>
          </a:xfrm>
        </p:grpSpPr>
        <p:sp>
          <p:nvSpPr>
            <p:cNvPr id="36" name="Ellipse 35"/>
            <p:cNvSpPr/>
            <p:nvPr/>
          </p:nvSpPr>
          <p:spPr>
            <a:xfrm>
              <a:off x="6768762" y="3696419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6681877" y="3315004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r7</a:t>
              </a:r>
              <a:endParaRPr lang="fr-FR" dirty="0"/>
            </a:p>
          </p:txBody>
        </p:sp>
        <p:cxnSp>
          <p:nvCxnSpPr>
            <p:cNvPr id="38" name="Connecteur droit 37"/>
            <p:cNvCxnSpPr>
              <a:stCxn id="23" idx="6"/>
              <a:endCxn id="36" idx="2"/>
            </p:cNvCxnSpPr>
            <p:nvPr/>
          </p:nvCxnSpPr>
          <p:spPr>
            <a:xfrm>
              <a:off x="6073755" y="3786224"/>
              <a:ext cx="69500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r 56"/>
          <p:cNvGrpSpPr/>
          <p:nvPr/>
        </p:nvGrpSpPr>
        <p:grpSpPr>
          <a:xfrm>
            <a:off x="5625924" y="2482737"/>
            <a:ext cx="2320711" cy="1303487"/>
            <a:chOff x="5625924" y="2482737"/>
            <a:chExt cx="2320711" cy="1303487"/>
          </a:xfrm>
        </p:grpSpPr>
        <p:sp>
          <p:nvSpPr>
            <p:cNvPr id="42" name="Ellipse 41"/>
            <p:cNvSpPr/>
            <p:nvPr/>
          </p:nvSpPr>
          <p:spPr>
            <a:xfrm>
              <a:off x="7651384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7564499" y="2482737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r8</a:t>
              </a:r>
              <a:endParaRPr lang="fr-FR" dirty="0"/>
            </a:p>
          </p:txBody>
        </p:sp>
        <p:cxnSp>
          <p:nvCxnSpPr>
            <p:cNvPr id="44" name="Connecteur en arc 43"/>
            <p:cNvCxnSpPr>
              <a:stCxn id="36" idx="6"/>
              <a:endCxn id="42" idx="2"/>
            </p:cNvCxnSpPr>
            <p:nvPr/>
          </p:nvCxnSpPr>
          <p:spPr>
            <a:xfrm flipV="1">
              <a:off x="6948371" y="2953957"/>
              <a:ext cx="703013" cy="832267"/>
            </a:xfrm>
            <a:prstGeom prst="curved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>
              <a:stCxn id="25" idx="6"/>
              <a:endCxn id="42" idx="2"/>
            </p:cNvCxnSpPr>
            <p:nvPr/>
          </p:nvCxnSpPr>
          <p:spPr>
            <a:xfrm>
              <a:off x="5625924" y="2953957"/>
              <a:ext cx="20254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202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660952">
            <a:off x="1957054" y="4335756"/>
            <a:ext cx="2612995" cy="175152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 smtClean="0"/>
              <a:t>Aller plus loin avec les </a:t>
            </a:r>
            <a:r>
              <a:rPr lang="fr-FR" sz="4000" b="1" dirty="0" smtClean="0"/>
              <a:t>branches</a:t>
            </a:r>
            <a:endParaRPr lang="fr-FR" sz="4000" b="1" dirty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46726" y="1718910"/>
            <a:ext cx="78400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Notre fast-food veut passer au </a:t>
            </a:r>
            <a:r>
              <a:rPr lang="fr-FR" sz="2400" b="1" dirty="0" smtClean="0">
                <a:solidFill>
                  <a:schemeClr val="accent3"/>
                </a:solidFill>
              </a:rPr>
              <a:t>BIO</a:t>
            </a:r>
            <a:r>
              <a:rPr lang="fr-FR" sz="2400" dirty="0" smtClean="0"/>
              <a:t>.</a:t>
            </a:r>
          </a:p>
          <a:p>
            <a:r>
              <a:rPr lang="fr-FR" sz="2400" dirty="0" smtClean="0"/>
              <a:t>Il faut changer toutes nos recettes !!!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algn="r"/>
            <a:r>
              <a:rPr lang="fr-FR" sz="2400" b="1" dirty="0" smtClean="0"/>
              <a:t>C’est un « gros chantier »…</a:t>
            </a:r>
            <a:endParaRPr lang="fr-FR" sz="2400" b="1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00000">
            <a:off x="846726" y="3348025"/>
            <a:ext cx="1546926" cy="217589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3785" y="3129746"/>
            <a:ext cx="1944997" cy="194499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91947">
            <a:off x="18421" y="4893139"/>
            <a:ext cx="1922747" cy="179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0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 smtClean="0"/>
              <a:t>Créer </a:t>
            </a:r>
            <a:r>
              <a:rPr lang="fr-FR" sz="3600" b="1" dirty="0" smtClean="0"/>
              <a:t>une nouvelle branche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Créer une nouvelle branche bio sur votre dépôt</a:t>
            </a:r>
            <a:endParaRPr lang="fr-FR" dirty="0" smtClean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 bio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Pourquoi aurais-je besoin </a:t>
            </a:r>
            <a:r>
              <a:rPr lang="fr-FR" dirty="0" smtClean="0"/>
              <a:t>d’un logiciel de gestion de sources décentralisé ?</a:t>
            </a:r>
            <a:endParaRPr lang="fr-FR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52012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4400" dirty="0" smtClean="0">
                <a:solidFill>
                  <a:srgbClr val="1C6FFA"/>
                </a:solidFill>
                <a:latin typeface="Journal"/>
                <a:cs typeface="Journal"/>
              </a:rPr>
              <a:t>Quelques exemples</a:t>
            </a:r>
          </a:p>
          <a:p>
            <a:r>
              <a:rPr lang="fr-FR" dirty="0" smtClean="0"/>
              <a:t>Suivre les étapes de modification d’un programme</a:t>
            </a:r>
          </a:p>
          <a:p>
            <a:r>
              <a:rPr lang="fr-FR" dirty="0" smtClean="0"/>
              <a:t>Tester un changement complexe et pouvoir revenir facilement en arrière</a:t>
            </a:r>
          </a:p>
          <a:p>
            <a:r>
              <a:rPr lang="fr-FR" dirty="0" smtClean="0"/>
              <a:t>Travailler à plusieurs sur un projet</a:t>
            </a:r>
          </a:p>
          <a:p>
            <a:r>
              <a:rPr lang="fr-FR" dirty="0" smtClean="0"/>
              <a:t>Inviter des collaborateurs sur un projet</a:t>
            </a:r>
          </a:p>
          <a:p>
            <a:r>
              <a:rPr lang="fr-FR" dirty="0" smtClean="0"/>
              <a:t>Contribuer à un projet </a:t>
            </a:r>
            <a:r>
              <a:rPr lang="fr-FR" dirty="0" err="1" smtClean="0"/>
              <a:t>OpenSource</a:t>
            </a:r>
            <a:endParaRPr lang="fr-FR" dirty="0"/>
          </a:p>
        </p:txBody>
      </p:sp>
      <p:pic>
        <p:nvPicPr>
          <p:cNvPr id="5" name="Image 4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4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 smtClean="0"/>
              <a:t>Créer </a:t>
            </a:r>
            <a:r>
              <a:rPr lang="fr-FR" sz="3600" b="1" dirty="0" smtClean="0"/>
              <a:t>une nouvelle branche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Consultez les branches disponibles sur votre dépôt</a:t>
            </a:r>
            <a:endParaRPr lang="fr-FR" dirty="0" smtClean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endParaRPr lang="fr-FR" sz="32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 bio</a:t>
            </a:r>
            <a:endParaRPr lang="fr-FR" sz="3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* </a:t>
            </a:r>
            <a:r>
              <a:rPr lang="fr-FR" sz="3200" dirty="0">
                <a:solidFill>
                  <a:srgbClr val="00FF00"/>
                </a:solidFill>
                <a:latin typeface="Lucida Console"/>
                <a:cs typeface="Lucida Console"/>
              </a:rPr>
              <a:t>master</a:t>
            </a:r>
            <a:endParaRPr lang="fr-FR" sz="3200" dirty="0" smtClean="0">
              <a:solidFill>
                <a:srgbClr val="00FF00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5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 err="1" smtClean="0">
                <a:latin typeface="Lucida Console"/>
                <a:cs typeface="Lucida Console"/>
              </a:rPr>
              <a:t>branch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permet de gérer les branches de votre dépôt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3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 smtClean="0"/>
              <a:t>Changer </a:t>
            </a:r>
            <a:r>
              <a:rPr lang="fr-FR" sz="3600" dirty="0" smtClean="0"/>
              <a:t>de branche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Utilisez la commande </a:t>
            </a:r>
            <a:r>
              <a:rPr lang="fr-FR" dirty="0" smtClean="0">
                <a:latin typeface="Lucida Console"/>
                <a:cs typeface="Lucida Console"/>
              </a:rPr>
              <a:t>git </a:t>
            </a:r>
            <a:r>
              <a:rPr lang="fr-FR" dirty="0" err="1" smtClean="0">
                <a:latin typeface="Lucida Console"/>
                <a:cs typeface="Lucida Console"/>
              </a:rPr>
              <a:t>checkout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 smtClean="0"/>
              <a:t>pour changer de branche.</a:t>
            </a:r>
            <a:endParaRPr lang="fr-FR" dirty="0" smtClean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 bio</a:t>
            </a:r>
          </a:p>
          <a:p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Switched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to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'bio'</a:t>
            </a:r>
            <a:endParaRPr lang="fr-FR" sz="3200" dirty="0" smtClean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 smtClean="0"/>
              <a:t>Aller plus loin avec les </a:t>
            </a:r>
            <a:r>
              <a:rPr lang="fr-FR" sz="4000" b="1" dirty="0" smtClean="0"/>
              <a:t>branches</a:t>
            </a:r>
            <a:endParaRPr lang="fr-FR" sz="4000" b="1" dirty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97365" y="2713065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master</a:t>
            </a:r>
            <a:endParaRPr lang="fr-FR" sz="2000" b="1" dirty="0"/>
          </a:p>
        </p:txBody>
      </p:sp>
      <p:sp>
        <p:nvSpPr>
          <p:cNvPr id="6" name="Ellipse 5"/>
          <p:cNvSpPr/>
          <p:nvPr/>
        </p:nvSpPr>
        <p:spPr>
          <a:xfrm>
            <a:off x="2537550" y="2864152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423456" y="2494820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197365" y="3563051"/>
            <a:ext cx="523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bio</a:t>
            </a:r>
            <a:endParaRPr lang="fr-FR" sz="2000" b="1" dirty="0"/>
          </a:p>
        </p:txBody>
      </p:sp>
      <p:grpSp>
        <p:nvGrpSpPr>
          <p:cNvPr id="51" name="Grouper 50"/>
          <p:cNvGrpSpPr/>
          <p:nvPr/>
        </p:nvGrpSpPr>
        <p:grpSpPr>
          <a:xfrm>
            <a:off x="2717159" y="2494820"/>
            <a:ext cx="895121" cy="548941"/>
            <a:chOff x="2717159" y="2494820"/>
            <a:chExt cx="895121" cy="548941"/>
          </a:xfrm>
        </p:grpSpPr>
        <p:sp>
          <p:nvSpPr>
            <p:cNvPr id="8" name="Ellipse 7"/>
            <p:cNvSpPr/>
            <p:nvPr/>
          </p:nvSpPr>
          <p:spPr>
            <a:xfrm>
              <a:off x="3344238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230144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r2</a:t>
              </a:r>
              <a:endParaRPr lang="fr-FR" dirty="0"/>
            </a:p>
          </p:txBody>
        </p:sp>
        <p:cxnSp>
          <p:nvCxnSpPr>
            <p:cNvPr id="14" name="Connecteur droit 13"/>
            <p:cNvCxnSpPr>
              <a:stCxn id="6" idx="6"/>
              <a:endCxn id="8" idx="2"/>
            </p:cNvCxnSpPr>
            <p:nvPr/>
          </p:nvCxnSpPr>
          <p:spPr>
            <a:xfrm>
              <a:off x="2717159" y="2953957"/>
              <a:ext cx="6270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r 51"/>
          <p:cNvGrpSpPr/>
          <p:nvPr/>
        </p:nvGrpSpPr>
        <p:grpSpPr>
          <a:xfrm>
            <a:off x="3523847" y="2494820"/>
            <a:ext cx="960819" cy="548941"/>
            <a:chOff x="3523847" y="2494820"/>
            <a:chExt cx="960819" cy="548941"/>
          </a:xfrm>
        </p:grpSpPr>
        <p:sp>
          <p:nvSpPr>
            <p:cNvPr id="10" name="Ellipse 9"/>
            <p:cNvSpPr/>
            <p:nvPr/>
          </p:nvSpPr>
          <p:spPr>
            <a:xfrm>
              <a:off x="4216624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102530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r3</a:t>
              </a:r>
              <a:endParaRPr lang="fr-FR" dirty="0"/>
            </a:p>
          </p:txBody>
        </p:sp>
        <p:cxnSp>
          <p:nvCxnSpPr>
            <p:cNvPr id="16" name="Connecteur droit 15"/>
            <p:cNvCxnSpPr>
              <a:stCxn id="8" idx="6"/>
              <a:endCxn id="10" idx="2"/>
            </p:cNvCxnSpPr>
            <p:nvPr/>
          </p:nvCxnSpPr>
          <p:spPr>
            <a:xfrm>
              <a:off x="3523847" y="2953957"/>
              <a:ext cx="6927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46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 smtClean="0"/>
              <a:t>On passe au </a:t>
            </a:r>
            <a:r>
              <a:rPr lang="fr-FR" sz="3600" b="1" dirty="0" smtClean="0"/>
              <a:t>bio !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Modifiez la recette du </a:t>
            </a:r>
            <a:r>
              <a:rPr lang="fr-FR" dirty="0" err="1" smtClean="0"/>
              <a:t>Big</a:t>
            </a:r>
            <a:r>
              <a:rPr lang="fr-FR" dirty="0" smtClean="0"/>
              <a:t> Mac et </a:t>
            </a:r>
            <a:r>
              <a:rPr lang="fr-FR" dirty="0" err="1" smtClean="0"/>
              <a:t>commité</a:t>
            </a:r>
            <a:r>
              <a:rPr lang="fr-FR" dirty="0" smtClean="0"/>
              <a:t> la modification</a:t>
            </a:r>
            <a:endParaRPr lang="fr-FR" dirty="0" smtClean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4464037"/>
            <a:ext cx="8229600" cy="1495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commit –a –m "Bio Mac"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874757" y="2304432"/>
            <a:ext cx="2812043" cy="20313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  <a:r>
              <a:rPr lang="fr-FR" dirty="0" smtClean="0"/>
              <a:t>teak bio</a:t>
            </a:r>
            <a:endParaRPr lang="fr-FR" dirty="0"/>
          </a:p>
          <a:p>
            <a:r>
              <a:rPr lang="fr-FR" dirty="0" smtClean="0"/>
              <a:t>salade bio</a:t>
            </a:r>
            <a:endParaRPr lang="fr-FR" dirty="0"/>
          </a:p>
          <a:p>
            <a:r>
              <a:rPr lang="fr-FR" dirty="0" smtClean="0"/>
              <a:t>tomates bio</a:t>
            </a:r>
            <a:endParaRPr lang="fr-FR" dirty="0"/>
          </a:p>
          <a:p>
            <a:r>
              <a:rPr lang="fr-FR" dirty="0" smtClean="0"/>
              <a:t>oignons bio</a:t>
            </a:r>
            <a:endParaRPr lang="fr-FR" dirty="0"/>
          </a:p>
          <a:p>
            <a:r>
              <a:rPr lang="fr-FR" dirty="0"/>
              <a:t>c</a:t>
            </a:r>
            <a:r>
              <a:rPr lang="fr-FR" dirty="0" smtClean="0"/>
              <a:t>ornichons bio</a:t>
            </a:r>
            <a:endParaRPr lang="fr-FR" dirty="0"/>
          </a:p>
          <a:p>
            <a:r>
              <a:rPr lang="fr-FR" dirty="0" smtClean="0"/>
              <a:t>ketchup bio</a:t>
            </a:r>
            <a:endParaRPr lang="fr-FR" dirty="0"/>
          </a:p>
          <a:p>
            <a:r>
              <a:rPr lang="fr-FR" dirty="0" smtClean="0"/>
              <a:t>moutarde bio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78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 smtClean="0"/>
              <a:t>Aller plus loin avec les </a:t>
            </a:r>
            <a:r>
              <a:rPr lang="fr-FR" sz="4000" b="1" dirty="0" smtClean="0"/>
              <a:t>branches</a:t>
            </a:r>
            <a:endParaRPr lang="fr-FR" sz="4000" b="1" dirty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97365" y="2713065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master</a:t>
            </a:r>
            <a:endParaRPr lang="fr-FR" sz="2000" b="1" dirty="0"/>
          </a:p>
        </p:txBody>
      </p:sp>
      <p:sp>
        <p:nvSpPr>
          <p:cNvPr id="6" name="Ellipse 5"/>
          <p:cNvSpPr/>
          <p:nvPr/>
        </p:nvSpPr>
        <p:spPr>
          <a:xfrm>
            <a:off x="2537550" y="2864152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423456" y="2494820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197365" y="3563051"/>
            <a:ext cx="523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bio</a:t>
            </a:r>
            <a:endParaRPr lang="fr-FR" sz="2000" b="1" dirty="0"/>
          </a:p>
        </p:txBody>
      </p:sp>
      <p:grpSp>
        <p:nvGrpSpPr>
          <p:cNvPr id="51" name="Grouper 50"/>
          <p:cNvGrpSpPr/>
          <p:nvPr/>
        </p:nvGrpSpPr>
        <p:grpSpPr>
          <a:xfrm>
            <a:off x="2717159" y="2494820"/>
            <a:ext cx="895121" cy="548941"/>
            <a:chOff x="2717159" y="2494820"/>
            <a:chExt cx="895121" cy="548941"/>
          </a:xfrm>
        </p:grpSpPr>
        <p:sp>
          <p:nvSpPr>
            <p:cNvPr id="8" name="Ellipse 7"/>
            <p:cNvSpPr/>
            <p:nvPr/>
          </p:nvSpPr>
          <p:spPr>
            <a:xfrm>
              <a:off x="3344238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230144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r2</a:t>
              </a:r>
              <a:endParaRPr lang="fr-FR" dirty="0"/>
            </a:p>
          </p:txBody>
        </p:sp>
        <p:cxnSp>
          <p:nvCxnSpPr>
            <p:cNvPr id="14" name="Connecteur droit 13"/>
            <p:cNvCxnSpPr>
              <a:stCxn id="6" idx="6"/>
              <a:endCxn id="8" idx="2"/>
            </p:cNvCxnSpPr>
            <p:nvPr/>
          </p:nvCxnSpPr>
          <p:spPr>
            <a:xfrm>
              <a:off x="2717159" y="2953957"/>
              <a:ext cx="6270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r 51"/>
          <p:cNvGrpSpPr/>
          <p:nvPr/>
        </p:nvGrpSpPr>
        <p:grpSpPr>
          <a:xfrm>
            <a:off x="3523847" y="2494820"/>
            <a:ext cx="960819" cy="548941"/>
            <a:chOff x="3523847" y="2494820"/>
            <a:chExt cx="960819" cy="548941"/>
          </a:xfrm>
        </p:grpSpPr>
        <p:sp>
          <p:nvSpPr>
            <p:cNvPr id="10" name="Ellipse 9"/>
            <p:cNvSpPr/>
            <p:nvPr/>
          </p:nvSpPr>
          <p:spPr>
            <a:xfrm>
              <a:off x="4216624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102530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r3</a:t>
              </a:r>
              <a:endParaRPr lang="fr-FR" dirty="0"/>
            </a:p>
          </p:txBody>
        </p:sp>
        <p:cxnSp>
          <p:nvCxnSpPr>
            <p:cNvPr id="16" name="Connecteur droit 15"/>
            <p:cNvCxnSpPr>
              <a:stCxn id="8" idx="6"/>
              <a:endCxn id="10" idx="2"/>
            </p:cNvCxnSpPr>
            <p:nvPr/>
          </p:nvCxnSpPr>
          <p:spPr>
            <a:xfrm>
              <a:off x="3523847" y="2953957"/>
              <a:ext cx="6927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Ellipse 17"/>
          <p:cNvSpPr/>
          <p:nvPr/>
        </p:nvSpPr>
        <p:spPr>
          <a:xfrm>
            <a:off x="4990917" y="366296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876823" y="3293637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r4</a:t>
            </a:r>
            <a:endParaRPr lang="fr-FR" dirty="0"/>
          </a:p>
        </p:txBody>
      </p:sp>
      <p:cxnSp>
        <p:nvCxnSpPr>
          <p:cNvPr id="13" name="Connecteur en arc 12"/>
          <p:cNvCxnSpPr>
            <a:stCxn id="10" idx="6"/>
            <a:endCxn id="18" idx="2"/>
          </p:cNvCxnSpPr>
          <p:nvPr/>
        </p:nvCxnSpPr>
        <p:spPr>
          <a:xfrm>
            <a:off x="4396233" y="2953957"/>
            <a:ext cx="594684" cy="798817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596346" y="3988816"/>
            <a:ext cx="10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Bio Mac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6659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 smtClean="0"/>
              <a:t>On passe au </a:t>
            </a:r>
            <a:r>
              <a:rPr lang="fr-FR" sz="3600" b="1" dirty="0" smtClean="0"/>
              <a:t>bio !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Modifiez la recette du Double </a:t>
            </a:r>
            <a:r>
              <a:rPr lang="fr-FR" dirty="0" err="1" smtClean="0"/>
              <a:t>Cheese</a:t>
            </a:r>
            <a:r>
              <a:rPr lang="fr-FR" dirty="0" smtClean="0"/>
              <a:t> et </a:t>
            </a:r>
            <a:r>
              <a:rPr lang="fr-FR" dirty="0" err="1" smtClean="0"/>
              <a:t>commité</a:t>
            </a:r>
            <a:r>
              <a:rPr lang="fr-FR" dirty="0" smtClean="0"/>
              <a:t> la modification</a:t>
            </a:r>
            <a:endParaRPr lang="fr-FR" dirty="0" smtClean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4464037"/>
            <a:ext cx="8229600" cy="1495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commit –a –m « </a:t>
            </a:r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Doubio</a:t>
            </a:r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Cheese</a:t>
            </a:r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"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874757" y="2304432"/>
            <a:ext cx="2812043" cy="175432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steak bio</a:t>
            </a:r>
          </a:p>
          <a:p>
            <a:r>
              <a:rPr lang="fr-FR" dirty="0" err="1"/>
              <a:t>cheese</a:t>
            </a:r>
            <a:r>
              <a:rPr lang="fr-FR" dirty="0"/>
              <a:t> bio</a:t>
            </a:r>
          </a:p>
          <a:p>
            <a:r>
              <a:rPr lang="fr-FR" dirty="0"/>
              <a:t>oignons bio</a:t>
            </a:r>
          </a:p>
          <a:p>
            <a:r>
              <a:rPr lang="fr-FR" dirty="0"/>
              <a:t>cornichons bio</a:t>
            </a:r>
          </a:p>
          <a:p>
            <a:r>
              <a:rPr lang="fr-FR" dirty="0"/>
              <a:t>ketchup bio</a:t>
            </a:r>
          </a:p>
          <a:p>
            <a:r>
              <a:rPr lang="fr-FR" dirty="0"/>
              <a:t>moutarde bio</a:t>
            </a:r>
          </a:p>
        </p:txBody>
      </p:sp>
    </p:spTree>
    <p:extLst>
      <p:ext uri="{BB962C8B-B14F-4D97-AF65-F5344CB8AC3E}">
        <p14:creationId xmlns:p14="http://schemas.microsoft.com/office/powerpoint/2010/main" val="418968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 smtClean="0"/>
              <a:t>Aller plus loin avec les </a:t>
            </a:r>
            <a:r>
              <a:rPr lang="fr-FR" sz="4000" b="1" dirty="0" smtClean="0"/>
              <a:t>branches</a:t>
            </a:r>
            <a:endParaRPr lang="fr-FR" sz="4000" b="1" dirty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97365" y="2713065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master</a:t>
            </a:r>
            <a:endParaRPr lang="fr-FR" sz="2000" b="1" dirty="0"/>
          </a:p>
        </p:txBody>
      </p:sp>
      <p:sp>
        <p:nvSpPr>
          <p:cNvPr id="6" name="Ellipse 5"/>
          <p:cNvSpPr/>
          <p:nvPr/>
        </p:nvSpPr>
        <p:spPr>
          <a:xfrm>
            <a:off x="2537550" y="2864152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423456" y="2494820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197365" y="3563051"/>
            <a:ext cx="523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bio</a:t>
            </a:r>
            <a:endParaRPr lang="fr-FR" sz="2000" b="1" dirty="0"/>
          </a:p>
        </p:txBody>
      </p:sp>
      <p:grpSp>
        <p:nvGrpSpPr>
          <p:cNvPr id="51" name="Grouper 50"/>
          <p:cNvGrpSpPr/>
          <p:nvPr/>
        </p:nvGrpSpPr>
        <p:grpSpPr>
          <a:xfrm>
            <a:off x="2717159" y="2494820"/>
            <a:ext cx="895121" cy="548941"/>
            <a:chOff x="2717159" y="2494820"/>
            <a:chExt cx="895121" cy="548941"/>
          </a:xfrm>
        </p:grpSpPr>
        <p:sp>
          <p:nvSpPr>
            <p:cNvPr id="8" name="Ellipse 7"/>
            <p:cNvSpPr/>
            <p:nvPr/>
          </p:nvSpPr>
          <p:spPr>
            <a:xfrm>
              <a:off x="3344238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230144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r2</a:t>
              </a:r>
              <a:endParaRPr lang="fr-FR" dirty="0"/>
            </a:p>
          </p:txBody>
        </p:sp>
        <p:cxnSp>
          <p:nvCxnSpPr>
            <p:cNvPr id="14" name="Connecteur droit 13"/>
            <p:cNvCxnSpPr>
              <a:stCxn id="6" idx="6"/>
              <a:endCxn id="8" idx="2"/>
            </p:cNvCxnSpPr>
            <p:nvPr/>
          </p:nvCxnSpPr>
          <p:spPr>
            <a:xfrm>
              <a:off x="2717159" y="2953957"/>
              <a:ext cx="6270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r 51"/>
          <p:cNvGrpSpPr/>
          <p:nvPr/>
        </p:nvGrpSpPr>
        <p:grpSpPr>
          <a:xfrm>
            <a:off x="3523847" y="2494820"/>
            <a:ext cx="960819" cy="548941"/>
            <a:chOff x="3523847" y="2494820"/>
            <a:chExt cx="960819" cy="548941"/>
          </a:xfrm>
        </p:grpSpPr>
        <p:sp>
          <p:nvSpPr>
            <p:cNvPr id="10" name="Ellipse 9"/>
            <p:cNvSpPr/>
            <p:nvPr/>
          </p:nvSpPr>
          <p:spPr>
            <a:xfrm>
              <a:off x="4216624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102530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r3</a:t>
              </a:r>
              <a:endParaRPr lang="fr-FR" dirty="0"/>
            </a:p>
          </p:txBody>
        </p:sp>
        <p:cxnSp>
          <p:nvCxnSpPr>
            <p:cNvPr id="16" name="Connecteur droit 15"/>
            <p:cNvCxnSpPr>
              <a:stCxn id="8" idx="6"/>
              <a:endCxn id="10" idx="2"/>
            </p:cNvCxnSpPr>
            <p:nvPr/>
          </p:nvCxnSpPr>
          <p:spPr>
            <a:xfrm>
              <a:off x="3523847" y="2953957"/>
              <a:ext cx="6927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Ellipse 17"/>
          <p:cNvSpPr/>
          <p:nvPr/>
        </p:nvSpPr>
        <p:spPr>
          <a:xfrm>
            <a:off x="4990917" y="366296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876823" y="3293637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r4</a:t>
            </a:r>
            <a:endParaRPr lang="fr-FR" dirty="0"/>
          </a:p>
        </p:txBody>
      </p:sp>
      <p:cxnSp>
        <p:nvCxnSpPr>
          <p:cNvPr id="13" name="Connecteur en arc 12"/>
          <p:cNvCxnSpPr>
            <a:stCxn id="10" idx="6"/>
            <a:endCxn id="18" idx="2"/>
          </p:cNvCxnSpPr>
          <p:nvPr/>
        </p:nvCxnSpPr>
        <p:spPr>
          <a:xfrm>
            <a:off x="4396233" y="2953957"/>
            <a:ext cx="594684" cy="798817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596346" y="3988816"/>
            <a:ext cx="10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Bio Mac</a:t>
            </a:r>
            <a:endParaRPr lang="fr-FR" i="1" dirty="0"/>
          </a:p>
        </p:txBody>
      </p:sp>
      <p:sp>
        <p:nvSpPr>
          <p:cNvPr id="20" name="Ellipse 19"/>
          <p:cNvSpPr/>
          <p:nvPr/>
        </p:nvSpPr>
        <p:spPr>
          <a:xfrm>
            <a:off x="6380336" y="366296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6266242" y="3293637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r5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5650060" y="3975395"/>
            <a:ext cx="16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Doubio</a:t>
            </a:r>
            <a:r>
              <a:rPr lang="fr-FR" i="1" dirty="0" smtClean="0"/>
              <a:t> </a:t>
            </a:r>
            <a:r>
              <a:rPr lang="fr-FR" i="1" dirty="0" err="1" smtClean="0"/>
              <a:t>Cheese</a:t>
            </a:r>
            <a:endParaRPr lang="fr-FR" i="1" dirty="0"/>
          </a:p>
        </p:txBody>
      </p:sp>
      <p:cxnSp>
        <p:nvCxnSpPr>
          <p:cNvPr id="23" name="Connecteur droit 22"/>
          <p:cNvCxnSpPr>
            <a:stCxn id="18" idx="6"/>
            <a:endCxn id="20" idx="2"/>
          </p:cNvCxnSpPr>
          <p:nvPr/>
        </p:nvCxnSpPr>
        <p:spPr>
          <a:xfrm>
            <a:off x="5170526" y="3752774"/>
            <a:ext cx="120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1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 smtClean="0"/>
              <a:t>Revenons </a:t>
            </a:r>
            <a:r>
              <a:rPr lang="fr-FR" sz="3600" dirty="0" smtClean="0"/>
              <a:t>sur notre branche principale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Revenez sur la branche principale avec la commande </a:t>
            </a:r>
            <a:r>
              <a:rPr lang="fr-FR" dirty="0" smtClean="0">
                <a:latin typeface="Lucida Console"/>
                <a:cs typeface="Lucida Console"/>
              </a:rPr>
              <a:t>git </a:t>
            </a:r>
            <a:r>
              <a:rPr lang="fr-FR" dirty="0" err="1" smtClean="0">
                <a:latin typeface="Lucida Console"/>
                <a:cs typeface="Lucida Console"/>
              </a:rPr>
              <a:t>checkout</a:t>
            </a:r>
            <a:endParaRPr lang="fr-FR" dirty="0" smtClean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950367"/>
            <a:ext cx="8229600" cy="30089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 smtClean="0"/>
              <a:t>Fusion </a:t>
            </a:r>
            <a:r>
              <a:rPr lang="fr-FR" sz="3600" dirty="0" smtClean="0"/>
              <a:t>des branches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On peut récupérer les modifications enregistrées sur la branche bio avec la commande </a:t>
            </a:r>
            <a:r>
              <a:rPr lang="fr-FR" dirty="0" smtClean="0">
                <a:latin typeface="Lucida Console"/>
                <a:cs typeface="Lucida Console"/>
              </a:rPr>
              <a:t>git </a:t>
            </a:r>
            <a:r>
              <a:rPr lang="fr-FR" dirty="0" err="1" smtClean="0">
                <a:latin typeface="Lucida Console"/>
                <a:cs typeface="Lucida Console"/>
              </a:rPr>
              <a:t>merge</a:t>
            </a:r>
            <a:endParaRPr lang="fr-FR" dirty="0" smtClean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420901"/>
            <a:ext cx="8229600" cy="25384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0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0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merge</a:t>
            </a:r>
            <a:r>
              <a:rPr lang="fr-FR" sz="2000" dirty="0" smtClean="0">
                <a:solidFill>
                  <a:srgbClr val="FFFFFF"/>
                </a:solidFill>
                <a:latin typeface="Lucida Console"/>
                <a:cs typeface="Lucida Console"/>
              </a:rPr>
              <a:t> bio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Updating 92afcc5..71c36de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Fast-forward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      | 14 </a:t>
            </a:r>
            <a:r>
              <a:rPr lang="en-US" sz="2000" dirty="0">
                <a:solidFill>
                  <a:srgbClr val="00FF00"/>
                </a:solidFill>
                <a:latin typeface="Lucida Console"/>
                <a:cs typeface="Lucida Console"/>
              </a:rPr>
              <a:t>+++++++</a:t>
            </a:r>
            <a:r>
              <a:rPr lang="en-US" sz="2000" dirty="0">
                <a:solidFill>
                  <a:srgbClr val="FF0000"/>
                </a:solidFill>
                <a:latin typeface="Lucida Console"/>
                <a:cs typeface="Lucida Console"/>
              </a:rPr>
              <a:t>-------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| 12 </a:t>
            </a:r>
            <a:r>
              <a:rPr lang="en-US" sz="2000" dirty="0">
                <a:solidFill>
                  <a:srgbClr val="00FF00"/>
                </a:solidFill>
                <a:latin typeface="Lucida Console"/>
                <a:cs typeface="Lucida Console"/>
              </a:rPr>
              <a:t>++++++</a:t>
            </a:r>
            <a:r>
              <a:rPr lang="en-US" sz="2000" dirty="0">
                <a:solidFill>
                  <a:srgbClr val="FF0000"/>
                </a:solidFill>
                <a:latin typeface="Lucida Console"/>
                <a:cs typeface="Lucida Console"/>
              </a:rPr>
              <a:t>------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2 files changed, 13 insertions(+), 13 deletions(-)</a:t>
            </a:r>
            <a:endParaRPr lang="fr-FR" sz="2000" dirty="0" smtClean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notions </a:t>
            </a:r>
            <a:r>
              <a:rPr lang="fr-FR" b="1" dirty="0" smtClean="0"/>
              <a:t>clés ?</a:t>
            </a:r>
            <a:endParaRPr lang="fr-FR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52012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b="1" dirty="0" err="1" smtClean="0"/>
              <a:t>repository</a:t>
            </a:r>
            <a:r>
              <a:rPr lang="fr-FR" sz="2800" dirty="0" smtClean="0"/>
              <a:t> : un </a:t>
            </a:r>
            <a:r>
              <a:rPr lang="fr-FR" sz="2800" dirty="0" err="1" smtClean="0"/>
              <a:t>repository</a:t>
            </a:r>
            <a:r>
              <a:rPr lang="fr-FR" sz="2800" dirty="0" smtClean="0"/>
              <a:t> ou dépôt git correspond à l’ensemble de l’historique de votre projet.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b="1" dirty="0" err="1" smtClean="0"/>
              <a:t>changeset</a:t>
            </a:r>
            <a:r>
              <a:rPr lang="fr-FR" sz="2800" b="1" dirty="0" smtClean="0"/>
              <a:t> / commit</a:t>
            </a:r>
            <a:r>
              <a:rPr lang="fr-FR" sz="2800" dirty="0" smtClean="0"/>
              <a:t> : un </a:t>
            </a:r>
            <a:r>
              <a:rPr lang="fr-FR" sz="2800" dirty="0" err="1" smtClean="0"/>
              <a:t>changeset</a:t>
            </a:r>
            <a:r>
              <a:rPr lang="fr-FR" sz="2800" dirty="0" smtClean="0"/>
              <a:t> ou commit est une collection de changement d’un ensemble de fichiers dans un dépôt</a:t>
            </a:r>
            <a:endParaRPr lang="fr-FR" sz="2800" dirty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b="1" dirty="0" err="1" smtClean="0"/>
              <a:t>revision</a:t>
            </a:r>
            <a:r>
              <a:rPr lang="fr-FR" sz="2800" dirty="0" smtClean="0"/>
              <a:t> : une révision correspond à un </a:t>
            </a:r>
            <a:r>
              <a:rPr lang="fr-FR" sz="2800" dirty="0" err="1" smtClean="0"/>
              <a:t>changeset</a:t>
            </a:r>
            <a:r>
              <a:rPr lang="fr-FR" sz="2800" dirty="0" smtClean="0"/>
              <a:t> donné dans un dépôt.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b="1" dirty="0" smtClean="0"/>
              <a:t>version</a:t>
            </a:r>
            <a:r>
              <a:rPr lang="fr-FR" sz="2800" dirty="0" smtClean="0"/>
              <a:t> : souvent on parle d’une « </a:t>
            </a:r>
            <a:r>
              <a:rPr lang="fr-FR" sz="2800" dirty="0" err="1" smtClean="0"/>
              <a:t>revision</a:t>
            </a:r>
            <a:r>
              <a:rPr lang="fr-FR" sz="2800" dirty="0" smtClean="0"/>
              <a:t> » pour une « file </a:t>
            </a:r>
            <a:r>
              <a:rPr lang="fr-FR" sz="2800" dirty="0" err="1" smtClean="0"/>
              <a:t>revision</a:t>
            </a:r>
            <a:r>
              <a:rPr lang="fr-FR" sz="2800" dirty="0" smtClean="0"/>
              <a:t> » qui désigne une certaine version d’un fichier</a:t>
            </a:r>
            <a:endParaRPr lang="fr-FR" sz="2800" dirty="0"/>
          </a:p>
        </p:txBody>
      </p:sp>
      <p:pic>
        <p:nvPicPr>
          <p:cNvPr id="5" name="Image 4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2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Le cycle </a:t>
            </a:r>
            <a:r>
              <a:rPr lang="fr-FR" dirty="0" smtClean="0"/>
              <a:t>git</a:t>
            </a:r>
            <a:endParaRPr lang="fr-FR" dirty="0"/>
          </a:p>
        </p:txBody>
      </p:sp>
      <p:pic>
        <p:nvPicPr>
          <p:cNvPr id="8" name="Image 7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958234" y="1600201"/>
            <a:ext cx="3214231" cy="688420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/>
              <a:t>Dossier de travail</a:t>
            </a:r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2958234" y="4171668"/>
            <a:ext cx="3214231" cy="193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b="1" dirty="0" smtClean="0"/>
              <a:t>Dépôt git</a:t>
            </a:r>
          </a:p>
          <a:p>
            <a:pPr marL="0" indent="0">
              <a:buFont typeface="Arial"/>
              <a:buNone/>
            </a:pPr>
            <a:r>
              <a:rPr lang="fr-FR" sz="6600" b="1" dirty="0" smtClean="0"/>
              <a:t>.git</a:t>
            </a:r>
          </a:p>
        </p:txBody>
      </p:sp>
      <p:cxnSp>
        <p:nvCxnSpPr>
          <p:cNvPr id="12" name="Connecteur en arc 11"/>
          <p:cNvCxnSpPr>
            <a:stCxn id="9" idx="1"/>
            <a:endCxn id="6" idx="1"/>
          </p:cNvCxnSpPr>
          <p:nvPr/>
        </p:nvCxnSpPr>
        <p:spPr>
          <a:xfrm rot="10800000">
            <a:off x="2958234" y="1944412"/>
            <a:ext cx="12700" cy="3196753"/>
          </a:xfrm>
          <a:prstGeom prst="curvedConnector3">
            <a:avLst>
              <a:gd name="adj1" fmla="val 8534449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rc 15"/>
          <p:cNvCxnSpPr>
            <a:stCxn id="6" idx="3"/>
            <a:endCxn id="9" idx="3"/>
          </p:cNvCxnSpPr>
          <p:nvPr/>
        </p:nvCxnSpPr>
        <p:spPr>
          <a:xfrm>
            <a:off x="6172465" y="1944411"/>
            <a:ext cx="12700" cy="3196753"/>
          </a:xfrm>
          <a:prstGeom prst="curvedConnector3">
            <a:avLst>
              <a:gd name="adj1" fmla="val 7718150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7200092" y="2961707"/>
            <a:ext cx="1832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1C6FFA"/>
                </a:solidFill>
                <a:latin typeface="Journal"/>
                <a:cs typeface="Journal"/>
              </a:rPr>
              <a:t>commit</a:t>
            </a:r>
            <a:endParaRPr lang="fr-FR" sz="48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0" y="2602008"/>
            <a:ext cx="1832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b="1" dirty="0" err="1" smtClean="0">
                <a:solidFill>
                  <a:srgbClr val="1C6FFA"/>
                </a:solidFill>
                <a:latin typeface="Journal"/>
                <a:cs typeface="Journal"/>
              </a:rPr>
              <a:t>checkout</a:t>
            </a:r>
            <a:endParaRPr lang="fr-FR" sz="4800" b="1" dirty="0" smtClean="0">
              <a:solidFill>
                <a:srgbClr val="1C6FFA"/>
              </a:solidFill>
              <a:latin typeface="Journal"/>
              <a:cs typeface="Journal"/>
            </a:endParaRPr>
          </a:p>
          <a:p>
            <a:pPr algn="r"/>
            <a:r>
              <a:rPr lang="fr-FR" sz="4800" b="1" dirty="0" err="1" smtClean="0">
                <a:solidFill>
                  <a:srgbClr val="1C6FFA"/>
                </a:solidFill>
                <a:latin typeface="Journal"/>
                <a:cs typeface="Journal"/>
              </a:rPr>
              <a:t>merge</a:t>
            </a:r>
            <a:endParaRPr lang="fr-FR" sz="4800" b="1" dirty="0"/>
          </a:p>
        </p:txBody>
      </p:sp>
      <p:pic>
        <p:nvPicPr>
          <p:cNvPr id="23" name="Image 22" descr="fichiers sourc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25" y="2197509"/>
            <a:ext cx="1778148" cy="15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38123"/>
            <a:ext cx="8229600" cy="719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Les commandes git pour gérer votre dépôt local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105357"/>
              </p:ext>
            </p:extLst>
          </p:nvPr>
        </p:nvGraphicFramePr>
        <p:xfrm>
          <a:off x="457200" y="1357398"/>
          <a:ext cx="8229600" cy="3876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2824"/>
                <a:gridCol w="649677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Commande git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d’un dépôt</a:t>
                      </a:r>
                      <a:r>
                        <a:rPr lang="fr-FR" baseline="0" dirty="0" smtClean="0"/>
                        <a:t> pour un projet/dossier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Indexation</a:t>
                      </a:r>
                      <a:r>
                        <a:rPr lang="fr-FR" baseline="0" dirty="0" smtClean="0"/>
                        <a:t> d’une modification ou de l’ajout d’un fichier ou dossier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Suppression d’un fichier ou dossier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Déplacement</a:t>
                      </a:r>
                      <a:r>
                        <a:rPr lang="fr-FR" baseline="0" dirty="0" smtClean="0"/>
                        <a:t> d’un fichier ou dossier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status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Visualisation de</a:t>
                      </a:r>
                      <a:r>
                        <a:rPr lang="fr-FR" baseline="0" dirty="0" smtClean="0"/>
                        <a:t> l’état du dépôt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diff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Visualisation des modifications</a:t>
                      </a:r>
                      <a:r>
                        <a:rPr lang="fr-FR" baseline="0" dirty="0" smtClean="0"/>
                        <a:t> entre deux révisions ou entre une révision et la version courante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checkout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Récupération d’un fichier</a:t>
                      </a:r>
                      <a:r>
                        <a:rPr lang="fr-FR" baseline="0" dirty="0" smtClean="0"/>
                        <a:t> à partir du dépôt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log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Consultation de la liste</a:t>
                      </a:r>
                      <a:r>
                        <a:rPr lang="fr-FR" baseline="0" dirty="0" smtClean="0"/>
                        <a:t> des validations (</a:t>
                      </a:r>
                      <a:r>
                        <a:rPr lang="fr-FR" baseline="0" dirty="0" err="1" smtClean="0"/>
                        <a:t>commits</a:t>
                      </a:r>
                      <a:r>
                        <a:rPr lang="fr-FR" baseline="0" dirty="0" smtClean="0"/>
                        <a:t>) enregistrées sur le dépôt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Exercice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Supprimer </a:t>
            </a:r>
            <a:r>
              <a:rPr lang="fr-FR" dirty="0"/>
              <a:t>le </a:t>
            </a:r>
            <a:r>
              <a:rPr lang="fr-FR" dirty="0" err="1"/>
              <a:t>bigmac</a:t>
            </a:r>
            <a:r>
              <a:rPr lang="fr-FR" dirty="0"/>
              <a:t> de votre </a:t>
            </a:r>
            <a:r>
              <a:rPr lang="fr-FR" dirty="0" smtClean="0"/>
              <a:t>dépôt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Ajouter un burger</a:t>
            </a:r>
            <a:r>
              <a:rPr lang="fr-FR" dirty="0"/>
              <a:t> </a:t>
            </a:r>
            <a:r>
              <a:rPr lang="fr-FR" dirty="0" smtClean="0"/>
              <a:t>à votre dépôt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Restaurer le </a:t>
            </a:r>
            <a:r>
              <a:rPr lang="fr-FR" dirty="0" err="1" smtClean="0"/>
              <a:t>bigmac</a:t>
            </a:r>
            <a:r>
              <a:rPr lang="fr-FR" dirty="0" smtClean="0"/>
              <a:t> dans votre dossier de travail</a:t>
            </a:r>
          </a:p>
        </p:txBody>
      </p:sp>
      <p:pic>
        <p:nvPicPr>
          <p:cNvPr id="5" name="Image 4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Exercice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Supprimer </a:t>
            </a:r>
            <a:r>
              <a:rPr lang="fr-FR" dirty="0"/>
              <a:t>le </a:t>
            </a:r>
            <a:r>
              <a:rPr lang="fr-FR" dirty="0" err="1"/>
              <a:t>bigmac</a:t>
            </a:r>
            <a:r>
              <a:rPr lang="fr-FR" dirty="0"/>
              <a:t> de votre </a:t>
            </a:r>
            <a:r>
              <a:rPr lang="fr-FR" dirty="0" smtClean="0"/>
              <a:t>dépôt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57200" y="2832001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8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rm</a:t>
            </a:r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8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endParaRPr lang="fr-FR" sz="28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commit –m “Bye bye </a:t>
            </a:r>
            <a:r>
              <a:rPr lang="fr-FR" sz="28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Big</a:t>
            </a:r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 Mac“</a:t>
            </a:r>
            <a:endParaRPr lang="fr-FR" sz="28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5" name="Image 4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Exercice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fr-FR" dirty="0" smtClean="0"/>
              <a:t>Ajouter un burger à votre dépôt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7200" y="2832001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newburger.txt</a:t>
            </a:r>
            <a:endParaRPr lang="fr-FR" sz="24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commit –m “Ajout d’un nouveau burger“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5" name="Image 4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0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Exercice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116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dirty="0" smtClean="0"/>
              <a:t>Restaurer </a:t>
            </a:r>
            <a:r>
              <a:rPr lang="fr-FR" dirty="0"/>
              <a:t>le </a:t>
            </a:r>
            <a:r>
              <a:rPr lang="fr-FR" dirty="0" err="1"/>
              <a:t>bigmac</a:t>
            </a:r>
            <a:r>
              <a:rPr lang="fr-FR" dirty="0"/>
              <a:t> dans votre copie de </a:t>
            </a:r>
            <a:r>
              <a:rPr lang="fr-FR" dirty="0" smtClean="0"/>
              <a:t>travail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7200" y="3374637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8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 &lt;</a:t>
            </a:r>
            <a:r>
              <a:rPr lang="fr-FR" sz="28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rev</a:t>
            </a:r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&gt; </a:t>
            </a:r>
            <a:r>
              <a:rPr lang="fr-FR" sz="28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endParaRPr lang="fr-FR" sz="28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commit –a –m "Retour du </a:t>
            </a:r>
            <a:r>
              <a:rPr lang="fr-FR" sz="28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Big</a:t>
            </a:r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 Mac"</a:t>
            </a:r>
          </a:p>
        </p:txBody>
      </p:sp>
      <p:pic>
        <p:nvPicPr>
          <p:cNvPr id="5" name="Image 4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57200" y="5693850"/>
            <a:ext cx="638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</a:t>
            </a:r>
            <a:r>
              <a:rPr lang="fr-FR" dirty="0" err="1" smtClean="0"/>
              <a:t>rev</a:t>
            </a:r>
            <a:r>
              <a:rPr lang="fr-FR" dirty="0" smtClean="0"/>
              <a:t>&gt; est la dernière révision à laquelle le </a:t>
            </a:r>
            <a:r>
              <a:rPr lang="fr-FR" dirty="0" err="1" smtClean="0"/>
              <a:t>bigmac.txt</a:t>
            </a:r>
            <a:r>
              <a:rPr lang="fr-FR" dirty="0" smtClean="0"/>
              <a:t> était présent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7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Travailler à </a:t>
            </a:r>
            <a:r>
              <a:rPr lang="fr-FR" b="1" dirty="0" smtClean="0"/>
              <a:t>plusieurs</a:t>
            </a:r>
            <a:endParaRPr lang="fr-FR" b="1" dirty="0"/>
          </a:p>
        </p:txBody>
      </p:sp>
      <p:pic>
        <p:nvPicPr>
          <p:cNvPr id="5" name="Image 4" descr="logo_iut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17" y="6052674"/>
            <a:ext cx="1119928" cy="609581"/>
          </a:xfrm>
          <a:prstGeom prst="rect">
            <a:avLst/>
          </a:prstGeom>
        </p:spPr>
      </p:pic>
      <p:grpSp>
        <p:nvGrpSpPr>
          <p:cNvPr id="6" name="Grouper 5"/>
          <p:cNvGrpSpPr/>
          <p:nvPr/>
        </p:nvGrpSpPr>
        <p:grpSpPr>
          <a:xfrm>
            <a:off x="1556528" y="2502165"/>
            <a:ext cx="1524801" cy="1999694"/>
            <a:chOff x="794127" y="1942355"/>
            <a:chExt cx="1524801" cy="1999694"/>
          </a:xfrm>
        </p:grpSpPr>
        <p:sp>
          <p:nvSpPr>
            <p:cNvPr id="7" name="Cylindre 6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burgers</a:t>
              </a:r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94127" y="1942355"/>
              <a:ext cx="15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Mon dépôt git</a:t>
              </a:r>
              <a:endParaRPr lang="fr-FR" dirty="0"/>
            </a:p>
          </p:txBody>
        </p:sp>
      </p:grpSp>
      <p:grpSp>
        <p:nvGrpSpPr>
          <p:cNvPr id="17" name="Grouper 16"/>
          <p:cNvGrpSpPr/>
          <p:nvPr/>
        </p:nvGrpSpPr>
        <p:grpSpPr>
          <a:xfrm>
            <a:off x="1229320" y="4454298"/>
            <a:ext cx="1376038" cy="900577"/>
            <a:chOff x="1229320" y="4454298"/>
            <a:chExt cx="1376038" cy="900577"/>
          </a:xfrm>
        </p:grpSpPr>
        <p:pic>
          <p:nvPicPr>
            <p:cNvPr id="9" name="Image 8" descr="icon_person9.gif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31" t="23052" r="34016" b="29674"/>
            <a:stretch/>
          </p:blipFill>
          <p:spPr>
            <a:xfrm>
              <a:off x="1229320" y="4454298"/>
              <a:ext cx="654416" cy="900577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1883736" y="4723146"/>
              <a:ext cx="721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Julien</a:t>
              </a:r>
              <a:endParaRPr lang="fr-FR" dirty="0"/>
            </a:p>
          </p:txBody>
        </p:sp>
      </p:grpSp>
      <p:grpSp>
        <p:nvGrpSpPr>
          <p:cNvPr id="36" name="Grouper 35"/>
          <p:cNvGrpSpPr/>
          <p:nvPr/>
        </p:nvGrpSpPr>
        <p:grpSpPr>
          <a:xfrm>
            <a:off x="6258779" y="2502165"/>
            <a:ext cx="1602173" cy="2852710"/>
            <a:chOff x="6258779" y="2502165"/>
            <a:chExt cx="1602173" cy="2852710"/>
          </a:xfrm>
        </p:grpSpPr>
        <p:grpSp>
          <p:nvGrpSpPr>
            <p:cNvPr id="11" name="Grouper 10"/>
            <p:cNvGrpSpPr/>
            <p:nvPr/>
          </p:nvGrpSpPr>
          <p:grpSpPr>
            <a:xfrm>
              <a:off x="6671162" y="2502165"/>
              <a:ext cx="1189790" cy="1999694"/>
              <a:chOff x="961633" y="1942355"/>
              <a:chExt cx="1189790" cy="1999694"/>
            </a:xfrm>
          </p:grpSpPr>
          <p:sp>
            <p:nvSpPr>
              <p:cNvPr id="12" name="Cylindre 11"/>
              <p:cNvSpPr/>
              <p:nvPr/>
            </p:nvSpPr>
            <p:spPr>
              <a:xfrm>
                <a:off x="961633" y="2359628"/>
                <a:ext cx="1189790" cy="1582421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burgers</a:t>
                </a:r>
                <a:endParaRPr lang="fr-FR" dirty="0"/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1094723" y="1942355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Dépôt git</a:t>
                </a:r>
                <a:endParaRPr lang="fr-FR" dirty="0"/>
              </a:p>
            </p:txBody>
          </p:sp>
        </p:grpSp>
        <p:grpSp>
          <p:nvGrpSpPr>
            <p:cNvPr id="16" name="Grouper 15"/>
            <p:cNvGrpSpPr/>
            <p:nvPr/>
          </p:nvGrpSpPr>
          <p:grpSpPr>
            <a:xfrm>
              <a:off x="6258779" y="4454298"/>
              <a:ext cx="1207647" cy="900577"/>
              <a:chOff x="6016746" y="4272857"/>
              <a:chExt cx="1207647" cy="900577"/>
            </a:xfrm>
          </p:grpSpPr>
          <p:pic>
            <p:nvPicPr>
              <p:cNvPr id="14" name="Image 13" descr="icon_person9.gif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631" t="23052" r="34016" b="29674"/>
              <a:stretch/>
            </p:blipFill>
            <p:spPr>
              <a:xfrm>
                <a:off x="6016746" y="4272857"/>
                <a:ext cx="654416" cy="900577"/>
              </a:xfrm>
              <a:prstGeom prst="rect">
                <a:avLst/>
              </a:prstGeom>
            </p:spPr>
          </p:pic>
          <p:sp>
            <p:nvSpPr>
              <p:cNvPr id="15" name="ZoneTexte 14"/>
              <p:cNvSpPr txBox="1"/>
              <p:nvPr/>
            </p:nvSpPr>
            <p:spPr>
              <a:xfrm>
                <a:off x="6671162" y="4541705"/>
                <a:ext cx="553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Bob</a:t>
                </a:r>
                <a:endParaRPr lang="fr-FR" dirty="0"/>
              </a:p>
            </p:txBody>
          </p:sp>
        </p:grpSp>
      </p:grpSp>
      <p:grpSp>
        <p:nvGrpSpPr>
          <p:cNvPr id="18" name="Grouper 17"/>
          <p:cNvGrpSpPr/>
          <p:nvPr/>
        </p:nvGrpSpPr>
        <p:grpSpPr>
          <a:xfrm>
            <a:off x="4327225" y="1417638"/>
            <a:ext cx="1198052" cy="1999694"/>
            <a:chOff x="953371" y="1942355"/>
            <a:chExt cx="1198052" cy="1999694"/>
          </a:xfrm>
        </p:grpSpPr>
        <p:sp>
          <p:nvSpPr>
            <p:cNvPr id="19" name="Cylindre 18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burgers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953371" y="1942355"/>
              <a:ext cx="119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Serveur git</a:t>
              </a:r>
              <a:endParaRPr lang="fr-FR" dirty="0"/>
            </a:p>
          </p:txBody>
        </p:sp>
      </p:grpSp>
      <p:grpSp>
        <p:nvGrpSpPr>
          <p:cNvPr id="37" name="Grouper 36"/>
          <p:cNvGrpSpPr/>
          <p:nvPr/>
        </p:nvGrpSpPr>
        <p:grpSpPr>
          <a:xfrm>
            <a:off x="3081329" y="2317499"/>
            <a:ext cx="1091380" cy="792411"/>
            <a:chOff x="3081329" y="2317499"/>
            <a:chExt cx="1091380" cy="792411"/>
          </a:xfrm>
        </p:grpSpPr>
        <p:cxnSp>
          <p:nvCxnSpPr>
            <p:cNvPr id="22" name="Connecteur droit avec flèche 21"/>
            <p:cNvCxnSpPr/>
            <p:nvPr/>
          </p:nvCxnSpPr>
          <p:spPr>
            <a:xfrm flipV="1">
              <a:off x="3081329" y="2410180"/>
              <a:ext cx="1091380" cy="6997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3226722" y="2317499"/>
              <a:ext cx="63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push</a:t>
              </a:r>
              <a:endParaRPr lang="fr-FR" dirty="0"/>
            </a:p>
          </p:txBody>
        </p:sp>
      </p:grpSp>
      <p:grpSp>
        <p:nvGrpSpPr>
          <p:cNvPr id="38" name="Grouper 37"/>
          <p:cNvGrpSpPr/>
          <p:nvPr/>
        </p:nvGrpSpPr>
        <p:grpSpPr>
          <a:xfrm>
            <a:off x="5579782" y="2410180"/>
            <a:ext cx="990291" cy="1007152"/>
            <a:chOff x="5579782" y="2410180"/>
            <a:chExt cx="990291" cy="1007152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5579782" y="2410180"/>
              <a:ext cx="990291" cy="1007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5730341" y="2410180"/>
              <a:ext cx="7878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 smtClean="0"/>
                <a:t>fetch</a:t>
              </a:r>
              <a:endParaRPr lang="fr-FR" dirty="0" smtClean="0"/>
            </a:p>
            <a:p>
              <a:pPr algn="ctr"/>
              <a:r>
                <a:rPr lang="fr-FR" dirty="0" smtClean="0"/>
                <a:t>+</a:t>
              </a:r>
            </a:p>
            <a:p>
              <a:pPr algn="ctr"/>
              <a:r>
                <a:rPr lang="fr-FR" dirty="0" err="1" smtClean="0"/>
                <a:t>merge</a:t>
              </a:r>
              <a:endParaRPr lang="fr-FR" dirty="0"/>
            </a:p>
          </p:txBody>
        </p:sp>
      </p:grpSp>
      <p:sp>
        <p:nvSpPr>
          <p:cNvPr id="28" name="Cylindre 27"/>
          <p:cNvSpPr/>
          <p:nvPr/>
        </p:nvSpPr>
        <p:spPr>
          <a:xfrm>
            <a:off x="4172709" y="4292972"/>
            <a:ext cx="1189790" cy="1582421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burgers</a:t>
            </a:r>
            <a:endParaRPr lang="fr-FR" dirty="0"/>
          </a:p>
        </p:txBody>
      </p:sp>
      <p:grpSp>
        <p:nvGrpSpPr>
          <p:cNvPr id="30" name="Grouper 29"/>
          <p:cNvGrpSpPr/>
          <p:nvPr/>
        </p:nvGrpSpPr>
        <p:grpSpPr>
          <a:xfrm>
            <a:off x="3760326" y="5827832"/>
            <a:ext cx="1356426" cy="900577"/>
            <a:chOff x="6016746" y="4272857"/>
            <a:chExt cx="1356426" cy="900577"/>
          </a:xfrm>
        </p:grpSpPr>
        <p:pic>
          <p:nvPicPr>
            <p:cNvPr id="31" name="Image 30" descr="icon_person9.gif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31" t="23052" r="34016" b="29674"/>
            <a:stretch/>
          </p:blipFill>
          <p:spPr>
            <a:xfrm>
              <a:off x="6016746" y="4272857"/>
              <a:ext cx="654416" cy="900577"/>
            </a:xfrm>
            <a:prstGeom prst="rect">
              <a:avLst/>
            </a:prstGeom>
          </p:spPr>
        </p:pic>
        <p:sp>
          <p:nvSpPr>
            <p:cNvPr id="32" name="ZoneTexte 31"/>
            <p:cNvSpPr txBox="1"/>
            <p:nvPr/>
          </p:nvSpPr>
          <p:spPr>
            <a:xfrm>
              <a:off x="6671162" y="4541705"/>
              <a:ext cx="70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Steve</a:t>
              </a:r>
              <a:endParaRPr lang="fr-FR" dirty="0"/>
            </a:p>
          </p:txBody>
        </p:sp>
      </p:grpSp>
      <p:grpSp>
        <p:nvGrpSpPr>
          <p:cNvPr id="39" name="Grouper 38"/>
          <p:cNvGrpSpPr/>
          <p:nvPr/>
        </p:nvGrpSpPr>
        <p:grpSpPr>
          <a:xfrm>
            <a:off x="4755852" y="3524565"/>
            <a:ext cx="823752" cy="929733"/>
            <a:chOff x="4755852" y="3524565"/>
            <a:chExt cx="823752" cy="929733"/>
          </a:xfrm>
        </p:grpSpPr>
        <p:cxnSp>
          <p:nvCxnSpPr>
            <p:cNvPr id="34" name="Connecteur droit avec flèche 33"/>
            <p:cNvCxnSpPr/>
            <p:nvPr/>
          </p:nvCxnSpPr>
          <p:spPr>
            <a:xfrm flipH="1">
              <a:off x="4755852" y="3524565"/>
              <a:ext cx="90711" cy="9297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886498" y="3713863"/>
              <a:ext cx="693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clone</a:t>
              </a:r>
              <a:endParaRPr lang="fr-FR" dirty="0"/>
            </a:p>
          </p:txBody>
        </p:sp>
      </p:grpSp>
      <p:sp>
        <p:nvSpPr>
          <p:cNvPr id="40" name="Cylindre 39"/>
          <p:cNvSpPr/>
          <p:nvPr/>
        </p:nvSpPr>
        <p:spPr>
          <a:xfrm>
            <a:off x="4335487" y="1836723"/>
            <a:ext cx="1189790" cy="15824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burgers</a:t>
            </a:r>
            <a:endParaRPr lang="fr-FR" dirty="0"/>
          </a:p>
        </p:txBody>
      </p:sp>
      <p:sp>
        <p:nvSpPr>
          <p:cNvPr id="41" name="Cylindre 40"/>
          <p:cNvSpPr/>
          <p:nvPr/>
        </p:nvSpPr>
        <p:spPr>
          <a:xfrm>
            <a:off x="6671162" y="2922652"/>
            <a:ext cx="1189790" cy="1582421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burgers</a:t>
            </a:r>
            <a:endParaRPr lang="fr-FR" dirty="0"/>
          </a:p>
        </p:txBody>
      </p:sp>
      <p:grpSp>
        <p:nvGrpSpPr>
          <p:cNvPr id="45" name="Grouper 44"/>
          <p:cNvGrpSpPr/>
          <p:nvPr/>
        </p:nvGrpSpPr>
        <p:grpSpPr>
          <a:xfrm>
            <a:off x="5579782" y="2410180"/>
            <a:ext cx="1082222" cy="1008964"/>
            <a:chOff x="5579782" y="2410180"/>
            <a:chExt cx="1082222" cy="1008964"/>
          </a:xfrm>
        </p:grpSpPr>
        <p:cxnSp>
          <p:nvCxnSpPr>
            <p:cNvPr id="43" name="Connecteur droit avec flèche 42"/>
            <p:cNvCxnSpPr/>
            <p:nvPr/>
          </p:nvCxnSpPr>
          <p:spPr>
            <a:xfrm flipH="1" flipV="1">
              <a:off x="5579782" y="2410180"/>
              <a:ext cx="990291" cy="10089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3"/>
            <p:cNvSpPr txBox="1"/>
            <p:nvPr/>
          </p:nvSpPr>
          <p:spPr>
            <a:xfrm>
              <a:off x="6023225" y="2523010"/>
              <a:ext cx="63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push</a:t>
              </a:r>
              <a:endParaRPr lang="fr-FR" dirty="0"/>
            </a:p>
          </p:txBody>
        </p:sp>
      </p:grpSp>
      <p:sp>
        <p:nvSpPr>
          <p:cNvPr id="46" name="Cylindre 45"/>
          <p:cNvSpPr/>
          <p:nvPr/>
        </p:nvSpPr>
        <p:spPr>
          <a:xfrm>
            <a:off x="4335487" y="1844610"/>
            <a:ext cx="1189790" cy="1582421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burgers</a:t>
            </a:r>
            <a:endParaRPr lang="fr-FR" dirty="0"/>
          </a:p>
        </p:txBody>
      </p:sp>
      <p:grpSp>
        <p:nvGrpSpPr>
          <p:cNvPr id="50" name="Grouper 49"/>
          <p:cNvGrpSpPr/>
          <p:nvPr/>
        </p:nvGrpSpPr>
        <p:grpSpPr>
          <a:xfrm>
            <a:off x="3081329" y="2310233"/>
            <a:ext cx="1142127" cy="923330"/>
            <a:chOff x="3081329" y="2310233"/>
            <a:chExt cx="1142127" cy="923330"/>
          </a:xfrm>
        </p:grpSpPr>
        <p:cxnSp>
          <p:nvCxnSpPr>
            <p:cNvPr id="48" name="Connecteur droit avec flèche 47"/>
            <p:cNvCxnSpPr/>
            <p:nvPr/>
          </p:nvCxnSpPr>
          <p:spPr>
            <a:xfrm flipH="1">
              <a:off x="3081329" y="2410180"/>
              <a:ext cx="1091380" cy="6997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3081329" y="2310233"/>
              <a:ext cx="11421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fetch</a:t>
              </a:r>
              <a:endParaRPr lang="fr-FR" dirty="0" smtClean="0"/>
            </a:p>
            <a:p>
              <a:pPr algn="ctr"/>
              <a:r>
                <a:rPr lang="fr-FR" dirty="0" smtClean="0"/>
                <a:t>+</a:t>
              </a:r>
            </a:p>
            <a:p>
              <a:pPr algn="ctr"/>
              <a:r>
                <a:rPr lang="fr-FR" dirty="0" err="1" smtClean="0"/>
                <a:t>merge</a:t>
              </a:r>
              <a:endParaRPr lang="fr-FR" dirty="0"/>
            </a:p>
          </p:txBody>
        </p:sp>
      </p:grpSp>
      <p:sp>
        <p:nvSpPr>
          <p:cNvPr id="51" name="Cylindre 50"/>
          <p:cNvSpPr/>
          <p:nvPr/>
        </p:nvSpPr>
        <p:spPr>
          <a:xfrm>
            <a:off x="1724034" y="2922652"/>
            <a:ext cx="1189790" cy="1582421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burgers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986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0" grpId="0" animBg="1"/>
      <p:bldP spid="41" grpId="0" animBg="1"/>
      <p:bldP spid="46" grpId="0" animBg="1"/>
      <p:bldP spid="5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Le cycle </a:t>
            </a:r>
            <a:r>
              <a:rPr lang="fr-FR" dirty="0" smtClean="0"/>
              <a:t>git</a:t>
            </a:r>
            <a:endParaRPr lang="fr-FR" b="1" dirty="0"/>
          </a:p>
        </p:txBody>
      </p:sp>
      <p:pic>
        <p:nvPicPr>
          <p:cNvPr id="8" name="Image 7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657637" y="1638199"/>
            <a:ext cx="2082710" cy="4460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 dirty="0" smtClean="0"/>
              <a:t>Dossier de travail</a:t>
            </a:r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3657636" y="3312966"/>
            <a:ext cx="2082710" cy="1256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b="1" dirty="0" smtClean="0"/>
              <a:t>Dépôt Git</a:t>
            </a:r>
          </a:p>
          <a:p>
            <a:pPr marL="0" indent="0">
              <a:buFont typeface="Arial"/>
              <a:buNone/>
            </a:pPr>
            <a:r>
              <a:rPr lang="fr-FR" sz="6600" b="1" dirty="0" smtClean="0"/>
              <a:t>.git</a:t>
            </a:r>
          </a:p>
        </p:txBody>
      </p:sp>
      <p:cxnSp>
        <p:nvCxnSpPr>
          <p:cNvPr id="12" name="Connecteur en arc 11"/>
          <p:cNvCxnSpPr>
            <a:stCxn id="9" idx="1"/>
            <a:endCxn id="6" idx="1"/>
          </p:cNvCxnSpPr>
          <p:nvPr/>
        </p:nvCxnSpPr>
        <p:spPr>
          <a:xfrm rot="10800000" flipH="1">
            <a:off x="3657635" y="1861236"/>
            <a:ext cx="1" cy="2079931"/>
          </a:xfrm>
          <a:prstGeom prst="curvedConnector3">
            <a:avLst>
              <a:gd name="adj1" fmla="val -22860000000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085273" y="2457235"/>
            <a:ext cx="118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1C6FFA"/>
                </a:solidFill>
                <a:latin typeface="Journal"/>
                <a:cs typeface="Journal"/>
              </a:rPr>
              <a:t>commit</a:t>
            </a:r>
            <a:endParaRPr lang="fr-FR" sz="36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2202614" y="2462901"/>
            <a:ext cx="118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b="1" dirty="0" err="1" smtClean="0">
                <a:solidFill>
                  <a:srgbClr val="1C6FFA"/>
                </a:solidFill>
                <a:latin typeface="Journal"/>
                <a:cs typeface="Journal"/>
              </a:rPr>
              <a:t>merge</a:t>
            </a:r>
            <a:endParaRPr lang="fr-FR" sz="3600" b="1" dirty="0"/>
          </a:p>
        </p:txBody>
      </p:sp>
      <p:pic>
        <p:nvPicPr>
          <p:cNvPr id="23" name="Image 22" descr="fichiers sourc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27" y="2235507"/>
            <a:ext cx="1152178" cy="990347"/>
          </a:xfrm>
          <a:prstGeom prst="rect">
            <a:avLst/>
          </a:prstGeom>
        </p:spPr>
      </p:pic>
      <p:cxnSp>
        <p:nvCxnSpPr>
          <p:cNvPr id="20" name="Connecteur en arc 19"/>
          <p:cNvCxnSpPr>
            <a:stCxn id="6" idx="3"/>
            <a:endCxn id="9" idx="3"/>
          </p:cNvCxnSpPr>
          <p:nvPr/>
        </p:nvCxnSpPr>
        <p:spPr>
          <a:xfrm flipH="1">
            <a:off x="5740346" y="1861235"/>
            <a:ext cx="1" cy="2079931"/>
          </a:xfrm>
          <a:prstGeom prst="curvedConnector3">
            <a:avLst>
              <a:gd name="adj1" fmla="val -22860000000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5"/>
          <p:cNvSpPr txBox="1">
            <a:spLocks/>
          </p:cNvSpPr>
          <p:nvPr/>
        </p:nvSpPr>
        <p:spPr>
          <a:xfrm>
            <a:off x="3389855" y="4788292"/>
            <a:ext cx="2552330" cy="1256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5100" b="1" dirty="0" smtClean="0"/>
              <a:t>Serveur Git</a:t>
            </a:r>
          </a:p>
          <a:p>
            <a:pPr marL="0" indent="0">
              <a:buFont typeface="Arial"/>
              <a:buNone/>
            </a:pPr>
            <a:r>
              <a:rPr lang="fr-FR" sz="6600" b="1" dirty="0" smtClean="0"/>
              <a:t>.git partagé</a:t>
            </a:r>
          </a:p>
        </p:txBody>
      </p:sp>
      <p:cxnSp>
        <p:nvCxnSpPr>
          <p:cNvPr id="37" name="Connecteur en arc 36"/>
          <p:cNvCxnSpPr>
            <a:stCxn id="24" idx="1"/>
            <a:endCxn id="9" idx="1"/>
          </p:cNvCxnSpPr>
          <p:nvPr/>
        </p:nvCxnSpPr>
        <p:spPr>
          <a:xfrm rot="10800000" flipH="1">
            <a:off x="3389854" y="3941166"/>
            <a:ext cx="267781" cy="1475326"/>
          </a:xfrm>
          <a:prstGeom prst="curvedConnector3">
            <a:avLst>
              <a:gd name="adj1" fmla="val -85368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1865687" y="4141961"/>
            <a:ext cx="118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b="1" dirty="0" err="1" smtClean="0">
                <a:solidFill>
                  <a:srgbClr val="1C6FFA"/>
                </a:solidFill>
                <a:latin typeface="Journal"/>
                <a:cs typeface="Journal"/>
              </a:rPr>
              <a:t>fetch</a:t>
            </a:r>
            <a:endParaRPr lang="fr-FR" sz="3600" b="1" dirty="0"/>
          </a:p>
        </p:txBody>
      </p:sp>
      <p:cxnSp>
        <p:nvCxnSpPr>
          <p:cNvPr id="41" name="Connecteur en arc 40"/>
          <p:cNvCxnSpPr>
            <a:stCxn id="9" idx="3"/>
            <a:endCxn id="24" idx="3"/>
          </p:cNvCxnSpPr>
          <p:nvPr/>
        </p:nvCxnSpPr>
        <p:spPr>
          <a:xfrm>
            <a:off x="5740346" y="3941166"/>
            <a:ext cx="201839" cy="1475326"/>
          </a:xfrm>
          <a:prstGeom prst="curvedConnector3">
            <a:avLst>
              <a:gd name="adj1" fmla="val 213259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279587" y="4141961"/>
            <a:ext cx="118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1C6FFA"/>
                </a:solidFill>
                <a:latin typeface="Journal"/>
                <a:cs typeface="Journal"/>
              </a:rPr>
              <a:t>push</a:t>
            </a:r>
            <a:endParaRPr lang="fr-FR" sz="3600" b="1" dirty="0"/>
          </a:p>
        </p:txBody>
      </p:sp>
      <p:cxnSp>
        <p:nvCxnSpPr>
          <p:cNvPr id="16" name="Connecteur en arc 15"/>
          <p:cNvCxnSpPr>
            <a:stCxn id="24" idx="1"/>
            <a:endCxn id="6" idx="1"/>
          </p:cNvCxnSpPr>
          <p:nvPr/>
        </p:nvCxnSpPr>
        <p:spPr>
          <a:xfrm rot="10800000" flipH="1">
            <a:off x="3389855" y="1861236"/>
            <a:ext cx="267782" cy="3555257"/>
          </a:xfrm>
          <a:prstGeom prst="curvedConnector3">
            <a:avLst>
              <a:gd name="adj1" fmla="val -617158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457200" y="3225854"/>
            <a:ext cx="118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b="1" dirty="0" smtClean="0">
                <a:solidFill>
                  <a:srgbClr val="1C6FFA"/>
                </a:solidFill>
                <a:latin typeface="Journal"/>
                <a:cs typeface="Journal"/>
              </a:rPr>
              <a:t>pull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5401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Se connecter au </a:t>
            </a:r>
            <a:r>
              <a:rPr lang="fr-FR" sz="3600" b="1" dirty="0" smtClean="0"/>
              <a:t>serveur Git de l’IGBMC</a:t>
            </a:r>
            <a:endParaRPr lang="fr-FR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http://</a:t>
            </a:r>
            <a:r>
              <a:rPr lang="fr-FR" b="1" dirty="0" err="1" smtClean="0"/>
              <a:t>serv-gitlab</a:t>
            </a:r>
            <a:endParaRPr lang="fr-FR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6103928" y="2343683"/>
            <a:ext cx="24596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solidFill>
                  <a:srgbClr val="1C6FFA"/>
                </a:solidFill>
                <a:latin typeface="Journal"/>
                <a:cs typeface="Journal"/>
              </a:rPr>
              <a:t>Connectez-vous avec</a:t>
            </a:r>
          </a:p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v</a:t>
            </a:r>
            <a:r>
              <a:rPr lang="fr-FR" sz="3200" dirty="0" smtClean="0">
                <a:solidFill>
                  <a:srgbClr val="1C6FFA"/>
                </a:solidFill>
                <a:latin typeface="Journal"/>
                <a:cs typeface="Journal"/>
              </a:rPr>
              <a:t>otre compte IGBMC</a:t>
            </a:r>
            <a:endParaRPr lang="fr-FR" sz="3200" dirty="0">
              <a:solidFill>
                <a:srgbClr val="1C6FFA"/>
              </a:solidFill>
              <a:latin typeface="Journal"/>
              <a:cs typeface="Journal"/>
            </a:endParaRPr>
          </a:p>
        </p:txBody>
      </p:sp>
      <p:pic>
        <p:nvPicPr>
          <p:cNvPr id="8" name="Image 7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pic>
        <p:nvPicPr>
          <p:cNvPr id="5" name="Image 4" descr="GitLa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6" y="2700950"/>
            <a:ext cx="4999951" cy="3626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Connecteur en arc 9"/>
          <p:cNvCxnSpPr>
            <a:stCxn id="7" idx="2"/>
          </p:cNvCxnSpPr>
          <p:nvPr/>
        </p:nvCxnSpPr>
        <p:spPr>
          <a:xfrm rot="5400000">
            <a:off x="6160587" y="2866522"/>
            <a:ext cx="618805" cy="1727563"/>
          </a:xfrm>
          <a:prstGeom prst="curvedConnector2">
            <a:avLst/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12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Créer un dépôt </a:t>
            </a:r>
            <a:r>
              <a:rPr lang="fr-FR" dirty="0" smtClean="0"/>
              <a:t>sur le serveur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Créer un dépôt pour votre projet</a:t>
            </a:r>
          </a:p>
          <a:p>
            <a:pPr marL="0" indent="0">
              <a:buNone/>
            </a:pPr>
            <a:r>
              <a:rPr lang="fr-FR" b="1" dirty="0" smtClean="0"/>
              <a:t>dans le groupe training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561610" y="3560257"/>
            <a:ext cx="217239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solidFill>
                  <a:srgbClr val="1C6FFA"/>
                </a:solidFill>
                <a:latin typeface="Journal"/>
                <a:cs typeface="Journal"/>
              </a:rPr>
              <a:t>Choisissez un nom</a:t>
            </a:r>
          </a:p>
          <a:p>
            <a:r>
              <a:rPr lang="fr-FR" sz="3200" dirty="0" smtClean="0">
                <a:solidFill>
                  <a:srgbClr val="1C6FFA"/>
                </a:solidFill>
                <a:latin typeface="Journal"/>
                <a:cs typeface="Journal"/>
              </a:rPr>
              <a:t>de la forme</a:t>
            </a:r>
          </a:p>
          <a:p>
            <a:r>
              <a:rPr lang="fr-FR" sz="3200" dirty="0" smtClean="0">
                <a:solidFill>
                  <a:srgbClr val="1C6FFA"/>
                </a:solidFill>
                <a:latin typeface="Journal"/>
                <a:cs typeface="Journal"/>
              </a:rPr>
              <a:t>burgers-</a:t>
            </a:r>
            <a:r>
              <a:rPr lang="fr-FR" sz="3200" dirty="0" err="1" smtClean="0">
                <a:solidFill>
                  <a:srgbClr val="1C6FFA"/>
                </a:solidFill>
                <a:latin typeface="Journal"/>
                <a:cs typeface="Journal"/>
              </a:rPr>
              <a:t>votrelogin</a:t>
            </a:r>
            <a:r>
              <a:rPr lang="fr-FR" sz="3200" dirty="0" smtClean="0">
                <a:solidFill>
                  <a:srgbClr val="1C6FFA"/>
                </a:solidFill>
                <a:latin typeface="Journal"/>
                <a:cs typeface="Journal"/>
              </a:rPr>
              <a:t> !</a:t>
            </a:r>
            <a:endParaRPr lang="fr-FR" sz="3200" dirty="0">
              <a:solidFill>
                <a:srgbClr val="1C6FFA"/>
              </a:solidFill>
              <a:latin typeface="Journal"/>
              <a:cs typeface="Journal"/>
            </a:endParaRPr>
          </a:p>
        </p:txBody>
      </p:sp>
      <p:pic>
        <p:nvPicPr>
          <p:cNvPr id="8" name="Image 7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pic>
        <p:nvPicPr>
          <p:cNvPr id="6" name="Image 5" descr="training___GitLa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02" y="3089682"/>
            <a:ext cx="4717932" cy="3421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65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Comment utiliser </a:t>
            </a:r>
            <a:r>
              <a:rPr lang="fr-FR" dirty="0" smtClean="0"/>
              <a:t>git ?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est un outil fonctionnant en </a:t>
            </a:r>
            <a:r>
              <a:rPr lang="fr-FR" b="1" dirty="0" smtClean="0"/>
              <a:t>ligne de commande</a:t>
            </a:r>
          </a:p>
          <a:p>
            <a:r>
              <a:rPr lang="fr-FR" dirty="0" smtClean="0"/>
              <a:t>La commande s’appelle </a:t>
            </a:r>
            <a:r>
              <a:rPr lang="fr-FR" b="1" dirty="0" smtClean="0"/>
              <a:t>git</a:t>
            </a:r>
          </a:p>
          <a:p>
            <a:r>
              <a:rPr lang="fr-FR" dirty="0" smtClean="0"/>
              <a:t>elle est utilisable depuis un terminal ou une console (</a:t>
            </a:r>
            <a:r>
              <a:rPr lang="fr-FR" dirty="0" err="1" smtClean="0"/>
              <a:t>shell</a:t>
            </a:r>
            <a:r>
              <a:rPr lang="fr-FR" dirty="0" smtClean="0"/>
              <a:t>)</a:t>
            </a:r>
          </a:p>
        </p:txBody>
      </p:sp>
      <p:pic>
        <p:nvPicPr>
          <p:cNvPr id="6" name="Image 5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Votre premier </a:t>
            </a:r>
            <a:r>
              <a:rPr lang="fr-FR" b="1" dirty="0" smtClean="0"/>
              <a:t>dépôt Git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Vérifiez que votre dépôt a bien été</a:t>
            </a:r>
            <a:r>
              <a:rPr lang="fr-FR" b="1" dirty="0"/>
              <a:t> </a:t>
            </a:r>
            <a:r>
              <a:rPr lang="fr-FR" b="1" dirty="0" smtClean="0"/>
              <a:t>créé</a:t>
            </a:r>
          </a:p>
        </p:txBody>
      </p:sp>
      <p:sp>
        <p:nvSpPr>
          <p:cNvPr id="7" name="Rectangle 6"/>
          <p:cNvSpPr/>
          <p:nvPr/>
        </p:nvSpPr>
        <p:spPr>
          <a:xfrm>
            <a:off x="6759302" y="2453672"/>
            <a:ext cx="196720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solidFill>
                  <a:srgbClr val="1C6FFA"/>
                </a:solidFill>
                <a:latin typeface="Journal"/>
                <a:cs typeface="Journal"/>
              </a:rPr>
              <a:t>L’adresse de votre</a:t>
            </a:r>
          </a:p>
          <a:p>
            <a:r>
              <a:rPr lang="fr-FR" sz="3200" dirty="0" smtClean="0">
                <a:solidFill>
                  <a:srgbClr val="1C6FFA"/>
                </a:solidFill>
                <a:latin typeface="Journal"/>
                <a:cs typeface="Journal"/>
              </a:rPr>
              <a:t>dépôt est ici</a:t>
            </a:r>
            <a:endParaRPr lang="fr-FR" sz="3200" dirty="0">
              <a:solidFill>
                <a:srgbClr val="1C6FFA"/>
              </a:solidFill>
              <a:latin typeface="Journal"/>
              <a:cs typeface="Journal"/>
            </a:endParaRPr>
          </a:p>
        </p:txBody>
      </p:sp>
      <p:pic>
        <p:nvPicPr>
          <p:cNvPr id="8" name="Image 7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pic>
        <p:nvPicPr>
          <p:cNvPr id="5" name="Image 4" descr="training___burgers-seilerj___GitLa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4" y="2453672"/>
            <a:ext cx="5573157" cy="4042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Connecteur en arc 9"/>
          <p:cNvCxnSpPr>
            <a:stCxn id="7" idx="2"/>
            <a:endCxn id="11" idx="2"/>
          </p:cNvCxnSpPr>
          <p:nvPr/>
        </p:nvCxnSpPr>
        <p:spPr>
          <a:xfrm rot="5400000" flipH="1">
            <a:off x="5938533" y="1726519"/>
            <a:ext cx="234175" cy="3374568"/>
          </a:xfrm>
          <a:prstGeom prst="curvedConnector3">
            <a:avLst>
              <a:gd name="adj1" fmla="val -212654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76370" y="3104299"/>
            <a:ext cx="2783933" cy="1924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Travailler à </a:t>
            </a:r>
            <a:r>
              <a:rPr lang="fr-FR" b="1" dirty="0" smtClean="0"/>
              <a:t>plusieurs</a:t>
            </a:r>
            <a:endParaRPr lang="fr-FR" b="1" dirty="0"/>
          </a:p>
        </p:txBody>
      </p:sp>
      <p:pic>
        <p:nvPicPr>
          <p:cNvPr id="5" name="Image 4" descr="logo_iut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17" y="6052674"/>
            <a:ext cx="1119928" cy="609581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Déclarer serveur distant</a:t>
            </a:r>
          </a:p>
          <a:p>
            <a:pPr marL="0" indent="0">
              <a:buNone/>
            </a:pPr>
            <a:r>
              <a:rPr lang="fr-FR" dirty="0" smtClean="0"/>
              <a:t>Déclarez le serveur </a:t>
            </a:r>
            <a:r>
              <a:rPr lang="fr-FR" dirty="0" err="1" smtClean="0"/>
              <a:t>gitlab</a:t>
            </a:r>
            <a:r>
              <a:rPr lang="fr-FR" dirty="0" smtClean="0"/>
              <a:t> dans votre dépôt local avec la commande </a:t>
            </a:r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 err="1" smtClean="0">
                <a:latin typeface="Lucida Console"/>
                <a:cs typeface="Lucida Console"/>
              </a:rPr>
              <a:t>remote</a:t>
            </a:r>
            <a:r>
              <a:rPr lang="fr-FR" b="1" dirty="0" smtClean="0">
                <a:latin typeface="Lucida Console"/>
                <a:cs typeface="Lucida Console"/>
              </a:rPr>
              <a:t> </a:t>
            </a:r>
            <a:r>
              <a:rPr lang="fr-FR" b="1" dirty="0" err="1" smtClean="0">
                <a:latin typeface="Lucida Console"/>
                <a:cs typeface="Lucida Console"/>
              </a:rPr>
              <a:t>add</a:t>
            </a:r>
            <a:endParaRPr lang="fr-FR" b="1" dirty="0" smtClean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origin</a:t>
            </a:r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 http://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serv-gitlab.igbmc.u-strasbg.fr</a:t>
            </a:r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/training/burgers-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seilerj.git</a:t>
            </a:r>
            <a:endParaRPr lang="fr-FR" sz="1400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615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2800" b="1" dirty="0"/>
              <a:t>Envoyer les révisions </a:t>
            </a:r>
            <a:r>
              <a:rPr lang="fr-FR" sz="2800" dirty="0"/>
              <a:t>de votre dépôt sur le serveur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latin typeface="Lucida Console"/>
                <a:cs typeface="Lucida Console"/>
              </a:rPr>
              <a:t>git push –u </a:t>
            </a:r>
            <a:r>
              <a:rPr lang="fr-FR" sz="2800" b="1" dirty="0" err="1" smtClean="0">
                <a:latin typeface="Lucida Console"/>
                <a:cs typeface="Lucida Console"/>
              </a:rPr>
              <a:t>origin</a:t>
            </a:r>
            <a:r>
              <a:rPr lang="fr-FR" sz="2800" b="1" dirty="0" smtClean="0">
                <a:latin typeface="Lucida Console"/>
                <a:cs typeface="Lucida Console"/>
              </a:rPr>
              <a:t> master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2720157"/>
            <a:ext cx="8229600" cy="30894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$ </a:t>
            </a:r>
            <a:r>
              <a:rPr lang="fr-FR" sz="1600" dirty="0" smtClean="0">
                <a:solidFill>
                  <a:srgbClr val="FFFFFF"/>
                </a:solidFill>
                <a:latin typeface="Lucida Console"/>
                <a:cs typeface="Lucida Console"/>
              </a:rPr>
              <a:t>git 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push </a:t>
            </a:r>
            <a:r>
              <a:rPr lang="fr-FR" sz="1600" dirty="0" smtClean="0">
                <a:solidFill>
                  <a:srgbClr val="FFFFFF"/>
                </a:solidFill>
                <a:latin typeface="Lucida Console"/>
                <a:cs typeface="Lucida Console"/>
              </a:rPr>
              <a:t>–u </a:t>
            </a:r>
            <a:r>
              <a:rPr lang="fr-FR" sz="16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origin</a:t>
            </a:r>
            <a:r>
              <a:rPr lang="fr-FR" sz="1600" dirty="0" smtClean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Counting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: 12,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Delta compression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using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up to 4 threads.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Compressing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: 100% (9/9),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Writing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: 100% (12/12), 1.14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KiB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| 0 bytes/s,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Total 12 (delta 0),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reused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0 (delta 0)</a:t>
            </a: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To http://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serv-gitlab.igbmc.u-strasbg.fr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/training/burgers-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seilerj.git</a:t>
            </a:r>
            <a:endParaRPr lang="fr-FR" sz="16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* [new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]      master -&gt; master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master set up to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track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master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from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origin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57200" y="5916233"/>
            <a:ext cx="53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Vous pouvez également « </a:t>
            </a:r>
            <a:r>
              <a:rPr lang="fr-FR" dirty="0" err="1" smtClean="0"/>
              <a:t>pusher</a:t>
            </a:r>
            <a:r>
              <a:rPr lang="fr-FR" dirty="0" smtClean="0"/>
              <a:t> » votre branche bio…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36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fr-FR" b="1" dirty="0" smtClean="0">
                <a:latin typeface="Lucida Console"/>
                <a:cs typeface="Lucida Console"/>
              </a:rPr>
              <a:t>git push &lt;</a:t>
            </a:r>
            <a:r>
              <a:rPr lang="fr-FR" b="1" dirty="0" err="1" smtClean="0">
                <a:latin typeface="Lucida Console"/>
                <a:cs typeface="Lucida Console"/>
              </a:rPr>
              <a:t>remote</a:t>
            </a:r>
            <a:r>
              <a:rPr lang="fr-FR" b="1" dirty="0" smtClean="0">
                <a:latin typeface="Lucida Console"/>
                <a:cs typeface="Lucida Console"/>
              </a:rPr>
              <a:t>&gt; &lt;</a:t>
            </a:r>
            <a:r>
              <a:rPr lang="fr-FR" b="1" dirty="0" err="1" smtClean="0">
                <a:latin typeface="Lucida Console"/>
                <a:cs typeface="Lucida Console"/>
              </a:rPr>
              <a:t>branch</a:t>
            </a:r>
            <a:r>
              <a:rPr lang="fr-FR" b="1" dirty="0" smtClean="0">
                <a:latin typeface="Lucida Console"/>
                <a:cs typeface="Lucida Console"/>
              </a:rPr>
              <a:t>&gt;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/>
              <a:t>permet de copier les </a:t>
            </a:r>
            <a:r>
              <a:rPr lang="fr-FR" sz="4000" dirty="0" err="1" smtClean="0"/>
              <a:t>changeset</a:t>
            </a:r>
            <a:r>
              <a:rPr lang="fr-FR" sz="4000" dirty="0" smtClean="0"/>
              <a:t> de votre dépôt local sur le dépôt d’un serveur distant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/>
              <a:t>Consultez votre dépôt </a:t>
            </a:r>
            <a:r>
              <a:rPr lang="fr-FR" dirty="0"/>
              <a:t>via </a:t>
            </a:r>
            <a:r>
              <a:rPr lang="fr-FR" dirty="0" err="1" smtClean="0"/>
              <a:t>Gitlab</a:t>
            </a:r>
            <a:endParaRPr lang="fr-FR" dirty="0"/>
          </a:p>
        </p:txBody>
      </p:sp>
      <p:pic>
        <p:nvPicPr>
          <p:cNvPr id="8" name="Image 7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pic>
        <p:nvPicPr>
          <p:cNvPr id="3" name="Image 2" descr="Commits_at_master_-_training___burgers-seilerj___GitLa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29" y="1584397"/>
            <a:ext cx="6388934" cy="4633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37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Cloner </a:t>
            </a:r>
            <a:r>
              <a:rPr lang="fr-FR" dirty="0" smtClean="0"/>
              <a:t>un dépôt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dirty="0" smtClean="0"/>
              <a:t>Créer une copie locale du dépôt de votre voisin</a:t>
            </a:r>
          </a:p>
          <a:p>
            <a:pPr marL="0" indent="0">
              <a:buNone/>
            </a:pPr>
            <a:r>
              <a:rPr lang="fr-FR" dirty="0" smtClean="0"/>
              <a:t>Placez-vous dans un dossier en dehors de votre dépôt et utilisez la commande</a:t>
            </a:r>
          </a:p>
          <a:p>
            <a:pPr marL="0" indent="0">
              <a:buNone/>
            </a:pPr>
            <a:r>
              <a:rPr lang="fr-FR" b="1" dirty="0" smtClean="0">
                <a:latin typeface="Lucida Console"/>
                <a:cs typeface="Lucida Console"/>
              </a:rPr>
              <a:t>git clone &lt;</a:t>
            </a:r>
            <a:r>
              <a:rPr lang="fr-FR" b="1" dirty="0" err="1" smtClean="0">
                <a:latin typeface="Lucida Console"/>
                <a:cs typeface="Lucida Console"/>
              </a:rPr>
              <a:t>addresse</a:t>
            </a:r>
            <a:r>
              <a:rPr lang="fr-FR" b="1" dirty="0" smtClean="0">
                <a:latin typeface="Lucida Console"/>
                <a:cs typeface="Lucida Console"/>
              </a:rPr>
              <a:t> du dépôt de votre voisin&gt;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57200" y="3408325"/>
            <a:ext cx="8229600" cy="318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$ </a:t>
            </a:r>
            <a:r>
              <a:rPr lang="fr-FR" sz="1400" dirty="0" smtClean="0">
                <a:solidFill>
                  <a:srgbClr val="FFFFFF"/>
                </a:solidFill>
                <a:latin typeface="Lucida Console"/>
                <a:cs typeface="Lucida Console"/>
              </a:rPr>
              <a:t>cd /</a:t>
            </a:r>
            <a:r>
              <a:rPr lang="fr-FR" sz="1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tmp</a:t>
            </a:r>
            <a:endParaRPr lang="fr-FR" sz="14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clone http://</a:t>
            </a:r>
            <a:r>
              <a:rPr lang="fr-FR" sz="1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serv-gitlab.igbmc.u-strasbg.fr</a:t>
            </a:r>
            <a:r>
              <a:rPr lang="fr-FR" sz="1400" dirty="0" smtClean="0">
                <a:solidFill>
                  <a:srgbClr val="FFFFFF"/>
                </a:solidFill>
                <a:latin typeface="Lucida Console"/>
                <a:cs typeface="Lucida Console"/>
              </a:rPr>
              <a:t>/training/</a:t>
            </a:r>
            <a:r>
              <a:rPr lang="fr-FR" sz="1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burgers-toto.git</a:t>
            </a:r>
            <a:endParaRPr lang="fr-FR" sz="14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Cloning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into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'burgers</a:t>
            </a:r>
            <a:r>
              <a:rPr lang="fr-FR" sz="1400" dirty="0" smtClean="0">
                <a:solidFill>
                  <a:srgbClr val="FFFFFF"/>
                </a:solidFill>
                <a:latin typeface="Lucida Console"/>
                <a:cs typeface="Lucida Console"/>
              </a:rPr>
              <a:t>-toto'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...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Counting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12,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Compressing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100% (9/9),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Total 12 (delta 0),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reused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0 (delta 0)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Unpacking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100% (12/12),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Checking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connectivity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...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83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 smtClean="0">
                <a:latin typeface="Lucida Console"/>
                <a:cs typeface="Lucida Console"/>
              </a:rPr>
              <a:t>git clone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permet de créer une copie locale d’un dépôt du serveur sur votre poste de travail. Le dossier de travail est positionner automatiquement sur la dernière révision du dépôt.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Travailler à </a:t>
            </a:r>
            <a:r>
              <a:rPr lang="fr-FR" b="1" dirty="0" smtClean="0"/>
              <a:t>plusieurs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Créer un nouveau burger sur le dépôt de votre voisin et mettez à jour le serveur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57200" y="3408325"/>
            <a:ext cx="8229600" cy="318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</a:t>
            </a:r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cd burgers-</a:t>
            </a:r>
            <a:r>
              <a:rPr lang="fr-FR" sz="28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slegras</a:t>
            </a:r>
            <a:endParaRPr lang="fr-FR" sz="28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8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8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smallburger.txt</a:t>
            </a:r>
            <a:endParaRPr lang="fr-FR" sz="28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commit –m “Ajout d’un petit burger“</a:t>
            </a:r>
          </a:p>
          <a:p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push</a:t>
            </a:r>
            <a:endParaRPr lang="fr-FR" sz="28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694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Travailler à </a:t>
            </a:r>
            <a:r>
              <a:rPr lang="fr-FR" b="1" dirty="0" smtClean="0"/>
              <a:t>plusieurs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Mettez à jour votre dépôt local pour récupérer les modifications apportés par votre voisin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57200" y="3408325"/>
            <a:ext cx="8229600" cy="318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cd ../burgers</a:t>
            </a:r>
          </a:p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pull</a:t>
            </a:r>
          </a:p>
        </p:txBody>
      </p:sp>
    </p:spTree>
    <p:extLst>
      <p:ext uri="{BB962C8B-B14F-4D97-AF65-F5344CB8AC3E}">
        <p14:creationId xmlns:p14="http://schemas.microsoft.com/office/powerpoint/2010/main" val="373519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 smtClean="0">
                <a:latin typeface="Lucida Console"/>
                <a:cs typeface="Lucida Console"/>
              </a:rPr>
              <a:t>git pull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permet de récupérer les nouveaux </a:t>
            </a:r>
            <a:r>
              <a:rPr lang="fr-FR" dirty="0" err="1" smtClean="0"/>
              <a:t>changeset</a:t>
            </a:r>
            <a:r>
              <a:rPr lang="fr-FR" dirty="0" smtClean="0"/>
              <a:t> enregistré sur le dépôt du serveur pour les intégrer dans votre dépôt local.</a:t>
            </a:r>
          </a:p>
          <a:p>
            <a:pPr marL="0" indent="0">
              <a:buNone/>
            </a:pPr>
            <a:r>
              <a:rPr lang="fr-FR" dirty="0" smtClean="0"/>
              <a:t>Votre dossier de travail est automatiquement mis à jour.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Installer </a:t>
            </a:r>
            <a:r>
              <a:rPr lang="fr-FR" dirty="0" smtClean="0"/>
              <a:t>git ?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Sous Mac OS X</a:t>
            </a:r>
          </a:p>
          <a:p>
            <a:pPr lvl="1"/>
            <a:r>
              <a:rPr lang="fr-FR" dirty="0">
                <a:hlinkClick r:id="rId2"/>
              </a:rPr>
              <a:t>http://sourceforge.net/projects/git-osx-</a:t>
            </a:r>
            <a:r>
              <a:rPr lang="fr-FR" dirty="0" smtClean="0">
                <a:hlinkClick r:id="rId2"/>
              </a:rPr>
              <a:t>installer</a:t>
            </a:r>
            <a:endParaRPr lang="fr-FR" dirty="0"/>
          </a:p>
          <a:p>
            <a:pPr lvl="1"/>
            <a:r>
              <a:rPr lang="fr-FR" dirty="0" err="1" smtClean="0"/>
              <a:t>brew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git</a:t>
            </a:r>
          </a:p>
          <a:p>
            <a:r>
              <a:rPr lang="fr-FR" dirty="0" smtClean="0"/>
              <a:t>Sous Linux</a:t>
            </a:r>
          </a:p>
          <a:p>
            <a:pPr lvl="1"/>
            <a:r>
              <a:rPr lang="fr-FR" dirty="0" err="1" smtClean="0"/>
              <a:t>apt</a:t>
            </a:r>
            <a:r>
              <a:rPr lang="fr-FR" dirty="0" err="1"/>
              <a:t>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smtClean="0"/>
              <a:t>git </a:t>
            </a:r>
            <a:r>
              <a:rPr lang="fr-FR" dirty="0"/>
              <a:t>(</a:t>
            </a:r>
            <a:r>
              <a:rPr lang="fr-FR" dirty="0" err="1"/>
              <a:t>debian</a:t>
            </a:r>
            <a:r>
              <a:rPr lang="fr-FR" dirty="0"/>
              <a:t>/</a:t>
            </a:r>
            <a:r>
              <a:rPr lang="fr-FR" dirty="0" err="1"/>
              <a:t>ubuntu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yum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smtClean="0"/>
              <a:t>git </a:t>
            </a:r>
            <a:r>
              <a:rPr lang="fr-FR" dirty="0"/>
              <a:t>(</a:t>
            </a:r>
            <a:r>
              <a:rPr lang="fr-FR" dirty="0" err="1"/>
              <a:t>fedora</a:t>
            </a:r>
            <a:r>
              <a:rPr lang="fr-FR" dirty="0"/>
              <a:t>/</a:t>
            </a:r>
            <a:r>
              <a:rPr lang="fr-FR" dirty="0" err="1"/>
              <a:t>redhat</a:t>
            </a:r>
            <a:r>
              <a:rPr lang="fr-FR" dirty="0" smtClean="0"/>
              <a:t>)</a:t>
            </a:r>
          </a:p>
          <a:p>
            <a:r>
              <a:rPr lang="fr-FR" dirty="0" smtClean="0"/>
              <a:t>Sous Windows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msysgit.github.io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 descr="igbm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Travailler à </a:t>
            </a:r>
            <a:r>
              <a:rPr lang="fr-FR" b="1" dirty="0" smtClean="0"/>
              <a:t>plusieurs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9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Les commandes git pour collaborer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76977"/>
              </p:ext>
            </p:extLst>
          </p:nvPr>
        </p:nvGraphicFramePr>
        <p:xfrm>
          <a:off x="457200" y="2319475"/>
          <a:ext cx="822960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2824"/>
                <a:gridCol w="649677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Commande git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clone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Créer</a:t>
                      </a:r>
                      <a:r>
                        <a:rPr lang="fr-FR" baseline="0" dirty="0" smtClean="0"/>
                        <a:t> un dépôt local et un dossier de travail à partir d’un dépôt distant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fetch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Récupération les modifications</a:t>
                      </a:r>
                      <a:r>
                        <a:rPr lang="fr-FR" baseline="0" dirty="0" smtClean="0"/>
                        <a:t> d’un dépôt distant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merge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Fusionner</a:t>
                      </a:r>
                      <a:r>
                        <a:rPr lang="fr-FR" baseline="0" dirty="0" smtClean="0"/>
                        <a:t> les modifications du dépôt avec les modifications de votre dossier de travail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push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Envoyer vo</a:t>
                      </a:r>
                      <a:r>
                        <a:rPr lang="fr-FR" baseline="0" dirty="0" smtClean="0"/>
                        <a:t>s modifications validés vers un dépôt distant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fetch</a:t>
                      </a:r>
                      <a:r>
                        <a:rPr lang="fr-FR" dirty="0" smtClean="0"/>
                        <a:t> +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merge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 5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Un serveur git </a:t>
            </a:r>
            <a:r>
              <a:rPr lang="fr-FR" dirty="0" smtClean="0"/>
              <a:t>public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36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800" dirty="0" smtClean="0">
                <a:solidFill>
                  <a:srgbClr val="125AF1"/>
                </a:solidFill>
                <a:latin typeface="Journal"/>
                <a:cs typeface="Journal"/>
              </a:rPr>
              <a:t>Connaissez-vous </a:t>
            </a:r>
            <a:r>
              <a:rPr lang="fr-FR" sz="4800" dirty="0" err="1" smtClean="0">
                <a:solidFill>
                  <a:srgbClr val="125AF1"/>
                </a:solidFill>
                <a:latin typeface="Journal"/>
                <a:cs typeface="Journal"/>
              </a:rPr>
              <a:t>Github</a:t>
            </a:r>
            <a:r>
              <a:rPr lang="fr-FR" sz="4800" dirty="0" smtClean="0">
                <a:solidFill>
                  <a:srgbClr val="125AF1"/>
                </a:solidFill>
                <a:latin typeface="Journal"/>
                <a:cs typeface="Journal"/>
              </a:rPr>
              <a:t> ?</a:t>
            </a:r>
          </a:p>
        </p:txBody>
      </p:sp>
      <p:pic>
        <p:nvPicPr>
          <p:cNvPr id="6" name="Image 5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551837"/>
            <a:ext cx="440098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2400" dirty="0" err="1" smtClean="0"/>
              <a:t>Github</a:t>
            </a:r>
            <a:r>
              <a:rPr lang="fr-FR" sz="2400" dirty="0" smtClean="0"/>
              <a:t> </a:t>
            </a:r>
            <a:r>
              <a:rPr lang="fr-FR" sz="2400" dirty="0"/>
              <a:t>est un serveur </a:t>
            </a:r>
            <a:r>
              <a:rPr lang="fr-FR" sz="2400" dirty="0" smtClean="0"/>
              <a:t>Git accessible </a:t>
            </a:r>
            <a:r>
              <a:rPr lang="fr-FR" sz="2400" dirty="0"/>
              <a:t>à tous depuis une simple </a:t>
            </a:r>
            <a:r>
              <a:rPr lang="fr-FR" sz="2400" dirty="0" err="1"/>
              <a:t>connection</a:t>
            </a:r>
            <a:r>
              <a:rPr lang="fr-FR" sz="2400" dirty="0"/>
              <a:t> Internet</a:t>
            </a:r>
            <a:r>
              <a:rPr lang="fr-FR" sz="2400" dirty="0" smtClean="0"/>
              <a:t>.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4907024" y="2513844"/>
            <a:ext cx="412532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Il est </a:t>
            </a:r>
            <a:r>
              <a:rPr lang="fr-FR" sz="2400" b="1" dirty="0"/>
              <a:t>gratuit</a:t>
            </a:r>
            <a:r>
              <a:rPr lang="fr-FR" sz="2400" dirty="0"/>
              <a:t> pour les projets public (open source) et </a:t>
            </a:r>
            <a:r>
              <a:rPr lang="fr-FR" sz="2400" dirty="0" smtClean="0"/>
              <a:t>payant pour les projets privés.</a:t>
            </a:r>
            <a:endParaRPr lang="fr-FR" sz="2400" dirty="0"/>
          </a:p>
        </p:txBody>
      </p:sp>
      <p:sp>
        <p:nvSpPr>
          <p:cNvPr id="9" name="Rectangle 8"/>
          <p:cNvSpPr/>
          <p:nvPr/>
        </p:nvSpPr>
        <p:spPr>
          <a:xfrm>
            <a:off x="3299803" y="4540130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 smtClean="0">
                <a:latin typeface="Lucida Console"/>
                <a:cs typeface="Lucida Console"/>
              </a:rPr>
              <a:t>www.github.com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085" y="4935118"/>
            <a:ext cx="2089636" cy="17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9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Exercice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Récupérer une copie locale du dépôt training/pizzas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Créer une pizza portant votre nom dans une nouvelle révision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Modifier les ingrédients de la pizza </a:t>
            </a:r>
            <a:r>
              <a:rPr lang="fr-FR" dirty="0" err="1" smtClean="0"/>
              <a:t>reine.txt</a:t>
            </a:r>
            <a:r>
              <a:rPr lang="fr-FR" dirty="0"/>
              <a:t> </a:t>
            </a:r>
            <a:r>
              <a:rPr lang="fr-FR" dirty="0" smtClean="0"/>
              <a:t>et enregistrez une nouvelle révision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Mettez votre copie locale à jour par rapport au serveur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Consultez les modifications réalisées par les autres utilisateurs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Envoyez vos modifications sur le serveur</a:t>
            </a:r>
          </a:p>
        </p:txBody>
      </p:sp>
      <p:pic>
        <p:nvPicPr>
          <p:cNvPr id="5" name="Image 4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Exercice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 smtClean="0">
                <a:latin typeface="Lucida Console"/>
                <a:cs typeface="Lucida Console"/>
              </a:rPr>
              <a:t>git clone http://</a:t>
            </a:r>
            <a:r>
              <a:rPr lang="fr-FR" sz="1800" dirty="0" err="1" smtClean="0">
                <a:latin typeface="Lucida Console"/>
                <a:cs typeface="Lucida Console"/>
              </a:rPr>
              <a:t>serv-gitlab.igbmc.u-strasbg.fr</a:t>
            </a:r>
            <a:r>
              <a:rPr lang="fr-FR" sz="1800" dirty="0" smtClean="0">
                <a:latin typeface="Lucida Console"/>
                <a:cs typeface="Lucida Console"/>
              </a:rPr>
              <a:t>/training/pizzas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 smtClean="0">
                <a:latin typeface="Lucida Console"/>
                <a:cs typeface="Lucida Console"/>
              </a:rPr>
              <a:t>cd pizzas</a:t>
            </a:r>
            <a:br>
              <a:rPr lang="fr-FR" sz="1800" dirty="0" smtClean="0">
                <a:latin typeface="Lucida Console"/>
                <a:cs typeface="Lucida Console"/>
              </a:rPr>
            </a:br>
            <a:r>
              <a:rPr lang="fr-FR" sz="1800" dirty="0" err="1" smtClean="0">
                <a:latin typeface="Lucida Console"/>
                <a:cs typeface="Lucida Console"/>
              </a:rPr>
              <a:t>echo</a:t>
            </a:r>
            <a:r>
              <a:rPr lang="fr-FR" sz="1800" dirty="0" smtClean="0">
                <a:latin typeface="Lucida Console"/>
                <a:cs typeface="Lucida Console"/>
              </a:rPr>
              <a:t> "Sauce tomate\</a:t>
            </a:r>
            <a:r>
              <a:rPr lang="fr-FR" sz="1800" dirty="0" err="1" smtClean="0">
                <a:latin typeface="Lucida Console"/>
                <a:cs typeface="Lucida Console"/>
              </a:rPr>
              <a:t>nMozzarella</a:t>
            </a:r>
            <a:r>
              <a:rPr lang="fr-FR" sz="1800" dirty="0" smtClean="0">
                <a:latin typeface="Lucida Console"/>
                <a:cs typeface="Lucida Console"/>
              </a:rPr>
              <a:t>\</a:t>
            </a:r>
            <a:r>
              <a:rPr lang="fr-FR" sz="1800" dirty="0" err="1" smtClean="0">
                <a:latin typeface="Lucida Console"/>
                <a:cs typeface="Lucida Console"/>
              </a:rPr>
              <a:t>nOlives</a:t>
            </a:r>
            <a:r>
              <a:rPr lang="fr-FR" sz="1800" dirty="0" smtClean="0">
                <a:latin typeface="Lucida Console"/>
                <a:cs typeface="Lucida Console"/>
              </a:rPr>
              <a:t> » &gt; pizza-</a:t>
            </a:r>
            <a:r>
              <a:rPr lang="fr-FR" sz="1800" dirty="0" err="1" smtClean="0">
                <a:latin typeface="Lucida Console"/>
                <a:cs typeface="Lucida Console"/>
              </a:rPr>
              <a:t>julien.txt</a:t>
            </a:r>
            <a:r>
              <a:rPr lang="fr-FR" sz="1800" dirty="0" smtClean="0">
                <a:latin typeface="Lucida Console"/>
                <a:cs typeface="Lucida Console"/>
              </a:rPr>
              <a:t/>
            </a:r>
            <a:br>
              <a:rPr lang="fr-FR" sz="1800" dirty="0" smtClean="0">
                <a:latin typeface="Lucida Console"/>
                <a:cs typeface="Lucida Console"/>
              </a:rPr>
            </a:br>
            <a:r>
              <a:rPr lang="fr-FR" sz="1800" dirty="0" smtClean="0">
                <a:latin typeface="Lucida Console"/>
                <a:cs typeface="Lucida Console"/>
              </a:rPr>
              <a:t>git </a:t>
            </a:r>
            <a:r>
              <a:rPr lang="fr-FR" sz="1800" dirty="0" err="1" smtClean="0">
                <a:latin typeface="Lucida Console"/>
                <a:cs typeface="Lucida Console"/>
              </a:rPr>
              <a:t>add</a:t>
            </a:r>
            <a:r>
              <a:rPr lang="fr-FR" sz="1800" dirty="0" smtClean="0">
                <a:latin typeface="Lucida Console"/>
                <a:cs typeface="Lucida Console"/>
              </a:rPr>
              <a:t> pizza-</a:t>
            </a:r>
            <a:r>
              <a:rPr lang="fr-FR" sz="1800" dirty="0" err="1" smtClean="0">
                <a:latin typeface="Lucida Console"/>
                <a:cs typeface="Lucida Console"/>
              </a:rPr>
              <a:t>julien.txt</a:t>
            </a:r>
            <a:r>
              <a:rPr lang="fr-FR" sz="1800" dirty="0" smtClean="0">
                <a:latin typeface="Lucida Console"/>
                <a:cs typeface="Lucida Console"/>
              </a:rPr>
              <a:t/>
            </a:r>
            <a:br>
              <a:rPr lang="fr-FR" sz="1800" dirty="0" smtClean="0">
                <a:latin typeface="Lucida Console"/>
                <a:cs typeface="Lucida Console"/>
              </a:rPr>
            </a:br>
            <a:r>
              <a:rPr lang="fr-FR" sz="1800" dirty="0" smtClean="0">
                <a:latin typeface="Lucida Console"/>
                <a:cs typeface="Lucida Console"/>
              </a:rPr>
              <a:t>git commit pizza-</a:t>
            </a:r>
            <a:r>
              <a:rPr lang="fr-FR" sz="1800" dirty="0" err="1" smtClean="0">
                <a:latin typeface="Lucida Console"/>
                <a:cs typeface="Lucida Console"/>
              </a:rPr>
              <a:t>julien.txt</a:t>
            </a:r>
            <a:r>
              <a:rPr lang="fr-FR" sz="1800" dirty="0" smtClean="0">
                <a:latin typeface="Lucida Console"/>
                <a:cs typeface="Lucida Console"/>
              </a:rPr>
              <a:t> –m “Ajout pizza Julien“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 err="1" smtClean="0">
                <a:latin typeface="Lucida Console"/>
                <a:cs typeface="Lucida Console"/>
              </a:rPr>
              <a:t>echo</a:t>
            </a:r>
            <a:r>
              <a:rPr lang="fr-FR" sz="1800" dirty="0" smtClean="0">
                <a:latin typeface="Lucida Console"/>
                <a:cs typeface="Lucida Console"/>
              </a:rPr>
              <a:t> "\</a:t>
            </a:r>
            <a:r>
              <a:rPr lang="fr-FR" sz="1800" dirty="0" err="1" smtClean="0">
                <a:latin typeface="Lucida Console"/>
                <a:cs typeface="Lucida Console"/>
              </a:rPr>
              <a:t>ncapres</a:t>
            </a:r>
            <a:r>
              <a:rPr lang="fr-FR" sz="1800" dirty="0" smtClean="0">
                <a:latin typeface="Lucida Console"/>
                <a:cs typeface="Lucida Console"/>
              </a:rPr>
              <a:t>" &gt; </a:t>
            </a:r>
            <a:r>
              <a:rPr lang="fr-FR" sz="1800" dirty="0" err="1" smtClean="0">
                <a:latin typeface="Lucida Console"/>
                <a:cs typeface="Lucida Console"/>
              </a:rPr>
              <a:t>reine.txt</a:t>
            </a:r>
            <a:r>
              <a:rPr lang="fr-FR" sz="1800" dirty="0" smtClean="0">
                <a:latin typeface="Lucida Console"/>
                <a:cs typeface="Lucida Console"/>
              </a:rPr>
              <a:t/>
            </a:r>
            <a:br>
              <a:rPr lang="fr-FR" sz="1800" dirty="0" smtClean="0">
                <a:latin typeface="Lucida Console"/>
                <a:cs typeface="Lucida Console"/>
              </a:rPr>
            </a:br>
            <a:r>
              <a:rPr lang="fr-FR" sz="1800" dirty="0" smtClean="0">
                <a:latin typeface="Lucida Console"/>
                <a:cs typeface="Lucida Console"/>
              </a:rPr>
              <a:t>git commit -a –m “Ajout des </a:t>
            </a:r>
            <a:r>
              <a:rPr lang="fr-FR" sz="1800" dirty="0" err="1" smtClean="0">
                <a:latin typeface="Lucida Console"/>
                <a:cs typeface="Lucida Console"/>
              </a:rPr>
              <a:t>capres</a:t>
            </a:r>
            <a:r>
              <a:rPr lang="fr-FR" sz="1800" dirty="0" smtClean="0">
                <a:latin typeface="Lucida Console"/>
                <a:cs typeface="Lucida Console"/>
              </a:rPr>
              <a:t> sur la Reine“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 smtClean="0">
                <a:latin typeface="Lucida Console"/>
                <a:cs typeface="Lucida Console"/>
              </a:rPr>
              <a:t>git pull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 smtClean="0">
                <a:latin typeface="Lucida Console"/>
                <a:cs typeface="Lucida Console"/>
              </a:rPr>
              <a:t>git log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 smtClean="0">
                <a:latin typeface="Lucida Console"/>
                <a:cs typeface="Lucida Console"/>
              </a:rPr>
              <a:t>git push</a:t>
            </a:r>
          </a:p>
        </p:txBody>
      </p:sp>
      <p:pic>
        <p:nvPicPr>
          <p:cNvPr id="5" name="Image 4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thank-you-note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5" y="663319"/>
            <a:ext cx="4349529" cy="32657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16171" y="4192622"/>
            <a:ext cx="71746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dirty="0" smtClean="0">
                <a:solidFill>
                  <a:srgbClr val="1C6FFA"/>
                </a:solidFill>
                <a:latin typeface="Journal"/>
                <a:cs typeface="Journal"/>
              </a:rPr>
              <a:t>et à bientôt sur vos dépôts...</a:t>
            </a:r>
          </a:p>
        </p:txBody>
      </p:sp>
      <p:pic>
        <p:nvPicPr>
          <p:cNvPr id="5" name="Image 4" descr="igbm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Comment utiliser </a:t>
            </a:r>
            <a:r>
              <a:rPr lang="fr-FR" dirty="0" smtClean="0"/>
              <a:t>git ?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1" y="1272957"/>
            <a:ext cx="8229600" cy="65448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Dans un terminal/console, tapez git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7201" y="1807018"/>
            <a:ext cx="8229600" cy="4876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$ git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usage: git [--version] [--help] [-C &lt;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&gt;] [-c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name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=value]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     [--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exec-path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[=&lt;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&gt;]] [--html-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] [--man-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] [--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info-path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]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     [-p|--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paginate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|--no-pager] [--no-replace-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] [--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bare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]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     [--git-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dir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=&lt;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&gt;] [--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work-tree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=&lt;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&gt;] [--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namespace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=&lt;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name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&gt;]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     &lt;command&gt; [&lt;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args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&gt;]</a:t>
            </a:r>
          </a:p>
          <a:p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The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most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commonly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used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git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commands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are: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file contents to the index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bisect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Find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by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binary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search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the change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that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introduced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 bug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List,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create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, or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delete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branches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or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paths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to the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working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tree</a:t>
            </a:r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clone      Clone a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repository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into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 new directory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commit     Record changes to the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repository</a:t>
            </a:r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diff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 Show changes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between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commits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, commit and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working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tree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,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etc</a:t>
            </a:r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fetch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Download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and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refs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from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another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repository</a:t>
            </a:r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grep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Print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lines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matching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 pattern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smtClean="0">
                <a:solidFill>
                  <a:srgbClr val="FFFFFF"/>
                </a:solidFill>
                <a:latin typeface="Lucida Console"/>
                <a:cs typeface="Lucida Console"/>
              </a:rPr>
              <a:t>...</a:t>
            </a:r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'git help -a' and 'git help -g'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lists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available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subcommands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and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some</a:t>
            </a:r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concept guides.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See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'git help &lt;command&gt;' or 'git help &lt;concept&gt;'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to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read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about a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specific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subcommand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or concept.</a:t>
            </a:r>
          </a:p>
        </p:txBody>
      </p:sp>
      <p:pic>
        <p:nvPicPr>
          <p:cNvPr id="6" name="Image 5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47446</TotalTime>
  <Words>2920</Words>
  <Application>Microsoft Office PowerPoint</Application>
  <PresentationFormat>Affichage à l'écran (4:3)</PresentationFormat>
  <Paragraphs>588</Paragraphs>
  <Slides>84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84</vt:i4>
      </vt:variant>
    </vt:vector>
  </HeadingPairs>
  <TitlesOfParts>
    <vt:vector size="89" baseType="lpstr">
      <vt:lpstr>Arial</vt:lpstr>
      <vt:lpstr>Calibri</vt:lpstr>
      <vt:lpstr>Journal</vt:lpstr>
      <vt:lpstr>Lucida Console</vt:lpstr>
      <vt:lpstr>Thème Office</vt:lpstr>
      <vt:lpstr>Présentation PowerPoint</vt:lpstr>
      <vt:lpstr>Qu’est-ce que git ?</vt:lpstr>
      <vt:lpstr>D’où vient git ?</vt:lpstr>
      <vt:lpstr>mercurial vs. git</vt:lpstr>
      <vt:lpstr>Pourquoi aurais-je besoin d’un logiciel de gestion de sources décentralisé ?</vt:lpstr>
      <vt:lpstr>Les notions clés ?</vt:lpstr>
      <vt:lpstr>Comment utiliser git ?</vt:lpstr>
      <vt:lpstr>Installer git ?</vt:lpstr>
      <vt:lpstr>Comment utiliser git ?</vt:lpstr>
      <vt:lpstr>Comment utiliser git ?</vt:lpstr>
      <vt:lpstr>Premiers pas avec git</vt:lpstr>
      <vt:lpstr>Créer votre premier dépôt</vt:lpstr>
      <vt:lpstr>Dossier de travail vs. dépot</vt:lpstr>
      <vt:lpstr>git init &lt;dossier de travail&gt;</vt:lpstr>
      <vt:lpstr>Ajouter un fichier à son dépôt</vt:lpstr>
      <vt:lpstr>Ajouter un fichier à son dépôt</vt:lpstr>
      <vt:lpstr>Ajouter un fichier à son dépôt</vt:lpstr>
      <vt:lpstr>git add &lt;fichier(s) ou dossier(s)&gt;</vt:lpstr>
      <vt:lpstr>Ajouter un fichier à son dépôt</vt:lpstr>
      <vt:lpstr>Ajouter un fichier à son dépôt</vt:lpstr>
      <vt:lpstr>git commit &lt;fichier(s) ou dossier(s)&gt; -m “commentaire“</vt:lpstr>
      <vt:lpstr>Modifier un fichier</vt:lpstr>
      <vt:lpstr>Un nouveau burger</vt:lpstr>
      <vt:lpstr>Vérifier l’état de son projet</vt:lpstr>
      <vt:lpstr>git status</vt:lpstr>
      <vt:lpstr>Les statuts des fichiers dans un dépôt git</vt:lpstr>
      <vt:lpstr>Indexer les modifications</vt:lpstr>
      <vt:lpstr>Vérifier l’état de son projet</vt:lpstr>
      <vt:lpstr>Ajouter un nouveau fichier au dépôt</vt:lpstr>
      <vt:lpstr>Vérifier l’état de son projet</vt:lpstr>
      <vt:lpstr>Valider les modifications</vt:lpstr>
      <vt:lpstr>Premiers pas avec git</vt:lpstr>
      <vt:lpstr>Introduisons une erreur</vt:lpstr>
      <vt:lpstr>Retrouver la version précédente d’un fichier</vt:lpstr>
      <vt:lpstr>git checkout &lt;fichier ou dossier&gt;</vt:lpstr>
      <vt:lpstr>Les révisions</vt:lpstr>
      <vt:lpstr>Les révisions</vt:lpstr>
      <vt:lpstr>Consulter les révisions de votre dépôt local</vt:lpstr>
      <vt:lpstr>git log</vt:lpstr>
      <vt:lpstr>Revenir à une révision précédente de votre projet</vt:lpstr>
      <vt:lpstr>Introduction à la notion de branche</vt:lpstr>
      <vt:lpstr>Introduction à la notion de branche</vt:lpstr>
      <vt:lpstr>Introduction à la notion de branche</vt:lpstr>
      <vt:lpstr>Introduction à la notion de branche</vt:lpstr>
      <vt:lpstr>Revenir à la dernière version du projet</vt:lpstr>
      <vt:lpstr>Aller plus loin avec les branches</vt:lpstr>
      <vt:lpstr>Aller plus loin avec les branches</vt:lpstr>
      <vt:lpstr>Aller plus loin avec les branches</vt:lpstr>
      <vt:lpstr>Créer une nouvelle branche</vt:lpstr>
      <vt:lpstr>Créer une nouvelle branche</vt:lpstr>
      <vt:lpstr>git branch</vt:lpstr>
      <vt:lpstr>Changer de branche</vt:lpstr>
      <vt:lpstr>Aller plus loin avec les branches</vt:lpstr>
      <vt:lpstr>On passe au bio !</vt:lpstr>
      <vt:lpstr>Aller plus loin avec les branches</vt:lpstr>
      <vt:lpstr>On passe au bio !</vt:lpstr>
      <vt:lpstr>Aller plus loin avec les branches</vt:lpstr>
      <vt:lpstr>Revenons sur notre branche principale</vt:lpstr>
      <vt:lpstr>Fusion des branches</vt:lpstr>
      <vt:lpstr>Le cycle git</vt:lpstr>
      <vt:lpstr>Présentation PowerPoint</vt:lpstr>
      <vt:lpstr>Exercice</vt:lpstr>
      <vt:lpstr>Exercice</vt:lpstr>
      <vt:lpstr>Exercice</vt:lpstr>
      <vt:lpstr>Exercice</vt:lpstr>
      <vt:lpstr>Travailler à plusieurs</vt:lpstr>
      <vt:lpstr>Le cycle git</vt:lpstr>
      <vt:lpstr>Se connecter au serveur Git de l’IGBMC</vt:lpstr>
      <vt:lpstr>Créer un dépôt sur le serveur</vt:lpstr>
      <vt:lpstr>Votre premier dépôt Git</vt:lpstr>
      <vt:lpstr>Travailler à plusieurs</vt:lpstr>
      <vt:lpstr>Envoyer les révisions de votre dépôt sur le serveur</vt:lpstr>
      <vt:lpstr>git push &lt;remote&gt; &lt;branch&gt;</vt:lpstr>
      <vt:lpstr>Consultez votre dépôt via Gitlab</vt:lpstr>
      <vt:lpstr>Cloner un dépôt</vt:lpstr>
      <vt:lpstr>git clone</vt:lpstr>
      <vt:lpstr>Travailler à plusieurs</vt:lpstr>
      <vt:lpstr>Travailler à plusieurs</vt:lpstr>
      <vt:lpstr>git pull</vt:lpstr>
      <vt:lpstr>Travailler à plusieurs</vt:lpstr>
      <vt:lpstr>Un serveur git public</vt:lpstr>
      <vt:lpstr>Exercice</vt:lpstr>
      <vt:lpstr>Exercice</vt:lpstr>
      <vt:lpstr>Présentation PowerPoint</vt:lpstr>
    </vt:vector>
  </TitlesOfParts>
  <Company>IGBMC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Seiler</dc:creator>
  <cp:lastModifiedBy>Timothée Robert</cp:lastModifiedBy>
  <cp:revision>264</cp:revision>
  <dcterms:created xsi:type="dcterms:W3CDTF">2012-03-26T19:25:54Z</dcterms:created>
  <dcterms:modified xsi:type="dcterms:W3CDTF">2019-09-04T14:54:05Z</dcterms:modified>
</cp:coreProperties>
</file>