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77" r:id="rId2"/>
    <p:sldId id="278" r:id="rId3"/>
    <p:sldId id="272" r:id="rId4"/>
    <p:sldId id="276" r:id="rId5"/>
    <p:sldId id="283" r:id="rId6"/>
    <p:sldId id="271" r:id="rId7"/>
    <p:sldId id="280" r:id="rId8"/>
    <p:sldId id="281" r:id="rId9"/>
    <p:sldId id="285" r:id="rId10"/>
    <p:sldId id="284" r:id="rId11"/>
    <p:sldId id="282"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24"/>
  </p:normalViewPr>
  <p:slideViewPr>
    <p:cSldViewPr>
      <p:cViewPr varScale="1">
        <p:scale>
          <a:sx n="105" d="100"/>
          <a:sy n="105" d="100"/>
        </p:scale>
        <p:origin x="798" y="7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54361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272326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linkprotect.cudasvc.com/url?a=https%3a%2f%2fmedium.com%2f%40yushuhearn%2fmastering-multi-chart-visualization-captivating-line-charts-for-top-stocks-and-sector-rotation-1e628873e407&amp;c=E,1,bPZZ15jY7f-8_yJ0qzbSY7rmN9rqQuiTBwTE6Ylfxd0CGLImBVYk34axNKFwVH-AHRU5TejcI2ypjSFFblgf_trPdIZPHsdnm7iMGxMQLw,,&amp;typo=1" TargetMode="External"/><Relationship Id="rId3" Type="http://schemas.openxmlformats.org/officeDocument/2006/relationships/hyperlink" Target="https://www.marketwatch.com/investing/index/spx/download-data?mod=mw_quote_tab" TargetMode="External"/><Relationship Id="rId7" Type="http://schemas.openxmlformats.org/officeDocument/2006/relationships/hyperlink" Target="https://github.com/nikitakhutorni/multi-index-chart/blob/main/MultiIndexChart/multi_index_chart.ipynb" TargetMode="External"/><Relationship Id="rId2" Type="http://schemas.openxmlformats.org/officeDocument/2006/relationships/hyperlink" Target="https://linkprotect.cudasvc.com/url?a=https%3a%2f%2fwww.kaggle.com%2fdatasets%2fstefanoleone992%2fmutual-funds-and-etfs&amp;c=E,1,QIKNECqDfJjJAk3YtbWrcuEQqAJeNu9H0manPq78gIZtJfgFlcCHElGtZPHsgVPgUriAXSwK1JJfw9-6KL1-PvZhQ2eHpx07kdeXPf5OKYVY&amp;typo=1" TargetMode="External"/><Relationship Id="rId1" Type="http://schemas.openxmlformats.org/officeDocument/2006/relationships/slideLayout" Target="../slideLayouts/slideLayout7.xml"/><Relationship Id="rId6" Type="http://schemas.openxmlformats.org/officeDocument/2006/relationships/hyperlink" Target="https://linkprotect.cudasvc.com/url?a=https%3a%2f%2ftowardsdatascience.com%2fhow-to-make-multi-index-index-charts-with-plotly-4d3984cd7b09&amp;c=E,1,HzHUWe8grrDvpY9EgtPN06eO2pH5YnJ3LQRY92Pcbvx__kXXmUAXfC4C-_D7_qi8cGc7YguB8ImNhEF1lRmCm9bY-fyKuT8alsXm2-dQkLJ3&amp;typo=1" TargetMode="External"/><Relationship Id="rId5" Type="http://schemas.openxmlformats.org/officeDocument/2006/relationships/hyperlink" Target="https://www.marketwatch.com/investing/index/ndx/download-data?mod=mw_quote_tab" TargetMode="External"/><Relationship Id="rId4" Type="http://schemas.openxmlformats.org/officeDocument/2006/relationships/hyperlink" Target="https://www.marketwatch.com/investing/index/nya/download-data?mod=mw_quote_ta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Freeform 14"/>
          <p:cNvSpPr/>
          <p:nvPr/>
        </p:nvSpPr>
        <p:spPr>
          <a:xfrm>
            <a:off x="5750464" y="1780768"/>
            <a:ext cx="6438362" cy="5077232"/>
          </a:xfrm>
          <a:custGeom>
            <a:avLst/>
            <a:gdLst>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5888422"/>
              <a:gd name="connsiteX1" fmla="*/ 0 w 9598572"/>
              <a:gd name="connsiteY1" fmla="*/ 3618187 h 5888422"/>
              <a:gd name="connsiteX2" fmla="*/ 1939158 w 9598572"/>
              <a:gd name="connsiteY2" fmla="*/ 5872656 h 5888422"/>
              <a:gd name="connsiteX3" fmla="*/ 8939048 w 9598572"/>
              <a:gd name="connsiteY3" fmla="*/ 5888422 h 5888422"/>
              <a:gd name="connsiteX4" fmla="*/ 5896303 w 9598572"/>
              <a:gd name="connsiteY4" fmla="*/ 796159 h 5888422"/>
              <a:gd name="connsiteX5" fmla="*/ 5644055 w 9598572"/>
              <a:gd name="connsiteY5" fmla="*/ 1111470 h 5888422"/>
              <a:gd name="connsiteX6" fmla="*/ 5092262 w 9598572"/>
              <a:gd name="connsiteY6" fmla="*/ 1679028 h 5888422"/>
              <a:gd name="connsiteX7" fmla="*/ 4776951 w 9598572"/>
              <a:gd name="connsiteY7" fmla="*/ 2041635 h 5888422"/>
              <a:gd name="connsiteX8" fmla="*/ 3499944 w 9598572"/>
              <a:gd name="connsiteY8" fmla="*/ 827690 h 5888422"/>
              <a:gd name="connsiteX9" fmla="*/ 1277006 w 9598572"/>
              <a:gd name="connsiteY9" fmla="*/ 1820918 h 5888422"/>
              <a:gd name="connsiteX10" fmla="*/ 15765 w 9598572"/>
              <a:gd name="connsiteY10" fmla="*/ 575442 h 5888422"/>
              <a:gd name="connsiteX0" fmla="*/ 15765 w 8939048"/>
              <a:gd name="connsiteY0" fmla="*/ 575442 h 5888422"/>
              <a:gd name="connsiteX1" fmla="*/ 0 w 8939048"/>
              <a:gd name="connsiteY1" fmla="*/ 3618187 h 5888422"/>
              <a:gd name="connsiteX2" fmla="*/ 1939158 w 8939048"/>
              <a:gd name="connsiteY2" fmla="*/ 5872656 h 5888422"/>
              <a:gd name="connsiteX3" fmla="*/ 8939048 w 8939048"/>
              <a:gd name="connsiteY3" fmla="*/ 5888422 h 5888422"/>
              <a:gd name="connsiteX4" fmla="*/ 5896303 w 8939048"/>
              <a:gd name="connsiteY4" fmla="*/ 796159 h 5888422"/>
              <a:gd name="connsiteX5" fmla="*/ 5644055 w 8939048"/>
              <a:gd name="connsiteY5" fmla="*/ 1111470 h 5888422"/>
              <a:gd name="connsiteX6" fmla="*/ 5092262 w 8939048"/>
              <a:gd name="connsiteY6" fmla="*/ 1679028 h 5888422"/>
              <a:gd name="connsiteX7" fmla="*/ 4776951 w 8939048"/>
              <a:gd name="connsiteY7" fmla="*/ 2041635 h 5888422"/>
              <a:gd name="connsiteX8" fmla="*/ 3499944 w 8939048"/>
              <a:gd name="connsiteY8" fmla="*/ 827690 h 5888422"/>
              <a:gd name="connsiteX9" fmla="*/ 1277006 w 8939048"/>
              <a:gd name="connsiteY9" fmla="*/ 1820918 h 5888422"/>
              <a:gd name="connsiteX10" fmla="*/ 15765 w 8939048"/>
              <a:gd name="connsiteY10" fmla="*/ 575442 h 5888422"/>
              <a:gd name="connsiteX0" fmla="*/ 15765 w 8939048"/>
              <a:gd name="connsiteY0" fmla="*/ 0 h 5312980"/>
              <a:gd name="connsiteX1" fmla="*/ 0 w 8939048"/>
              <a:gd name="connsiteY1" fmla="*/ 3042745 h 5312980"/>
              <a:gd name="connsiteX2" fmla="*/ 1939158 w 8939048"/>
              <a:gd name="connsiteY2" fmla="*/ 5297214 h 5312980"/>
              <a:gd name="connsiteX3" fmla="*/ 8939048 w 8939048"/>
              <a:gd name="connsiteY3" fmla="*/ 5312980 h 5312980"/>
              <a:gd name="connsiteX4" fmla="*/ 5896303 w 8939048"/>
              <a:gd name="connsiteY4" fmla="*/ 220717 h 5312980"/>
              <a:gd name="connsiteX5" fmla="*/ 5644055 w 8939048"/>
              <a:gd name="connsiteY5" fmla="*/ 536028 h 5312980"/>
              <a:gd name="connsiteX6" fmla="*/ 5092262 w 8939048"/>
              <a:gd name="connsiteY6" fmla="*/ 1103586 h 5312980"/>
              <a:gd name="connsiteX7" fmla="*/ 4776951 w 8939048"/>
              <a:gd name="connsiteY7" fmla="*/ 1466193 h 5312980"/>
              <a:gd name="connsiteX8" fmla="*/ 3499944 w 8939048"/>
              <a:gd name="connsiteY8" fmla="*/ 252248 h 5312980"/>
              <a:gd name="connsiteX9" fmla="*/ 1277006 w 8939048"/>
              <a:gd name="connsiteY9" fmla="*/ 1245476 h 5312980"/>
              <a:gd name="connsiteX10" fmla="*/ 15765 w 8939048"/>
              <a:gd name="connsiteY10" fmla="*/ 0 h 5312980"/>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277006 w 8939048"/>
              <a:gd name="connsiteY9" fmla="*/ 1245476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52470 w 8939048"/>
              <a:gd name="connsiteY9" fmla="*/ 1421524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20939 w 8939048"/>
              <a:gd name="connsiteY9" fmla="*/ 1594945 h 5328745"/>
              <a:gd name="connsiteX10" fmla="*/ 15765 w 8939048"/>
              <a:gd name="connsiteY10" fmla="*/ 0 h 5328745"/>
              <a:gd name="connsiteX0" fmla="*/ 15765 w 9606330"/>
              <a:gd name="connsiteY0" fmla="*/ 0 h 6364698"/>
              <a:gd name="connsiteX1" fmla="*/ 0 w 9606330"/>
              <a:gd name="connsiteY1" fmla="*/ 3042745 h 6364698"/>
              <a:gd name="connsiteX2" fmla="*/ 1457270 w 9606330"/>
              <a:gd name="connsiteY2" fmla="*/ 5328745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2105459 w 9606330"/>
              <a:gd name="connsiteY2" fmla="*/ 6360680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06330" h="6364698">
                <a:moveTo>
                  <a:pt x="15765" y="0"/>
                </a:moveTo>
                <a:lnTo>
                  <a:pt x="0" y="3042745"/>
                </a:lnTo>
                <a:lnTo>
                  <a:pt x="2105459" y="6360680"/>
                </a:lnTo>
                <a:lnTo>
                  <a:pt x="9606330" y="6364698"/>
                </a:lnTo>
                <a:lnTo>
                  <a:pt x="5896303" y="220717"/>
                </a:lnTo>
                <a:lnTo>
                  <a:pt x="5644055" y="536028"/>
                </a:lnTo>
                <a:cubicBezTo>
                  <a:pt x="5510048" y="683173"/>
                  <a:pt x="5236779" y="948559"/>
                  <a:pt x="5092262" y="1103586"/>
                </a:cubicBezTo>
                <a:cubicBezTo>
                  <a:pt x="4947745" y="1258614"/>
                  <a:pt x="5042337" y="1608083"/>
                  <a:pt x="4776951" y="1466193"/>
                </a:cubicBezTo>
                <a:cubicBezTo>
                  <a:pt x="4511565" y="1324303"/>
                  <a:pt x="4109279" y="230789"/>
                  <a:pt x="3499944" y="252248"/>
                </a:cubicBezTo>
                <a:cubicBezTo>
                  <a:pt x="2890609" y="273707"/>
                  <a:pt x="1699008" y="1634359"/>
                  <a:pt x="1120939" y="1594945"/>
                </a:cubicBezTo>
                <a:lnTo>
                  <a:pt x="15765" y="0"/>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697290" y="1447800"/>
            <a:ext cx="4830746" cy="3986748"/>
            <a:chOff x="3211020" y="1143000"/>
            <a:chExt cx="6061298" cy="5002306"/>
          </a:xfrm>
        </p:grpSpPr>
        <p:sp>
          <p:nvSpPr>
            <p:cNvPr id="13" name="Oval 12"/>
            <p:cNvSpPr/>
            <p:nvPr/>
          </p:nvSpPr>
          <p:spPr>
            <a:xfrm>
              <a:off x="3427412" y="1143000"/>
              <a:ext cx="5002306" cy="500230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211020" y="1550599"/>
              <a:ext cx="5693559" cy="3102107"/>
              <a:chOff x="2589212" y="1066800"/>
              <a:chExt cx="7162800" cy="3902616"/>
            </a:xfrm>
          </p:grpSpPr>
          <p:grpSp>
            <p:nvGrpSpPr>
              <p:cNvPr id="6" name="Group 5"/>
              <p:cNvGrpSpPr/>
              <p:nvPr/>
            </p:nvGrpSpPr>
            <p:grpSpPr>
              <a:xfrm>
                <a:off x="2589212" y="1066800"/>
                <a:ext cx="7162800" cy="3902616"/>
                <a:chOff x="2132012" y="1447800"/>
                <a:chExt cx="7162800" cy="3902616"/>
              </a:xfrm>
              <a:solidFill>
                <a:schemeClr val="bg1"/>
              </a:solidFill>
            </p:grpSpPr>
            <p:sp>
              <p:nvSpPr>
                <p:cNvPr id="4" name="Rectangle 3"/>
                <p:cNvSpPr/>
                <p:nvPr/>
              </p:nvSpPr>
              <p:spPr>
                <a:xfrm>
                  <a:off x="2132012" y="1447800"/>
                  <a:ext cx="152400" cy="3886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2012" y="5198016"/>
                  <a:ext cx="7162800"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2663824" y="1676401"/>
                <a:ext cx="7083211" cy="3233224"/>
              </a:xfrm>
              <a:custGeom>
                <a:avLst/>
                <a:gdLst>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132406"/>
                  <a:gd name="connsiteX1" fmla="*/ 112541 w 6836898"/>
                  <a:gd name="connsiteY1" fmla="*/ 2855742 h 3132406"/>
                  <a:gd name="connsiteX2" fmla="*/ 787790 w 6836898"/>
                  <a:gd name="connsiteY2" fmla="*/ 1266093 h 3132406"/>
                  <a:gd name="connsiteX3" fmla="*/ 1392701 w 6836898"/>
                  <a:gd name="connsiteY3" fmla="*/ 1505244 h 3132406"/>
                  <a:gd name="connsiteX4" fmla="*/ 2096086 w 6836898"/>
                  <a:gd name="connsiteY4" fmla="*/ 604911 h 3132406"/>
                  <a:gd name="connsiteX5" fmla="*/ 3010486 w 6836898"/>
                  <a:gd name="connsiteY5" fmla="*/ 1322364 h 3132406"/>
                  <a:gd name="connsiteX6" fmla="*/ 4093698 w 6836898"/>
                  <a:gd name="connsiteY6" fmla="*/ 140677 h 3132406"/>
                  <a:gd name="connsiteX7" fmla="*/ 5528603 w 6836898"/>
                  <a:gd name="connsiteY7" fmla="*/ 1209822 h 3132406"/>
                  <a:gd name="connsiteX8" fmla="*/ 6710289 w 6836898"/>
                  <a:gd name="connsiteY8" fmla="*/ 0 h 3132406"/>
                  <a:gd name="connsiteX9" fmla="*/ 6836898 w 6836898"/>
                  <a:gd name="connsiteY9" fmla="*/ 112542 h 3132406"/>
                  <a:gd name="connsiteX10" fmla="*/ 5598941 w 6836898"/>
                  <a:gd name="connsiteY10" fmla="*/ 1434905 h 3132406"/>
                  <a:gd name="connsiteX11" fmla="*/ 4107766 w 6836898"/>
                  <a:gd name="connsiteY11" fmla="*/ 295422 h 3132406"/>
                  <a:gd name="connsiteX12" fmla="*/ 3024553 w 6836898"/>
                  <a:gd name="connsiteY12" fmla="*/ 1477108 h 3132406"/>
                  <a:gd name="connsiteX13" fmla="*/ 2166424 w 6836898"/>
                  <a:gd name="connsiteY13" fmla="*/ 801859 h 3132406"/>
                  <a:gd name="connsiteX14" fmla="*/ 1406769 w 6836898"/>
                  <a:gd name="connsiteY14" fmla="*/ 1702191 h 3132406"/>
                  <a:gd name="connsiteX15" fmla="*/ 886264 w 6836898"/>
                  <a:gd name="connsiteY15" fmla="*/ 1392702 h 3132406"/>
                  <a:gd name="connsiteX16" fmla="*/ 168812 w 6836898"/>
                  <a:gd name="connsiteY16" fmla="*/ 3010487 h 3132406"/>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16" fmla="*/ 0 w 6724357"/>
                  <a:gd name="connsiteY16" fmla="*/ 2926080 h 3010487"/>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16" fmla="*/ 0 w 6724357"/>
                  <a:gd name="connsiteY16" fmla="*/ 2926080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72006 w 6735739"/>
                  <a:gd name="connsiteY1" fmla="*/ 1157467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05643 w 6735772"/>
                  <a:gd name="connsiteY13" fmla="*/ 1702191 h 3010487"/>
                  <a:gd name="connsiteX14" fmla="*/ 785138 w 6735772"/>
                  <a:gd name="connsiteY14" fmla="*/ 139270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05643 w 6735772"/>
                  <a:gd name="connsiteY13" fmla="*/ 17021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22297 w 6735772"/>
                  <a:gd name="connsiteY4" fmla="*/ 1236436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22297 w 6735772"/>
                  <a:gd name="connsiteY4" fmla="*/ 1236436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55819 w 6735772"/>
                  <a:gd name="connsiteY11" fmla="*/ 1501427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896323 w 6735772"/>
                  <a:gd name="connsiteY4" fmla="*/ 1187798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55819 w 6735772"/>
                  <a:gd name="connsiteY11" fmla="*/ 1501427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896323 w 6735772"/>
                  <a:gd name="connsiteY4" fmla="*/ 1217355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97815 w 6735772"/>
                  <a:gd name="connsiteY9" fmla="*/ 1464462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97815 w 6735772"/>
                  <a:gd name="connsiteY9" fmla="*/ 1464462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583189 w 6735772"/>
                  <a:gd name="connsiteY7" fmla="*/ 1995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46933 w 6735772"/>
                  <a:gd name="connsiteY6" fmla="*/ 1258835 h 3040044"/>
                  <a:gd name="connsiteX7" fmla="*/ 6583189 w 6735772"/>
                  <a:gd name="connsiteY7" fmla="*/ 1995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1291575 w 6735772"/>
                  <a:gd name="connsiteY1" fmla="*/ 1534801 h 3040044"/>
                  <a:gd name="connsiteX2" fmla="*/ 1968986 w 6735772"/>
                  <a:gd name="connsiteY2" fmla="*/ 590694 h 3040044"/>
                  <a:gd name="connsiteX3" fmla="*/ 2928715 w 6735772"/>
                  <a:gd name="connsiteY3" fmla="*/ 1235189 h 3040044"/>
                  <a:gd name="connsiteX4" fmla="*/ 3950386 w 6735772"/>
                  <a:gd name="connsiteY4" fmla="*/ 0 h 3040044"/>
                  <a:gd name="connsiteX5" fmla="*/ 5446933 w 6735772"/>
                  <a:gd name="connsiteY5" fmla="*/ 1258835 h 3040044"/>
                  <a:gd name="connsiteX6" fmla="*/ 6583189 w 6735772"/>
                  <a:gd name="connsiteY6" fmla="*/ 1995 h 3040044"/>
                  <a:gd name="connsiteX7" fmla="*/ 6735772 w 6735772"/>
                  <a:gd name="connsiteY7" fmla="*/ 142099 h 3040044"/>
                  <a:gd name="connsiteX8" fmla="*/ 5468632 w 6735772"/>
                  <a:gd name="connsiteY8" fmla="*/ 1561739 h 3040044"/>
                  <a:gd name="connsiteX9" fmla="*/ 4006640 w 6735772"/>
                  <a:gd name="connsiteY9" fmla="*/ 324979 h 3040044"/>
                  <a:gd name="connsiteX10" fmla="*/ 2955819 w 6735772"/>
                  <a:gd name="connsiteY10" fmla="*/ 1530984 h 3040044"/>
                  <a:gd name="connsiteX11" fmla="*/ 2021490 w 6735772"/>
                  <a:gd name="connsiteY11" fmla="*/ 897888 h 3040044"/>
                  <a:gd name="connsiteX12" fmla="*/ 1362354 w 6735772"/>
                  <a:gd name="connsiteY12" fmla="*/ 1807948 h 3040044"/>
                  <a:gd name="connsiteX13" fmla="*/ 762407 w 6735772"/>
                  <a:gd name="connsiteY13" fmla="*/ 1472519 h 3040044"/>
                  <a:gd name="connsiteX14" fmla="*/ 67686 w 6735772"/>
                  <a:gd name="connsiteY14" fmla="*/ 3040044 h 3040044"/>
                  <a:gd name="connsiteX15" fmla="*/ 0 w 6735772"/>
                  <a:gd name="connsiteY15" fmla="*/ 2740008 h 3040044"/>
                  <a:gd name="connsiteX0" fmla="*/ 0 w 6735772"/>
                  <a:gd name="connsiteY0" fmla="*/ 2740008 h 3040044"/>
                  <a:gd name="connsiteX1" fmla="*/ 1291575 w 6735772"/>
                  <a:gd name="connsiteY1" fmla="*/ 1534801 h 3040044"/>
                  <a:gd name="connsiteX2" fmla="*/ 1968986 w 6735772"/>
                  <a:gd name="connsiteY2" fmla="*/ 590694 h 3040044"/>
                  <a:gd name="connsiteX3" fmla="*/ 2928715 w 6735772"/>
                  <a:gd name="connsiteY3" fmla="*/ 1235189 h 3040044"/>
                  <a:gd name="connsiteX4" fmla="*/ 3950386 w 6735772"/>
                  <a:gd name="connsiteY4" fmla="*/ 0 h 3040044"/>
                  <a:gd name="connsiteX5" fmla="*/ 5446933 w 6735772"/>
                  <a:gd name="connsiteY5" fmla="*/ 1258835 h 3040044"/>
                  <a:gd name="connsiteX6" fmla="*/ 6583189 w 6735772"/>
                  <a:gd name="connsiteY6" fmla="*/ 1995 h 3040044"/>
                  <a:gd name="connsiteX7" fmla="*/ 6735772 w 6735772"/>
                  <a:gd name="connsiteY7" fmla="*/ 142099 h 3040044"/>
                  <a:gd name="connsiteX8" fmla="*/ 5468632 w 6735772"/>
                  <a:gd name="connsiteY8" fmla="*/ 1561739 h 3040044"/>
                  <a:gd name="connsiteX9" fmla="*/ 4006640 w 6735772"/>
                  <a:gd name="connsiteY9" fmla="*/ 324979 h 3040044"/>
                  <a:gd name="connsiteX10" fmla="*/ 2955819 w 6735772"/>
                  <a:gd name="connsiteY10" fmla="*/ 1530984 h 3040044"/>
                  <a:gd name="connsiteX11" fmla="*/ 2021490 w 6735772"/>
                  <a:gd name="connsiteY11" fmla="*/ 897888 h 3040044"/>
                  <a:gd name="connsiteX12" fmla="*/ 1362354 w 6735772"/>
                  <a:gd name="connsiteY12" fmla="*/ 1807948 h 3040044"/>
                  <a:gd name="connsiteX13" fmla="*/ 67686 w 6735772"/>
                  <a:gd name="connsiteY13" fmla="*/ 3040044 h 3040044"/>
                  <a:gd name="connsiteX14" fmla="*/ 0 w 6735772"/>
                  <a:gd name="connsiteY14" fmla="*/ 2740008 h 3040044"/>
                  <a:gd name="connsiteX0" fmla="*/ 0 w 7549642"/>
                  <a:gd name="connsiteY0" fmla="*/ 3308533 h 3308533"/>
                  <a:gd name="connsiteX1" fmla="*/ 2105445 w 7549642"/>
                  <a:gd name="connsiteY1" fmla="*/ 1534801 h 3308533"/>
                  <a:gd name="connsiteX2" fmla="*/ 2782856 w 7549642"/>
                  <a:gd name="connsiteY2" fmla="*/ 590694 h 3308533"/>
                  <a:gd name="connsiteX3" fmla="*/ 3742585 w 7549642"/>
                  <a:gd name="connsiteY3" fmla="*/ 1235189 h 3308533"/>
                  <a:gd name="connsiteX4" fmla="*/ 4764256 w 7549642"/>
                  <a:gd name="connsiteY4" fmla="*/ 0 h 3308533"/>
                  <a:gd name="connsiteX5" fmla="*/ 6260803 w 7549642"/>
                  <a:gd name="connsiteY5" fmla="*/ 1258835 h 3308533"/>
                  <a:gd name="connsiteX6" fmla="*/ 7397059 w 7549642"/>
                  <a:gd name="connsiteY6" fmla="*/ 1995 h 3308533"/>
                  <a:gd name="connsiteX7" fmla="*/ 7549642 w 7549642"/>
                  <a:gd name="connsiteY7" fmla="*/ 142099 h 3308533"/>
                  <a:gd name="connsiteX8" fmla="*/ 6282502 w 7549642"/>
                  <a:gd name="connsiteY8" fmla="*/ 1561739 h 3308533"/>
                  <a:gd name="connsiteX9" fmla="*/ 4820510 w 7549642"/>
                  <a:gd name="connsiteY9" fmla="*/ 324979 h 3308533"/>
                  <a:gd name="connsiteX10" fmla="*/ 3769689 w 7549642"/>
                  <a:gd name="connsiteY10" fmla="*/ 1530984 h 3308533"/>
                  <a:gd name="connsiteX11" fmla="*/ 2835360 w 7549642"/>
                  <a:gd name="connsiteY11" fmla="*/ 897888 h 3308533"/>
                  <a:gd name="connsiteX12" fmla="*/ 2176224 w 7549642"/>
                  <a:gd name="connsiteY12" fmla="*/ 1807948 h 3308533"/>
                  <a:gd name="connsiteX13" fmla="*/ 881556 w 7549642"/>
                  <a:gd name="connsiteY13" fmla="*/ 3040044 h 3308533"/>
                  <a:gd name="connsiteX14" fmla="*/ 0 w 7549642"/>
                  <a:gd name="connsiteY14" fmla="*/ 3308533 h 3308533"/>
                  <a:gd name="connsiteX0" fmla="*/ 0 w 7549642"/>
                  <a:gd name="connsiteY0" fmla="*/ 3308533 h 3446133"/>
                  <a:gd name="connsiteX1" fmla="*/ 2105445 w 7549642"/>
                  <a:gd name="connsiteY1" fmla="*/ 1534801 h 3446133"/>
                  <a:gd name="connsiteX2" fmla="*/ 2782856 w 7549642"/>
                  <a:gd name="connsiteY2" fmla="*/ 590694 h 3446133"/>
                  <a:gd name="connsiteX3" fmla="*/ 3742585 w 7549642"/>
                  <a:gd name="connsiteY3" fmla="*/ 1235189 h 3446133"/>
                  <a:gd name="connsiteX4" fmla="*/ 4764256 w 7549642"/>
                  <a:gd name="connsiteY4" fmla="*/ 0 h 3446133"/>
                  <a:gd name="connsiteX5" fmla="*/ 6260803 w 7549642"/>
                  <a:gd name="connsiteY5" fmla="*/ 1258835 h 3446133"/>
                  <a:gd name="connsiteX6" fmla="*/ 7397059 w 7549642"/>
                  <a:gd name="connsiteY6" fmla="*/ 1995 h 3446133"/>
                  <a:gd name="connsiteX7" fmla="*/ 7549642 w 7549642"/>
                  <a:gd name="connsiteY7" fmla="*/ 142099 h 3446133"/>
                  <a:gd name="connsiteX8" fmla="*/ 6282502 w 7549642"/>
                  <a:gd name="connsiteY8" fmla="*/ 1561739 h 3446133"/>
                  <a:gd name="connsiteX9" fmla="*/ 4820510 w 7549642"/>
                  <a:gd name="connsiteY9" fmla="*/ 324979 h 3446133"/>
                  <a:gd name="connsiteX10" fmla="*/ 3769689 w 7549642"/>
                  <a:gd name="connsiteY10" fmla="*/ 1530984 h 3446133"/>
                  <a:gd name="connsiteX11" fmla="*/ 2835360 w 7549642"/>
                  <a:gd name="connsiteY11" fmla="*/ 897888 h 3446133"/>
                  <a:gd name="connsiteX12" fmla="*/ 2176224 w 7549642"/>
                  <a:gd name="connsiteY12" fmla="*/ 1807948 h 3446133"/>
                  <a:gd name="connsiteX13" fmla="*/ 148904 w 7549642"/>
                  <a:gd name="connsiteY13" fmla="*/ 3446133 h 3446133"/>
                  <a:gd name="connsiteX14" fmla="*/ 0 w 7549642"/>
                  <a:gd name="connsiteY14" fmla="*/ 3308533 h 3446133"/>
                  <a:gd name="connsiteX0" fmla="*/ 0 w 7549642"/>
                  <a:gd name="connsiteY0" fmla="*/ 3308533 h 3446133"/>
                  <a:gd name="connsiteX1" fmla="*/ 2025920 w 7549642"/>
                  <a:gd name="connsiteY1" fmla="*/ 1657492 h 3446133"/>
                  <a:gd name="connsiteX2" fmla="*/ 2782856 w 7549642"/>
                  <a:gd name="connsiteY2" fmla="*/ 590694 h 3446133"/>
                  <a:gd name="connsiteX3" fmla="*/ 3742585 w 7549642"/>
                  <a:gd name="connsiteY3" fmla="*/ 1235189 h 3446133"/>
                  <a:gd name="connsiteX4" fmla="*/ 4764256 w 7549642"/>
                  <a:gd name="connsiteY4" fmla="*/ 0 h 3446133"/>
                  <a:gd name="connsiteX5" fmla="*/ 6260803 w 7549642"/>
                  <a:gd name="connsiteY5" fmla="*/ 1258835 h 3446133"/>
                  <a:gd name="connsiteX6" fmla="*/ 7397059 w 7549642"/>
                  <a:gd name="connsiteY6" fmla="*/ 1995 h 3446133"/>
                  <a:gd name="connsiteX7" fmla="*/ 7549642 w 7549642"/>
                  <a:gd name="connsiteY7" fmla="*/ 142099 h 3446133"/>
                  <a:gd name="connsiteX8" fmla="*/ 6282502 w 7549642"/>
                  <a:gd name="connsiteY8" fmla="*/ 1561739 h 3446133"/>
                  <a:gd name="connsiteX9" fmla="*/ 4820510 w 7549642"/>
                  <a:gd name="connsiteY9" fmla="*/ 324979 h 3446133"/>
                  <a:gd name="connsiteX10" fmla="*/ 3769689 w 7549642"/>
                  <a:gd name="connsiteY10" fmla="*/ 1530984 h 3446133"/>
                  <a:gd name="connsiteX11" fmla="*/ 2835360 w 7549642"/>
                  <a:gd name="connsiteY11" fmla="*/ 897888 h 3446133"/>
                  <a:gd name="connsiteX12" fmla="*/ 2176224 w 7549642"/>
                  <a:gd name="connsiteY12" fmla="*/ 1807948 h 3446133"/>
                  <a:gd name="connsiteX13" fmla="*/ 148904 w 7549642"/>
                  <a:gd name="connsiteY13" fmla="*/ 3446133 h 3446133"/>
                  <a:gd name="connsiteX14" fmla="*/ 0 w 7549642"/>
                  <a:gd name="connsiteY14" fmla="*/ 3308533 h 344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49642" h="3446133">
                    <a:moveTo>
                      <a:pt x="0" y="3308533"/>
                    </a:moveTo>
                    <a:lnTo>
                      <a:pt x="2025920" y="1657492"/>
                    </a:lnTo>
                    <a:lnTo>
                      <a:pt x="2782856" y="590694"/>
                    </a:lnTo>
                    <a:lnTo>
                      <a:pt x="3742585" y="1235189"/>
                    </a:lnTo>
                    <a:lnTo>
                      <a:pt x="4764256" y="0"/>
                    </a:lnTo>
                    <a:lnTo>
                      <a:pt x="6260803" y="1258835"/>
                    </a:lnTo>
                    <a:lnTo>
                      <a:pt x="7397059" y="1995"/>
                    </a:lnTo>
                    <a:lnTo>
                      <a:pt x="7549642" y="142099"/>
                    </a:lnTo>
                    <a:lnTo>
                      <a:pt x="6282502" y="1561739"/>
                    </a:lnTo>
                    <a:lnTo>
                      <a:pt x="4820510" y="324979"/>
                    </a:lnTo>
                    <a:lnTo>
                      <a:pt x="3769689" y="1530984"/>
                    </a:lnTo>
                    <a:lnTo>
                      <a:pt x="2835360" y="897888"/>
                    </a:lnTo>
                    <a:lnTo>
                      <a:pt x="2176224" y="1807948"/>
                    </a:lnTo>
                    <a:lnTo>
                      <a:pt x="148904" y="3446133"/>
                    </a:lnTo>
                    <a:lnTo>
                      <a:pt x="0" y="3308533"/>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Isosceles Triangle 10"/>
            <p:cNvSpPr/>
            <p:nvPr/>
          </p:nvSpPr>
          <p:spPr>
            <a:xfrm rot="2542536">
              <a:off x="8662718" y="1719503"/>
              <a:ext cx="609600" cy="5255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2897188" y="213005"/>
            <a:ext cx="14717834" cy="1077218"/>
          </a:xfrm>
          <a:prstGeom prst="rect">
            <a:avLst/>
          </a:prstGeom>
          <a:noFill/>
        </p:spPr>
        <p:txBody>
          <a:bodyPr wrap="square" rtlCol="0">
            <a:spAutoFit/>
          </a:bodyPr>
          <a:lstStyle/>
          <a:p>
            <a:pPr algn="r"/>
            <a:r>
              <a:rPr lang="en-US" sz="3200" b="1" dirty="0">
                <a:solidFill>
                  <a:schemeClr val="bg1"/>
                </a:solidFill>
                <a:latin typeface="Arial" pitchFamily="34" charset="0"/>
                <a:cs typeface="Arial" pitchFamily="34" charset="0"/>
              </a:rPr>
              <a:t>EFT and Index Performance Dashboard </a:t>
            </a:r>
          </a:p>
          <a:p>
            <a:pPr algn="r"/>
            <a:r>
              <a:rPr lang="en-US" sz="3200" b="1" dirty="0">
                <a:solidFill>
                  <a:schemeClr val="bg1"/>
                </a:solidFill>
                <a:latin typeface="Arial" pitchFamily="34" charset="0"/>
                <a:cs typeface="Arial" pitchFamily="34" charset="0"/>
              </a:rPr>
              <a:t>Presentation </a:t>
            </a:r>
          </a:p>
        </p:txBody>
      </p:sp>
      <p:sp>
        <p:nvSpPr>
          <p:cNvPr id="18" name="TextBox 17"/>
          <p:cNvSpPr txBox="1"/>
          <p:nvPr/>
        </p:nvSpPr>
        <p:spPr>
          <a:xfrm>
            <a:off x="227012" y="4022767"/>
            <a:ext cx="9466139" cy="2677656"/>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Group Members: </a:t>
            </a:r>
          </a:p>
          <a:p>
            <a:endParaRPr lang="en-US" b="1"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Justin</a:t>
            </a:r>
          </a:p>
          <a:p>
            <a:r>
              <a:rPr lang="en-US" dirty="0" err="1">
                <a:solidFill>
                  <a:schemeClr val="bg1"/>
                </a:solidFill>
                <a:latin typeface="Arial" pitchFamily="34" charset="0"/>
                <a:cs typeface="Arial" pitchFamily="34" charset="0"/>
              </a:rPr>
              <a:t>Cruzald</a:t>
            </a:r>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John</a:t>
            </a:r>
          </a:p>
          <a:p>
            <a:r>
              <a:rPr lang="en-US" dirty="0">
                <a:solidFill>
                  <a:schemeClr val="bg1"/>
                </a:solidFill>
                <a:latin typeface="Arial" pitchFamily="34" charset="0"/>
                <a:cs typeface="Arial" pitchFamily="34" charset="0"/>
              </a:rPr>
              <a:t>Wally</a:t>
            </a:r>
          </a:p>
          <a:p>
            <a:r>
              <a:rPr lang="en-US" dirty="0">
                <a:solidFill>
                  <a:schemeClr val="bg1"/>
                </a:solidFill>
                <a:latin typeface="Arial" pitchFamily="34" charset="0"/>
                <a:cs typeface="Arial" pitchFamily="34" charset="0"/>
              </a:rPr>
              <a:t>Ashley </a:t>
            </a:r>
          </a:p>
        </p:txBody>
      </p:sp>
    </p:spTree>
    <p:extLst>
      <p:ext uri="{BB962C8B-B14F-4D97-AF65-F5344CB8AC3E}">
        <p14:creationId xmlns:p14="http://schemas.microsoft.com/office/powerpoint/2010/main" val="300897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455612" y="3623608"/>
            <a:ext cx="10969943" cy="711081"/>
          </a:xfrm>
        </p:spPr>
        <p:txBody>
          <a:bodyPr/>
          <a:lstStyle/>
          <a:p>
            <a:pPr>
              <a:spcBef>
                <a:spcPts val="1800"/>
              </a:spcBef>
              <a:spcAft>
                <a:spcPts val="1200"/>
              </a:spcAft>
            </a:pPr>
            <a:r>
              <a:rPr lang="en-US" sz="2400" b="1" u="sng" dirty="0">
                <a:solidFill>
                  <a:schemeClr val="bg1"/>
                </a:solidFill>
              </a:rPr>
              <a:t>Ethical Considerations:</a:t>
            </a:r>
            <a:br>
              <a:rPr lang="en-US" sz="2400" b="1" u="sng" dirty="0">
                <a:solidFill>
                  <a:schemeClr val="bg1"/>
                </a:solidFill>
              </a:rPr>
            </a:br>
            <a:br>
              <a:rPr lang="en-US" sz="2400" b="1" dirty="0">
                <a:effectLst/>
                <a:ea typeface="Aptos" panose="020B0004020202020204" pitchFamily="34" charset="0"/>
                <a:cs typeface="Aptos" panose="020B0004020202020204" pitchFamily="34" charset="0"/>
              </a:rPr>
            </a:br>
            <a:r>
              <a:rPr lang="en-US" sz="2400" b="1" dirty="0">
                <a:solidFill>
                  <a:schemeClr val="bg1"/>
                </a:solidFill>
                <a:effectLst/>
                <a:ea typeface="Aptos" panose="020B0004020202020204" pitchFamily="34" charset="0"/>
                <a:cs typeface="Aptos" panose="020B0004020202020204" pitchFamily="34" charset="0"/>
              </a:rPr>
              <a:t>Our ethical considerations included referencing our sources and ensuring we were not sharing private information. We did this by cross-checking with Kaggle that it was allowed to be used as a source. Since we were using publicly accessible data from ETFs and indices, we were not worried that we would be committing any ethical and/or legal violations. However, we still double-checked our work, and by doing this, we concluded that our data was public information and safe to share.</a:t>
            </a:r>
            <a:br>
              <a:rPr lang="en-US" sz="2400" b="1"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ffectLst/>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br>
              <a:rPr lang="en-US" sz="1800" dirty="0">
                <a:effectLst/>
                <a:latin typeface="Aptos" panose="020B0004020202020204" pitchFamily="34" charset="0"/>
                <a:ea typeface="Aptos" panose="020B0004020202020204" pitchFamily="34" charset="0"/>
                <a:cs typeface="Aptos" panose="020B0004020202020204" pitchFamily="34" charset="0"/>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1738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39908" y="2825706"/>
            <a:ext cx="10969943" cy="711081"/>
          </a:xfrm>
        </p:spPr>
        <p:txBody>
          <a:bodyPr/>
          <a:lstStyle/>
          <a:p>
            <a:r>
              <a:rPr lang="en-US" b="1" dirty="0">
                <a:solidFill>
                  <a:schemeClr val="bg1"/>
                </a:solidFill>
              </a:rPr>
              <a:t>Data Sources</a:t>
            </a:r>
            <a:br>
              <a:rPr lang="en-US" dirty="0">
                <a:solidFill>
                  <a:schemeClr val="bg1"/>
                </a:solidFill>
              </a:rPr>
            </a:br>
            <a:br>
              <a:rPr lang="en-US" sz="2400" dirty="0">
                <a:solidFill>
                  <a:schemeClr val="bg1"/>
                </a:solidFill>
              </a:rPr>
            </a:br>
            <a:r>
              <a:rPr lang="en-US" sz="1800" u="sng" dirty="0">
                <a:solidFill>
                  <a:schemeClr val="bg1"/>
                </a:solidFill>
                <a:effectLst/>
                <a:latin typeface="Segoe UI" panose="020B0502040204020203" pitchFamily="34" charset="0"/>
                <a:ea typeface="Aptos" panose="020B0004020202020204" pitchFamily="34" charset="0"/>
                <a:hlinkClick r:id="rId2">
                  <a:extLst>
                    <a:ext uri="{A12FA001-AC4F-418D-AE19-62706E023703}">
                      <ahyp:hlinkClr xmlns:ahyp="http://schemas.microsoft.com/office/drawing/2018/hyperlinkcolor" val="tx"/>
                    </a:ext>
                  </a:extLst>
                </a:hlinkClick>
              </a:rPr>
              <a:t>https://www.kaggle.com/datasets/stefanoleone992/mutual-funds-and-etfs</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3">
                  <a:extLst>
                    <a:ext uri="{A12FA001-AC4F-418D-AE19-62706E023703}">
                      <ahyp:hlinkClr xmlns:ahyp="http://schemas.microsoft.com/office/drawing/2018/hyperlinkcolor" val="tx"/>
                    </a:ext>
                  </a:extLst>
                </a:hlinkClick>
              </a:rPr>
              <a:t>https://www.marketwatch.com/investing/index/spx/download-data?mod=mw_quote_tab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4">
                  <a:extLst>
                    <a:ext uri="{A12FA001-AC4F-418D-AE19-62706E023703}">
                      <ahyp:hlinkClr xmlns:ahyp="http://schemas.microsoft.com/office/drawing/2018/hyperlinkcolor" val="tx"/>
                    </a:ext>
                  </a:extLst>
                </a:hlinkClick>
              </a:rPr>
              <a:t>https://www.marketwatch.com/investing/index/nya/download-data?mod=mw_quote_tab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5">
                  <a:extLst>
                    <a:ext uri="{A12FA001-AC4F-418D-AE19-62706E023703}">
                      <ahyp:hlinkClr xmlns:ahyp="http://schemas.microsoft.com/office/drawing/2018/hyperlinkcolor" val="tx"/>
                    </a:ext>
                  </a:extLst>
                </a:hlinkClick>
              </a:rPr>
              <a:t>https://www.marketwatch.com/investing/index/ndx/download-data?mod=mw_quote_tab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6">
                  <a:extLst>
                    <a:ext uri="{A12FA001-AC4F-418D-AE19-62706E023703}">
                      <ahyp:hlinkClr xmlns:ahyp="http://schemas.microsoft.com/office/drawing/2018/hyperlinkcolor" val="tx"/>
                    </a:ext>
                  </a:extLst>
                </a:hlinkClick>
              </a:rPr>
              <a:t>https://towardsdatascience.com/how-to-make-multi-index-index-charts-with-plotly-4d3984cd7b09</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7">
                  <a:extLst>
                    <a:ext uri="{A12FA001-AC4F-418D-AE19-62706E023703}">
                      <ahyp:hlinkClr xmlns:ahyp="http://schemas.microsoft.com/office/drawing/2018/hyperlinkcolor" val="tx"/>
                    </a:ext>
                  </a:extLst>
                </a:hlinkClick>
              </a:rPr>
              <a:t>https://github.com/nikitakhutorni/multi-index-chart/blob/main/MultiIndexChart/multi_index_chart.ipynb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8">
                  <a:extLst>
                    <a:ext uri="{A12FA001-AC4F-418D-AE19-62706E023703}">
                      <ahyp:hlinkClr xmlns:ahyp="http://schemas.microsoft.com/office/drawing/2018/hyperlinkcolor" val="tx"/>
                    </a:ext>
                  </a:extLst>
                </a:hlinkClick>
              </a:rPr>
              <a:t>https://medium.com/@yushuhearn/mastering-multi-chart-visualization-captivating-line-charts-for-top-stocks-and-sector-rotation-1e628873e407</a:t>
            </a:r>
            <a:endParaRPr lang="en-US" sz="2400" dirty="0">
              <a:solidFill>
                <a:schemeClr val="bg1"/>
              </a:solidFill>
            </a:endParaRPr>
          </a:p>
        </p:txBody>
      </p:sp>
    </p:spTree>
    <p:extLst>
      <p:ext uri="{BB962C8B-B14F-4D97-AF65-F5344CB8AC3E}">
        <p14:creationId xmlns:p14="http://schemas.microsoft.com/office/powerpoint/2010/main" val="423505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39908" y="2825706"/>
            <a:ext cx="10969943" cy="711081"/>
          </a:xfrm>
        </p:spPr>
        <p:txBody>
          <a:bodyPr/>
          <a:lstStyle/>
          <a:p>
            <a:pPr algn="ctr"/>
            <a:r>
              <a:rPr lang="en-US" b="1" u="sng" dirty="0">
                <a:solidFill>
                  <a:schemeClr val="bg1"/>
                </a:solidFill>
              </a:rPr>
              <a:t>Project Overview</a:t>
            </a:r>
            <a:br>
              <a:rPr lang="en-US" dirty="0">
                <a:solidFill>
                  <a:schemeClr val="bg1"/>
                </a:solidFill>
              </a:rPr>
            </a:br>
            <a:br>
              <a:rPr lang="en-US" sz="2400" dirty="0">
                <a:solidFill>
                  <a:schemeClr val="bg1"/>
                </a:solidFill>
              </a:rPr>
            </a:br>
            <a:r>
              <a:rPr lang="en-US" sz="2400" b="1" dirty="0">
                <a:solidFill>
                  <a:schemeClr val="bg1"/>
                </a:solidFill>
                <a:effectLst/>
                <a:latin typeface="Segoe UI" panose="020B0502040204020203" pitchFamily="34" charset="0"/>
                <a:ea typeface="Aptos" panose="020B0004020202020204" pitchFamily="34" charset="0"/>
                <a:cs typeface="Aptos" panose="020B0004020202020204" pitchFamily="34" charset="0"/>
              </a:rPr>
              <a:t>The undertaken project involved the development of a financial dashboard designed to display the historical indexes and prices of exchange-traded funds (ETFs) spanning the period from 2018 to 2021. The project initially entailed the creation of a database using PG Admin, followed by the establishment of a connection with the PostgreSQL database using a Flask API, and the definition of routes for various indexes and ETFs. Subsequently, visualizations were generated using JavaScript. </a:t>
            </a:r>
            <a:r>
              <a:rPr lang="en-US" sz="2400" b="1">
                <a:solidFill>
                  <a:schemeClr val="bg1"/>
                </a:solidFill>
                <a:effectLst/>
                <a:latin typeface="Segoe UI" panose="020B0502040204020203" pitchFamily="34" charset="0"/>
                <a:ea typeface="Aptos" panose="020B0004020202020204" pitchFamily="34" charset="0"/>
                <a:cs typeface="Aptos" panose="020B0004020202020204" pitchFamily="34" charset="0"/>
              </a:rPr>
              <a:t>The main goal of our project is to enable a comprehensive evaluation of various funds over time, providing users with an easy-to-use interface to observe these changes and make well-informed investment decisions. </a:t>
            </a: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392382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7" name="Freeform 36"/>
          <p:cNvSpPr/>
          <p:nvPr/>
        </p:nvSpPr>
        <p:spPr>
          <a:xfrm>
            <a:off x="5350015" y="0"/>
            <a:ext cx="6862825" cy="6884298"/>
          </a:xfrm>
          <a:custGeom>
            <a:avLst/>
            <a:gdLst>
              <a:gd name="connsiteX0" fmla="*/ 1331495 w 8098590"/>
              <a:gd name="connsiteY0" fmla="*/ 1114926 h 9154694"/>
              <a:gd name="connsiteX1" fmla="*/ 593558 w 8098590"/>
              <a:gd name="connsiteY1" fmla="*/ 1756610 h 9154694"/>
              <a:gd name="connsiteX2" fmla="*/ 1010653 w 8098590"/>
              <a:gd name="connsiteY2" fmla="*/ 2703094 h 9154694"/>
              <a:gd name="connsiteX3" fmla="*/ 545432 w 8098590"/>
              <a:gd name="connsiteY3" fmla="*/ 3168315 h 9154694"/>
              <a:gd name="connsiteX4" fmla="*/ 978569 w 8098590"/>
              <a:gd name="connsiteY4" fmla="*/ 3296652 h 9154694"/>
              <a:gd name="connsiteX5" fmla="*/ 962527 w 8098590"/>
              <a:gd name="connsiteY5" fmla="*/ 3441031 h 9154694"/>
              <a:gd name="connsiteX6" fmla="*/ 1491916 w 8098590"/>
              <a:gd name="connsiteY6" fmla="*/ 3745831 h 9154694"/>
              <a:gd name="connsiteX7" fmla="*/ 176463 w 8098590"/>
              <a:gd name="connsiteY7" fmla="*/ 4563979 h 9154694"/>
              <a:gd name="connsiteX8" fmla="*/ 433137 w 8098590"/>
              <a:gd name="connsiteY8" fmla="*/ 4756484 h 9154694"/>
              <a:gd name="connsiteX9" fmla="*/ 1203158 w 8098590"/>
              <a:gd name="connsiteY9" fmla="*/ 5205663 h 9154694"/>
              <a:gd name="connsiteX10" fmla="*/ 866274 w 8098590"/>
              <a:gd name="connsiteY10" fmla="*/ 5702968 h 9154694"/>
              <a:gd name="connsiteX11" fmla="*/ 1219200 w 8098590"/>
              <a:gd name="connsiteY11" fmla="*/ 6248400 h 9154694"/>
              <a:gd name="connsiteX12" fmla="*/ 545432 w 8098590"/>
              <a:gd name="connsiteY12" fmla="*/ 7162800 h 9154694"/>
              <a:gd name="connsiteX13" fmla="*/ 1395663 w 8098590"/>
              <a:gd name="connsiteY13" fmla="*/ 7483642 h 9154694"/>
              <a:gd name="connsiteX14" fmla="*/ 1235242 w 8098590"/>
              <a:gd name="connsiteY14" fmla="*/ 7996989 h 9154694"/>
              <a:gd name="connsiteX15" fmla="*/ 7122695 w 8098590"/>
              <a:gd name="connsiteY15" fmla="*/ 8013031 h 9154694"/>
              <a:gd name="connsiteX16" fmla="*/ 7090611 w 8098590"/>
              <a:gd name="connsiteY16" fmla="*/ 1147010 h 9154694"/>
              <a:gd name="connsiteX17" fmla="*/ 1235242 w 8098590"/>
              <a:gd name="connsiteY17" fmla="*/ 1130968 h 9154694"/>
              <a:gd name="connsiteX0" fmla="*/ 1331495 w 8098590"/>
              <a:gd name="connsiteY0" fmla="*/ 0 h 8039768"/>
              <a:gd name="connsiteX1" fmla="*/ 593558 w 8098590"/>
              <a:gd name="connsiteY1" fmla="*/ 641684 h 8039768"/>
              <a:gd name="connsiteX2" fmla="*/ 1010653 w 8098590"/>
              <a:gd name="connsiteY2" fmla="*/ 1588168 h 8039768"/>
              <a:gd name="connsiteX3" fmla="*/ 545432 w 8098590"/>
              <a:gd name="connsiteY3" fmla="*/ 2053389 h 8039768"/>
              <a:gd name="connsiteX4" fmla="*/ 978569 w 8098590"/>
              <a:gd name="connsiteY4" fmla="*/ 2181726 h 8039768"/>
              <a:gd name="connsiteX5" fmla="*/ 962527 w 8098590"/>
              <a:gd name="connsiteY5" fmla="*/ 2326105 h 8039768"/>
              <a:gd name="connsiteX6" fmla="*/ 1491916 w 8098590"/>
              <a:gd name="connsiteY6" fmla="*/ 2630905 h 8039768"/>
              <a:gd name="connsiteX7" fmla="*/ 176463 w 8098590"/>
              <a:gd name="connsiteY7" fmla="*/ 3449053 h 8039768"/>
              <a:gd name="connsiteX8" fmla="*/ 433137 w 8098590"/>
              <a:gd name="connsiteY8" fmla="*/ 3641558 h 8039768"/>
              <a:gd name="connsiteX9" fmla="*/ 1203158 w 8098590"/>
              <a:gd name="connsiteY9" fmla="*/ 4090737 h 8039768"/>
              <a:gd name="connsiteX10" fmla="*/ 866274 w 8098590"/>
              <a:gd name="connsiteY10" fmla="*/ 4588042 h 8039768"/>
              <a:gd name="connsiteX11" fmla="*/ 1219200 w 8098590"/>
              <a:gd name="connsiteY11" fmla="*/ 5133474 h 8039768"/>
              <a:gd name="connsiteX12" fmla="*/ 545432 w 8098590"/>
              <a:gd name="connsiteY12" fmla="*/ 6047874 h 8039768"/>
              <a:gd name="connsiteX13" fmla="*/ 1395663 w 8098590"/>
              <a:gd name="connsiteY13" fmla="*/ 6368716 h 8039768"/>
              <a:gd name="connsiteX14" fmla="*/ 1235242 w 8098590"/>
              <a:gd name="connsiteY14" fmla="*/ 6882063 h 8039768"/>
              <a:gd name="connsiteX15" fmla="*/ 7122695 w 8098590"/>
              <a:gd name="connsiteY15" fmla="*/ 6898105 h 8039768"/>
              <a:gd name="connsiteX16" fmla="*/ 7090611 w 8098590"/>
              <a:gd name="connsiteY16" fmla="*/ 32084 h 8039768"/>
              <a:gd name="connsiteX17" fmla="*/ 1235242 w 8098590"/>
              <a:gd name="connsiteY17" fmla="*/ 16042 h 8039768"/>
              <a:gd name="connsiteX0" fmla="*/ 1331495 w 7122695"/>
              <a:gd name="connsiteY0" fmla="*/ 0 h 8039768"/>
              <a:gd name="connsiteX1" fmla="*/ 593558 w 7122695"/>
              <a:gd name="connsiteY1" fmla="*/ 641684 h 8039768"/>
              <a:gd name="connsiteX2" fmla="*/ 1010653 w 7122695"/>
              <a:gd name="connsiteY2" fmla="*/ 1588168 h 8039768"/>
              <a:gd name="connsiteX3" fmla="*/ 545432 w 7122695"/>
              <a:gd name="connsiteY3" fmla="*/ 2053389 h 8039768"/>
              <a:gd name="connsiteX4" fmla="*/ 978569 w 7122695"/>
              <a:gd name="connsiteY4" fmla="*/ 2181726 h 8039768"/>
              <a:gd name="connsiteX5" fmla="*/ 962527 w 7122695"/>
              <a:gd name="connsiteY5" fmla="*/ 2326105 h 8039768"/>
              <a:gd name="connsiteX6" fmla="*/ 1491916 w 7122695"/>
              <a:gd name="connsiteY6" fmla="*/ 2630905 h 8039768"/>
              <a:gd name="connsiteX7" fmla="*/ 176463 w 7122695"/>
              <a:gd name="connsiteY7" fmla="*/ 3449053 h 8039768"/>
              <a:gd name="connsiteX8" fmla="*/ 433137 w 7122695"/>
              <a:gd name="connsiteY8" fmla="*/ 3641558 h 8039768"/>
              <a:gd name="connsiteX9" fmla="*/ 1203158 w 7122695"/>
              <a:gd name="connsiteY9" fmla="*/ 4090737 h 8039768"/>
              <a:gd name="connsiteX10" fmla="*/ 866274 w 7122695"/>
              <a:gd name="connsiteY10" fmla="*/ 4588042 h 8039768"/>
              <a:gd name="connsiteX11" fmla="*/ 1219200 w 7122695"/>
              <a:gd name="connsiteY11" fmla="*/ 5133474 h 8039768"/>
              <a:gd name="connsiteX12" fmla="*/ 545432 w 7122695"/>
              <a:gd name="connsiteY12" fmla="*/ 6047874 h 8039768"/>
              <a:gd name="connsiteX13" fmla="*/ 1395663 w 7122695"/>
              <a:gd name="connsiteY13" fmla="*/ 6368716 h 8039768"/>
              <a:gd name="connsiteX14" fmla="*/ 1235242 w 7122695"/>
              <a:gd name="connsiteY14" fmla="*/ 6882063 h 8039768"/>
              <a:gd name="connsiteX15" fmla="*/ 7122695 w 7122695"/>
              <a:gd name="connsiteY15" fmla="*/ 6898105 h 8039768"/>
              <a:gd name="connsiteX16" fmla="*/ 7090611 w 7122695"/>
              <a:gd name="connsiteY16" fmla="*/ 32084 h 8039768"/>
              <a:gd name="connsiteX17" fmla="*/ 1235242 w 7122695"/>
              <a:gd name="connsiteY17" fmla="*/ 16042 h 8039768"/>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0" fmla="*/ 1155032 w 6946232"/>
              <a:gd name="connsiteY0" fmla="*/ 0 h 6922168"/>
              <a:gd name="connsiteX1" fmla="*/ 417095 w 6946232"/>
              <a:gd name="connsiteY1" fmla="*/ 641684 h 6922168"/>
              <a:gd name="connsiteX2" fmla="*/ 834190 w 6946232"/>
              <a:gd name="connsiteY2" fmla="*/ 1588168 h 6922168"/>
              <a:gd name="connsiteX3" fmla="*/ 368969 w 6946232"/>
              <a:gd name="connsiteY3" fmla="*/ 2053389 h 6922168"/>
              <a:gd name="connsiteX4" fmla="*/ 802106 w 6946232"/>
              <a:gd name="connsiteY4" fmla="*/ 2181726 h 6922168"/>
              <a:gd name="connsiteX5" fmla="*/ 786064 w 6946232"/>
              <a:gd name="connsiteY5" fmla="*/ 2326105 h 6922168"/>
              <a:gd name="connsiteX6" fmla="*/ 1315453 w 6946232"/>
              <a:gd name="connsiteY6" fmla="*/ 2630905 h 6922168"/>
              <a:gd name="connsiteX7" fmla="*/ 0 w 6946232"/>
              <a:gd name="connsiteY7" fmla="*/ 3449053 h 6922168"/>
              <a:gd name="connsiteX8" fmla="*/ 256674 w 6946232"/>
              <a:gd name="connsiteY8" fmla="*/ 3641558 h 6922168"/>
              <a:gd name="connsiteX9" fmla="*/ 1026695 w 6946232"/>
              <a:gd name="connsiteY9" fmla="*/ 4090737 h 6922168"/>
              <a:gd name="connsiteX10" fmla="*/ 689811 w 6946232"/>
              <a:gd name="connsiteY10" fmla="*/ 4588042 h 6922168"/>
              <a:gd name="connsiteX11" fmla="*/ 1042737 w 6946232"/>
              <a:gd name="connsiteY11" fmla="*/ 5133474 h 6922168"/>
              <a:gd name="connsiteX12" fmla="*/ 368969 w 6946232"/>
              <a:gd name="connsiteY12" fmla="*/ 6047874 h 6922168"/>
              <a:gd name="connsiteX13" fmla="*/ 1219200 w 6946232"/>
              <a:gd name="connsiteY13" fmla="*/ 6368716 h 6922168"/>
              <a:gd name="connsiteX14" fmla="*/ 1084430 w 6946232"/>
              <a:gd name="connsiteY14" fmla="*/ 6922168 h 6922168"/>
              <a:gd name="connsiteX15" fmla="*/ 6946232 w 6946232"/>
              <a:gd name="connsiteY15" fmla="*/ 6898105 h 6922168"/>
              <a:gd name="connsiteX16" fmla="*/ 6914148 w 6946232"/>
              <a:gd name="connsiteY16" fmla="*/ 32084 h 6922168"/>
              <a:gd name="connsiteX0" fmla="*/ 1155032 w 7013575"/>
              <a:gd name="connsiteY0" fmla="*/ 0 h 6970294"/>
              <a:gd name="connsiteX1" fmla="*/ 417095 w 7013575"/>
              <a:gd name="connsiteY1" fmla="*/ 641684 h 6970294"/>
              <a:gd name="connsiteX2" fmla="*/ 834190 w 7013575"/>
              <a:gd name="connsiteY2" fmla="*/ 1588168 h 6970294"/>
              <a:gd name="connsiteX3" fmla="*/ 368969 w 7013575"/>
              <a:gd name="connsiteY3" fmla="*/ 2053389 h 6970294"/>
              <a:gd name="connsiteX4" fmla="*/ 802106 w 7013575"/>
              <a:gd name="connsiteY4" fmla="*/ 2181726 h 6970294"/>
              <a:gd name="connsiteX5" fmla="*/ 786064 w 7013575"/>
              <a:gd name="connsiteY5" fmla="*/ 2326105 h 6970294"/>
              <a:gd name="connsiteX6" fmla="*/ 1315453 w 7013575"/>
              <a:gd name="connsiteY6" fmla="*/ 2630905 h 6970294"/>
              <a:gd name="connsiteX7" fmla="*/ 0 w 7013575"/>
              <a:gd name="connsiteY7" fmla="*/ 3449053 h 6970294"/>
              <a:gd name="connsiteX8" fmla="*/ 256674 w 7013575"/>
              <a:gd name="connsiteY8" fmla="*/ 3641558 h 6970294"/>
              <a:gd name="connsiteX9" fmla="*/ 1026695 w 7013575"/>
              <a:gd name="connsiteY9" fmla="*/ 4090737 h 6970294"/>
              <a:gd name="connsiteX10" fmla="*/ 689811 w 7013575"/>
              <a:gd name="connsiteY10" fmla="*/ 4588042 h 6970294"/>
              <a:gd name="connsiteX11" fmla="*/ 1042737 w 7013575"/>
              <a:gd name="connsiteY11" fmla="*/ 5133474 h 6970294"/>
              <a:gd name="connsiteX12" fmla="*/ 368969 w 7013575"/>
              <a:gd name="connsiteY12" fmla="*/ 6047874 h 6970294"/>
              <a:gd name="connsiteX13" fmla="*/ 1219200 w 7013575"/>
              <a:gd name="connsiteY13" fmla="*/ 6368716 h 6970294"/>
              <a:gd name="connsiteX14" fmla="*/ 1084430 w 7013575"/>
              <a:gd name="connsiteY14" fmla="*/ 6922168 h 6970294"/>
              <a:gd name="connsiteX15" fmla="*/ 7013575 w 7013575"/>
              <a:gd name="connsiteY15" fmla="*/ 6970294 h 6970294"/>
              <a:gd name="connsiteX16" fmla="*/ 6914148 w 7013575"/>
              <a:gd name="connsiteY16" fmla="*/ 32084 h 6970294"/>
              <a:gd name="connsiteX0" fmla="*/ 1155032 w 7013575"/>
              <a:gd name="connsiteY0" fmla="*/ 32084 h 7002378"/>
              <a:gd name="connsiteX1" fmla="*/ 417095 w 7013575"/>
              <a:gd name="connsiteY1" fmla="*/ 673768 h 7002378"/>
              <a:gd name="connsiteX2" fmla="*/ 834190 w 7013575"/>
              <a:gd name="connsiteY2" fmla="*/ 1620252 h 7002378"/>
              <a:gd name="connsiteX3" fmla="*/ 368969 w 7013575"/>
              <a:gd name="connsiteY3" fmla="*/ 2085473 h 7002378"/>
              <a:gd name="connsiteX4" fmla="*/ 802106 w 7013575"/>
              <a:gd name="connsiteY4" fmla="*/ 2213810 h 7002378"/>
              <a:gd name="connsiteX5" fmla="*/ 786064 w 7013575"/>
              <a:gd name="connsiteY5" fmla="*/ 2358189 h 7002378"/>
              <a:gd name="connsiteX6" fmla="*/ 1315453 w 7013575"/>
              <a:gd name="connsiteY6" fmla="*/ 2662989 h 7002378"/>
              <a:gd name="connsiteX7" fmla="*/ 0 w 7013575"/>
              <a:gd name="connsiteY7" fmla="*/ 3481137 h 7002378"/>
              <a:gd name="connsiteX8" fmla="*/ 256674 w 7013575"/>
              <a:gd name="connsiteY8" fmla="*/ 3673642 h 7002378"/>
              <a:gd name="connsiteX9" fmla="*/ 1026695 w 7013575"/>
              <a:gd name="connsiteY9" fmla="*/ 4122821 h 7002378"/>
              <a:gd name="connsiteX10" fmla="*/ 689811 w 7013575"/>
              <a:gd name="connsiteY10" fmla="*/ 4620126 h 7002378"/>
              <a:gd name="connsiteX11" fmla="*/ 1042737 w 7013575"/>
              <a:gd name="connsiteY11" fmla="*/ 5165558 h 7002378"/>
              <a:gd name="connsiteX12" fmla="*/ 368969 w 7013575"/>
              <a:gd name="connsiteY12" fmla="*/ 6079958 h 7002378"/>
              <a:gd name="connsiteX13" fmla="*/ 1219200 w 7013575"/>
              <a:gd name="connsiteY13" fmla="*/ 6400800 h 7002378"/>
              <a:gd name="connsiteX14" fmla="*/ 1084430 w 7013575"/>
              <a:gd name="connsiteY14" fmla="*/ 6954252 h 7002378"/>
              <a:gd name="connsiteX15" fmla="*/ 7013575 w 7013575"/>
              <a:gd name="connsiteY15" fmla="*/ 7002378 h 7002378"/>
              <a:gd name="connsiteX16" fmla="*/ 6949407 w 7013575"/>
              <a:gd name="connsiteY16" fmla="*/ 0 h 7002378"/>
              <a:gd name="connsiteX0" fmla="*/ 1172662 w 7013575"/>
              <a:gd name="connsiteY0" fmla="*/ 0 h 7050505"/>
              <a:gd name="connsiteX1" fmla="*/ 417095 w 7013575"/>
              <a:gd name="connsiteY1" fmla="*/ 721895 h 7050505"/>
              <a:gd name="connsiteX2" fmla="*/ 834190 w 7013575"/>
              <a:gd name="connsiteY2" fmla="*/ 1668379 h 7050505"/>
              <a:gd name="connsiteX3" fmla="*/ 368969 w 7013575"/>
              <a:gd name="connsiteY3" fmla="*/ 2133600 h 7050505"/>
              <a:gd name="connsiteX4" fmla="*/ 802106 w 7013575"/>
              <a:gd name="connsiteY4" fmla="*/ 2261937 h 7050505"/>
              <a:gd name="connsiteX5" fmla="*/ 786064 w 7013575"/>
              <a:gd name="connsiteY5" fmla="*/ 2406316 h 7050505"/>
              <a:gd name="connsiteX6" fmla="*/ 1315453 w 7013575"/>
              <a:gd name="connsiteY6" fmla="*/ 2711116 h 7050505"/>
              <a:gd name="connsiteX7" fmla="*/ 0 w 7013575"/>
              <a:gd name="connsiteY7" fmla="*/ 3529264 h 7050505"/>
              <a:gd name="connsiteX8" fmla="*/ 256674 w 7013575"/>
              <a:gd name="connsiteY8" fmla="*/ 3721769 h 7050505"/>
              <a:gd name="connsiteX9" fmla="*/ 1026695 w 7013575"/>
              <a:gd name="connsiteY9" fmla="*/ 4170948 h 7050505"/>
              <a:gd name="connsiteX10" fmla="*/ 689811 w 7013575"/>
              <a:gd name="connsiteY10" fmla="*/ 4668253 h 7050505"/>
              <a:gd name="connsiteX11" fmla="*/ 1042737 w 7013575"/>
              <a:gd name="connsiteY11" fmla="*/ 5213685 h 7050505"/>
              <a:gd name="connsiteX12" fmla="*/ 368969 w 7013575"/>
              <a:gd name="connsiteY12" fmla="*/ 6128085 h 7050505"/>
              <a:gd name="connsiteX13" fmla="*/ 1219200 w 7013575"/>
              <a:gd name="connsiteY13" fmla="*/ 6448927 h 7050505"/>
              <a:gd name="connsiteX14" fmla="*/ 1084430 w 7013575"/>
              <a:gd name="connsiteY14" fmla="*/ 7002379 h 7050505"/>
              <a:gd name="connsiteX15" fmla="*/ 7013575 w 7013575"/>
              <a:gd name="connsiteY15" fmla="*/ 7050505 h 7050505"/>
              <a:gd name="connsiteX16" fmla="*/ 6949407 w 7013575"/>
              <a:gd name="connsiteY16" fmla="*/ 48127 h 705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13575" h="7050505">
                <a:moveTo>
                  <a:pt x="1172662" y="0"/>
                </a:moveTo>
                <a:lnTo>
                  <a:pt x="417095" y="721895"/>
                </a:lnTo>
                <a:lnTo>
                  <a:pt x="834190" y="1668379"/>
                </a:lnTo>
                <a:lnTo>
                  <a:pt x="368969" y="2133600"/>
                </a:lnTo>
                <a:lnTo>
                  <a:pt x="802106" y="2261937"/>
                </a:lnTo>
                <a:lnTo>
                  <a:pt x="786064" y="2406316"/>
                </a:lnTo>
                <a:lnTo>
                  <a:pt x="1315453" y="2711116"/>
                </a:lnTo>
                <a:lnTo>
                  <a:pt x="0" y="3529264"/>
                </a:lnTo>
                <a:lnTo>
                  <a:pt x="256674" y="3721769"/>
                </a:lnTo>
                <a:lnTo>
                  <a:pt x="1026695" y="4170948"/>
                </a:lnTo>
                <a:lnTo>
                  <a:pt x="689811" y="4668253"/>
                </a:lnTo>
                <a:lnTo>
                  <a:pt x="1042737" y="5213685"/>
                </a:lnTo>
                <a:lnTo>
                  <a:pt x="368969" y="6128085"/>
                </a:lnTo>
                <a:lnTo>
                  <a:pt x="1219200" y="6448927"/>
                </a:lnTo>
                <a:lnTo>
                  <a:pt x="1084430" y="7002379"/>
                </a:lnTo>
                <a:lnTo>
                  <a:pt x="7013575" y="7050505"/>
                </a:lnTo>
                <a:lnTo>
                  <a:pt x="6949407" y="48127"/>
                </a:lnTo>
              </a:path>
            </a:pathLst>
          </a:custGeom>
          <a:solidFill>
            <a:schemeClr val="accent1">
              <a:lumMod val="7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itle 13"/>
          <p:cNvSpPr>
            <a:spLocks noGrp="1"/>
          </p:cNvSpPr>
          <p:nvPr>
            <p:ph type="title"/>
          </p:nvPr>
        </p:nvSpPr>
        <p:spPr/>
        <p:txBody>
          <a:bodyPr/>
          <a:lstStyle/>
          <a:p>
            <a:r>
              <a:rPr lang="en-US" b="1" dirty="0">
                <a:solidFill>
                  <a:schemeClr val="bg1"/>
                </a:solidFill>
              </a:rPr>
              <a:t>Indexes  VS  ETFs </a:t>
            </a:r>
          </a:p>
        </p:txBody>
      </p:sp>
      <p:grpSp>
        <p:nvGrpSpPr>
          <p:cNvPr id="27" name="Group 26"/>
          <p:cNvGrpSpPr/>
          <p:nvPr/>
        </p:nvGrpSpPr>
        <p:grpSpPr>
          <a:xfrm>
            <a:off x="1313718" y="1447800"/>
            <a:ext cx="4238626" cy="2968625"/>
            <a:chOff x="1344613" y="1944688"/>
            <a:chExt cx="4238626" cy="2968625"/>
          </a:xfrm>
        </p:grpSpPr>
        <p:sp>
          <p:nvSpPr>
            <p:cNvPr id="1030" name="Freeform 6"/>
            <p:cNvSpPr>
              <a:spLocks/>
            </p:cNvSpPr>
            <p:nvPr/>
          </p:nvSpPr>
          <p:spPr bwMode="auto">
            <a:xfrm>
              <a:off x="1816101" y="3689351"/>
              <a:ext cx="735013" cy="1076325"/>
            </a:xfrm>
            <a:custGeom>
              <a:avLst/>
              <a:gdLst/>
              <a:ahLst/>
              <a:cxnLst>
                <a:cxn ang="0">
                  <a:pos x="303" y="0"/>
                </a:cxn>
                <a:cxn ang="0">
                  <a:pos x="452" y="69"/>
                </a:cxn>
                <a:cxn ang="0">
                  <a:pos x="392" y="49"/>
                </a:cxn>
                <a:cxn ang="0">
                  <a:pos x="347" y="53"/>
                </a:cxn>
                <a:cxn ang="0">
                  <a:pos x="316" y="67"/>
                </a:cxn>
                <a:cxn ang="0">
                  <a:pos x="298" y="85"/>
                </a:cxn>
                <a:cxn ang="0">
                  <a:pos x="293" y="93"/>
                </a:cxn>
                <a:cxn ang="0">
                  <a:pos x="254" y="149"/>
                </a:cxn>
                <a:cxn ang="0">
                  <a:pos x="231" y="229"/>
                </a:cxn>
                <a:cxn ang="0">
                  <a:pos x="233" y="304"/>
                </a:cxn>
                <a:cxn ang="0">
                  <a:pos x="254" y="375"/>
                </a:cxn>
                <a:cxn ang="0">
                  <a:pos x="289" y="451"/>
                </a:cxn>
                <a:cxn ang="0">
                  <a:pos x="329" y="524"/>
                </a:cxn>
                <a:cxn ang="0">
                  <a:pos x="367" y="580"/>
                </a:cxn>
                <a:cxn ang="0">
                  <a:pos x="380" y="589"/>
                </a:cxn>
                <a:cxn ang="0">
                  <a:pos x="410" y="615"/>
                </a:cxn>
                <a:cxn ang="0">
                  <a:pos x="443" y="646"/>
                </a:cxn>
                <a:cxn ang="0">
                  <a:pos x="463" y="678"/>
                </a:cxn>
                <a:cxn ang="0">
                  <a:pos x="262" y="653"/>
                </a:cxn>
                <a:cxn ang="0">
                  <a:pos x="229" y="564"/>
                </a:cxn>
                <a:cxn ang="0">
                  <a:pos x="213" y="535"/>
                </a:cxn>
                <a:cxn ang="0">
                  <a:pos x="189" y="493"/>
                </a:cxn>
                <a:cxn ang="0">
                  <a:pos x="162" y="444"/>
                </a:cxn>
                <a:cxn ang="0">
                  <a:pos x="137" y="398"/>
                </a:cxn>
                <a:cxn ang="0">
                  <a:pos x="106" y="342"/>
                </a:cxn>
                <a:cxn ang="0">
                  <a:pos x="86" y="315"/>
                </a:cxn>
                <a:cxn ang="0">
                  <a:pos x="73" y="307"/>
                </a:cxn>
                <a:cxn ang="0">
                  <a:pos x="39" y="300"/>
                </a:cxn>
                <a:cxn ang="0">
                  <a:pos x="6" y="289"/>
                </a:cxn>
                <a:cxn ang="0">
                  <a:pos x="2" y="274"/>
                </a:cxn>
                <a:cxn ang="0">
                  <a:pos x="22" y="240"/>
                </a:cxn>
                <a:cxn ang="0">
                  <a:pos x="59" y="184"/>
                </a:cxn>
                <a:cxn ang="0">
                  <a:pos x="104" y="114"/>
                </a:cxn>
                <a:cxn ang="0">
                  <a:pos x="135" y="62"/>
                </a:cxn>
                <a:cxn ang="0">
                  <a:pos x="171" y="29"/>
                </a:cxn>
                <a:cxn ang="0">
                  <a:pos x="229" y="13"/>
                </a:cxn>
                <a:cxn ang="0">
                  <a:pos x="282" y="0"/>
                </a:cxn>
              </a:cxnLst>
              <a:rect l="0" t="0" r="r" b="b"/>
              <a:pathLst>
                <a:path w="463" h="678">
                  <a:moveTo>
                    <a:pt x="282" y="0"/>
                  </a:moveTo>
                  <a:lnTo>
                    <a:pt x="303" y="0"/>
                  </a:lnTo>
                  <a:lnTo>
                    <a:pt x="322" y="7"/>
                  </a:lnTo>
                  <a:lnTo>
                    <a:pt x="452" y="69"/>
                  </a:lnTo>
                  <a:lnTo>
                    <a:pt x="420" y="56"/>
                  </a:lnTo>
                  <a:lnTo>
                    <a:pt x="392" y="49"/>
                  </a:lnTo>
                  <a:lnTo>
                    <a:pt x="367" y="49"/>
                  </a:lnTo>
                  <a:lnTo>
                    <a:pt x="347" y="53"/>
                  </a:lnTo>
                  <a:lnTo>
                    <a:pt x="329" y="60"/>
                  </a:lnTo>
                  <a:lnTo>
                    <a:pt x="316" y="67"/>
                  </a:lnTo>
                  <a:lnTo>
                    <a:pt x="305" y="76"/>
                  </a:lnTo>
                  <a:lnTo>
                    <a:pt x="298" y="85"/>
                  </a:lnTo>
                  <a:lnTo>
                    <a:pt x="294" y="91"/>
                  </a:lnTo>
                  <a:lnTo>
                    <a:pt x="293" y="93"/>
                  </a:lnTo>
                  <a:lnTo>
                    <a:pt x="273" y="118"/>
                  </a:lnTo>
                  <a:lnTo>
                    <a:pt x="254" y="149"/>
                  </a:lnTo>
                  <a:lnTo>
                    <a:pt x="240" y="187"/>
                  </a:lnTo>
                  <a:lnTo>
                    <a:pt x="231" y="229"/>
                  </a:lnTo>
                  <a:lnTo>
                    <a:pt x="229" y="274"/>
                  </a:lnTo>
                  <a:lnTo>
                    <a:pt x="233" y="304"/>
                  </a:lnTo>
                  <a:lnTo>
                    <a:pt x="242" y="338"/>
                  </a:lnTo>
                  <a:lnTo>
                    <a:pt x="254" y="375"/>
                  </a:lnTo>
                  <a:lnTo>
                    <a:pt x="271" y="413"/>
                  </a:lnTo>
                  <a:lnTo>
                    <a:pt x="289" y="451"/>
                  </a:lnTo>
                  <a:lnTo>
                    <a:pt x="309" y="489"/>
                  </a:lnTo>
                  <a:lnTo>
                    <a:pt x="329" y="524"/>
                  </a:lnTo>
                  <a:lnTo>
                    <a:pt x="349" y="555"/>
                  </a:lnTo>
                  <a:lnTo>
                    <a:pt x="367" y="580"/>
                  </a:lnTo>
                  <a:lnTo>
                    <a:pt x="371" y="582"/>
                  </a:lnTo>
                  <a:lnTo>
                    <a:pt x="380" y="589"/>
                  </a:lnTo>
                  <a:lnTo>
                    <a:pt x="394" y="600"/>
                  </a:lnTo>
                  <a:lnTo>
                    <a:pt x="410" y="615"/>
                  </a:lnTo>
                  <a:lnTo>
                    <a:pt x="429" y="629"/>
                  </a:lnTo>
                  <a:lnTo>
                    <a:pt x="443" y="646"/>
                  </a:lnTo>
                  <a:lnTo>
                    <a:pt x="456" y="662"/>
                  </a:lnTo>
                  <a:lnTo>
                    <a:pt x="463" y="678"/>
                  </a:lnTo>
                  <a:lnTo>
                    <a:pt x="278" y="678"/>
                  </a:lnTo>
                  <a:lnTo>
                    <a:pt x="262" y="653"/>
                  </a:lnTo>
                  <a:lnTo>
                    <a:pt x="236" y="651"/>
                  </a:lnTo>
                  <a:lnTo>
                    <a:pt x="229" y="564"/>
                  </a:lnTo>
                  <a:lnTo>
                    <a:pt x="222" y="549"/>
                  </a:lnTo>
                  <a:lnTo>
                    <a:pt x="213" y="535"/>
                  </a:lnTo>
                  <a:lnTo>
                    <a:pt x="202" y="515"/>
                  </a:lnTo>
                  <a:lnTo>
                    <a:pt x="189" y="493"/>
                  </a:lnTo>
                  <a:lnTo>
                    <a:pt x="175" y="469"/>
                  </a:lnTo>
                  <a:lnTo>
                    <a:pt x="162" y="444"/>
                  </a:lnTo>
                  <a:lnTo>
                    <a:pt x="149" y="420"/>
                  </a:lnTo>
                  <a:lnTo>
                    <a:pt x="137" y="398"/>
                  </a:lnTo>
                  <a:lnTo>
                    <a:pt x="127" y="380"/>
                  </a:lnTo>
                  <a:lnTo>
                    <a:pt x="106" y="342"/>
                  </a:lnTo>
                  <a:lnTo>
                    <a:pt x="95" y="325"/>
                  </a:lnTo>
                  <a:lnTo>
                    <a:pt x="86" y="315"/>
                  </a:lnTo>
                  <a:lnTo>
                    <a:pt x="80" y="309"/>
                  </a:lnTo>
                  <a:lnTo>
                    <a:pt x="73" y="307"/>
                  </a:lnTo>
                  <a:lnTo>
                    <a:pt x="57" y="304"/>
                  </a:lnTo>
                  <a:lnTo>
                    <a:pt x="39" y="300"/>
                  </a:lnTo>
                  <a:lnTo>
                    <a:pt x="20" y="294"/>
                  </a:lnTo>
                  <a:lnTo>
                    <a:pt x="6" y="289"/>
                  </a:lnTo>
                  <a:lnTo>
                    <a:pt x="0" y="284"/>
                  </a:lnTo>
                  <a:lnTo>
                    <a:pt x="2" y="274"/>
                  </a:lnTo>
                  <a:lnTo>
                    <a:pt x="10" y="260"/>
                  </a:lnTo>
                  <a:lnTo>
                    <a:pt x="22" y="240"/>
                  </a:lnTo>
                  <a:lnTo>
                    <a:pt x="39" y="214"/>
                  </a:lnTo>
                  <a:lnTo>
                    <a:pt x="59" y="184"/>
                  </a:lnTo>
                  <a:lnTo>
                    <a:pt x="82" y="149"/>
                  </a:lnTo>
                  <a:lnTo>
                    <a:pt x="104" y="114"/>
                  </a:lnTo>
                  <a:lnTo>
                    <a:pt x="120" y="85"/>
                  </a:lnTo>
                  <a:lnTo>
                    <a:pt x="135" y="62"/>
                  </a:lnTo>
                  <a:lnTo>
                    <a:pt x="151" y="42"/>
                  </a:lnTo>
                  <a:lnTo>
                    <a:pt x="171" y="29"/>
                  </a:lnTo>
                  <a:lnTo>
                    <a:pt x="196" y="20"/>
                  </a:lnTo>
                  <a:lnTo>
                    <a:pt x="229" y="13"/>
                  </a:lnTo>
                  <a:lnTo>
                    <a:pt x="258" y="5"/>
                  </a:lnTo>
                  <a:lnTo>
                    <a:pt x="282"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4892676" y="2032001"/>
              <a:ext cx="690563" cy="493713"/>
            </a:xfrm>
            <a:custGeom>
              <a:avLst/>
              <a:gdLst/>
              <a:ahLst/>
              <a:cxnLst>
                <a:cxn ang="0">
                  <a:pos x="435" y="0"/>
                </a:cxn>
                <a:cxn ang="0">
                  <a:pos x="435" y="3"/>
                </a:cxn>
                <a:cxn ang="0">
                  <a:pos x="431" y="14"/>
                </a:cxn>
                <a:cxn ang="0">
                  <a:pos x="428" y="31"/>
                </a:cxn>
                <a:cxn ang="0">
                  <a:pos x="421" y="51"/>
                </a:cxn>
                <a:cxn ang="0">
                  <a:pos x="412" y="74"/>
                </a:cxn>
                <a:cxn ang="0">
                  <a:pos x="397" y="98"/>
                </a:cxn>
                <a:cxn ang="0">
                  <a:pos x="381" y="123"/>
                </a:cxn>
                <a:cxn ang="0">
                  <a:pos x="361" y="145"/>
                </a:cxn>
                <a:cxn ang="0">
                  <a:pos x="337" y="165"/>
                </a:cxn>
                <a:cxn ang="0">
                  <a:pos x="308" y="181"/>
                </a:cxn>
                <a:cxn ang="0">
                  <a:pos x="274" y="191"/>
                </a:cxn>
                <a:cxn ang="0">
                  <a:pos x="228" y="198"/>
                </a:cxn>
                <a:cxn ang="0">
                  <a:pos x="188" y="207"/>
                </a:cxn>
                <a:cxn ang="0">
                  <a:pos x="152" y="218"/>
                </a:cxn>
                <a:cxn ang="0">
                  <a:pos x="123" y="231"/>
                </a:cxn>
                <a:cxn ang="0">
                  <a:pos x="100" y="245"/>
                </a:cxn>
                <a:cxn ang="0">
                  <a:pos x="83" y="263"/>
                </a:cxn>
                <a:cxn ang="0">
                  <a:pos x="74" y="285"/>
                </a:cxn>
                <a:cxn ang="0">
                  <a:pos x="72" y="311"/>
                </a:cxn>
                <a:cxn ang="0">
                  <a:pos x="69" y="311"/>
                </a:cxn>
                <a:cxn ang="0">
                  <a:pos x="61" y="309"/>
                </a:cxn>
                <a:cxn ang="0">
                  <a:pos x="49" y="305"/>
                </a:cxn>
                <a:cxn ang="0">
                  <a:pos x="36" y="300"/>
                </a:cxn>
                <a:cxn ang="0">
                  <a:pos x="22" y="292"/>
                </a:cxn>
                <a:cxn ang="0">
                  <a:pos x="11" y="283"/>
                </a:cxn>
                <a:cxn ang="0">
                  <a:pos x="2" y="271"/>
                </a:cxn>
                <a:cxn ang="0">
                  <a:pos x="0" y="254"/>
                </a:cxn>
                <a:cxn ang="0">
                  <a:pos x="3" y="234"/>
                </a:cxn>
                <a:cxn ang="0">
                  <a:pos x="16" y="216"/>
                </a:cxn>
                <a:cxn ang="0">
                  <a:pos x="36" y="200"/>
                </a:cxn>
                <a:cxn ang="0">
                  <a:pos x="63" y="185"/>
                </a:cxn>
                <a:cxn ang="0">
                  <a:pos x="96" y="172"/>
                </a:cxn>
                <a:cxn ang="0">
                  <a:pos x="132" y="161"/>
                </a:cxn>
                <a:cxn ang="0">
                  <a:pos x="208" y="136"/>
                </a:cxn>
                <a:cxn ang="0">
                  <a:pos x="248" y="121"/>
                </a:cxn>
                <a:cxn ang="0">
                  <a:pos x="283" y="107"/>
                </a:cxn>
                <a:cxn ang="0">
                  <a:pos x="315" y="87"/>
                </a:cxn>
                <a:cxn ang="0">
                  <a:pos x="343" y="69"/>
                </a:cxn>
                <a:cxn ang="0">
                  <a:pos x="363" y="54"/>
                </a:cxn>
                <a:cxn ang="0">
                  <a:pos x="379" y="45"/>
                </a:cxn>
                <a:cxn ang="0">
                  <a:pos x="390" y="38"/>
                </a:cxn>
                <a:cxn ang="0">
                  <a:pos x="399" y="34"/>
                </a:cxn>
                <a:cxn ang="0">
                  <a:pos x="406" y="29"/>
                </a:cxn>
                <a:cxn ang="0">
                  <a:pos x="412" y="25"/>
                </a:cxn>
                <a:cxn ang="0">
                  <a:pos x="426" y="10"/>
                </a:cxn>
                <a:cxn ang="0">
                  <a:pos x="435" y="0"/>
                </a:cxn>
              </a:cxnLst>
              <a:rect l="0" t="0" r="r" b="b"/>
              <a:pathLst>
                <a:path w="435" h="311">
                  <a:moveTo>
                    <a:pt x="435" y="0"/>
                  </a:moveTo>
                  <a:lnTo>
                    <a:pt x="435" y="3"/>
                  </a:lnTo>
                  <a:lnTo>
                    <a:pt x="431" y="14"/>
                  </a:lnTo>
                  <a:lnTo>
                    <a:pt x="428" y="31"/>
                  </a:lnTo>
                  <a:lnTo>
                    <a:pt x="421" y="51"/>
                  </a:lnTo>
                  <a:lnTo>
                    <a:pt x="412" y="74"/>
                  </a:lnTo>
                  <a:lnTo>
                    <a:pt x="397" y="98"/>
                  </a:lnTo>
                  <a:lnTo>
                    <a:pt x="381" y="123"/>
                  </a:lnTo>
                  <a:lnTo>
                    <a:pt x="361" y="145"/>
                  </a:lnTo>
                  <a:lnTo>
                    <a:pt x="337" y="165"/>
                  </a:lnTo>
                  <a:lnTo>
                    <a:pt x="308" y="181"/>
                  </a:lnTo>
                  <a:lnTo>
                    <a:pt x="274" y="191"/>
                  </a:lnTo>
                  <a:lnTo>
                    <a:pt x="228" y="198"/>
                  </a:lnTo>
                  <a:lnTo>
                    <a:pt x="188" y="207"/>
                  </a:lnTo>
                  <a:lnTo>
                    <a:pt x="152" y="218"/>
                  </a:lnTo>
                  <a:lnTo>
                    <a:pt x="123" y="231"/>
                  </a:lnTo>
                  <a:lnTo>
                    <a:pt x="100" y="245"/>
                  </a:lnTo>
                  <a:lnTo>
                    <a:pt x="83" y="263"/>
                  </a:lnTo>
                  <a:lnTo>
                    <a:pt x="74" y="285"/>
                  </a:lnTo>
                  <a:lnTo>
                    <a:pt x="72" y="311"/>
                  </a:lnTo>
                  <a:lnTo>
                    <a:pt x="69" y="311"/>
                  </a:lnTo>
                  <a:lnTo>
                    <a:pt x="61" y="309"/>
                  </a:lnTo>
                  <a:lnTo>
                    <a:pt x="49" y="305"/>
                  </a:lnTo>
                  <a:lnTo>
                    <a:pt x="36" y="300"/>
                  </a:lnTo>
                  <a:lnTo>
                    <a:pt x="22" y="292"/>
                  </a:lnTo>
                  <a:lnTo>
                    <a:pt x="11" y="283"/>
                  </a:lnTo>
                  <a:lnTo>
                    <a:pt x="2" y="271"/>
                  </a:lnTo>
                  <a:lnTo>
                    <a:pt x="0" y="254"/>
                  </a:lnTo>
                  <a:lnTo>
                    <a:pt x="3" y="234"/>
                  </a:lnTo>
                  <a:lnTo>
                    <a:pt x="16" y="216"/>
                  </a:lnTo>
                  <a:lnTo>
                    <a:pt x="36" y="200"/>
                  </a:lnTo>
                  <a:lnTo>
                    <a:pt x="63" y="185"/>
                  </a:lnTo>
                  <a:lnTo>
                    <a:pt x="96" y="172"/>
                  </a:lnTo>
                  <a:lnTo>
                    <a:pt x="132" y="161"/>
                  </a:lnTo>
                  <a:lnTo>
                    <a:pt x="208" y="136"/>
                  </a:lnTo>
                  <a:lnTo>
                    <a:pt x="248" y="121"/>
                  </a:lnTo>
                  <a:lnTo>
                    <a:pt x="283" y="107"/>
                  </a:lnTo>
                  <a:lnTo>
                    <a:pt x="315" y="87"/>
                  </a:lnTo>
                  <a:lnTo>
                    <a:pt x="343" y="69"/>
                  </a:lnTo>
                  <a:lnTo>
                    <a:pt x="363" y="54"/>
                  </a:lnTo>
                  <a:lnTo>
                    <a:pt x="379" y="45"/>
                  </a:lnTo>
                  <a:lnTo>
                    <a:pt x="390" y="38"/>
                  </a:lnTo>
                  <a:lnTo>
                    <a:pt x="399" y="34"/>
                  </a:lnTo>
                  <a:lnTo>
                    <a:pt x="406" y="29"/>
                  </a:lnTo>
                  <a:lnTo>
                    <a:pt x="412" y="25"/>
                  </a:lnTo>
                  <a:lnTo>
                    <a:pt x="426" y="10"/>
                  </a:lnTo>
                  <a:lnTo>
                    <a:pt x="435"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1344613" y="1944688"/>
              <a:ext cx="4238625" cy="2968625"/>
            </a:xfrm>
            <a:custGeom>
              <a:avLst/>
              <a:gdLst/>
              <a:ahLst/>
              <a:cxnLst>
                <a:cxn ang="0">
                  <a:pos x="2656" y="67"/>
                </a:cxn>
                <a:cxn ang="0">
                  <a:pos x="2543" y="207"/>
                </a:cxn>
                <a:cxn ang="0">
                  <a:pos x="2320" y="280"/>
                </a:cxn>
                <a:cxn ang="0">
                  <a:pos x="2302" y="337"/>
                </a:cxn>
                <a:cxn ang="0">
                  <a:pos x="2398" y="422"/>
                </a:cxn>
                <a:cxn ang="0">
                  <a:pos x="2447" y="548"/>
                </a:cxn>
                <a:cxn ang="0">
                  <a:pos x="2527" y="709"/>
                </a:cxn>
                <a:cxn ang="0">
                  <a:pos x="2565" y="833"/>
                </a:cxn>
                <a:cxn ang="0">
                  <a:pos x="2467" y="906"/>
                </a:cxn>
                <a:cxn ang="0">
                  <a:pos x="2331" y="864"/>
                </a:cxn>
                <a:cxn ang="0">
                  <a:pos x="2102" y="835"/>
                </a:cxn>
                <a:cxn ang="0">
                  <a:pos x="2062" y="851"/>
                </a:cxn>
                <a:cxn ang="0">
                  <a:pos x="1939" y="953"/>
                </a:cxn>
                <a:cxn ang="0">
                  <a:pos x="1823" y="1099"/>
                </a:cxn>
                <a:cxn ang="0">
                  <a:pos x="1707" y="1277"/>
                </a:cxn>
                <a:cxn ang="0">
                  <a:pos x="1642" y="1328"/>
                </a:cxn>
                <a:cxn ang="0">
                  <a:pos x="1613" y="1494"/>
                </a:cxn>
                <a:cxn ang="0">
                  <a:pos x="1598" y="1663"/>
                </a:cxn>
                <a:cxn ang="0">
                  <a:pos x="1654" y="1768"/>
                </a:cxn>
                <a:cxn ang="0">
                  <a:pos x="1718" y="1843"/>
                </a:cxn>
                <a:cxn ang="0">
                  <a:pos x="1584" y="1870"/>
                </a:cxn>
                <a:cxn ang="0">
                  <a:pos x="1469" y="1819"/>
                </a:cxn>
                <a:cxn ang="0">
                  <a:pos x="1478" y="1601"/>
                </a:cxn>
                <a:cxn ang="0">
                  <a:pos x="1466" y="1393"/>
                </a:cxn>
                <a:cxn ang="0">
                  <a:pos x="1175" y="1257"/>
                </a:cxn>
                <a:cxn ang="0">
                  <a:pos x="965" y="1281"/>
                </a:cxn>
                <a:cxn ang="0">
                  <a:pos x="934" y="1361"/>
                </a:cxn>
                <a:cxn ang="0">
                  <a:pos x="860" y="1308"/>
                </a:cxn>
                <a:cxn ang="0">
                  <a:pos x="675" y="1175"/>
                </a:cxn>
                <a:cxn ang="0">
                  <a:pos x="522" y="1199"/>
                </a:cxn>
                <a:cxn ang="0">
                  <a:pos x="370" y="1390"/>
                </a:cxn>
                <a:cxn ang="0">
                  <a:pos x="292" y="1512"/>
                </a:cxn>
                <a:cxn ang="0">
                  <a:pos x="283" y="1659"/>
                </a:cxn>
                <a:cxn ang="0">
                  <a:pos x="365" y="1796"/>
                </a:cxn>
                <a:cxn ang="0">
                  <a:pos x="394" y="1825"/>
                </a:cxn>
                <a:cxn ang="0">
                  <a:pos x="230" y="1843"/>
                </a:cxn>
                <a:cxn ang="0">
                  <a:pos x="201" y="1674"/>
                </a:cxn>
                <a:cxn ang="0">
                  <a:pos x="178" y="1426"/>
                </a:cxn>
                <a:cxn ang="0">
                  <a:pos x="198" y="1319"/>
                </a:cxn>
                <a:cxn ang="0">
                  <a:pos x="218" y="1168"/>
                </a:cxn>
                <a:cxn ang="0">
                  <a:pos x="120" y="971"/>
                </a:cxn>
                <a:cxn ang="0">
                  <a:pos x="87" y="766"/>
                </a:cxn>
                <a:cxn ang="0">
                  <a:pos x="74" y="751"/>
                </a:cxn>
                <a:cxn ang="0">
                  <a:pos x="45" y="935"/>
                </a:cxn>
                <a:cxn ang="0">
                  <a:pos x="47" y="1281"/>
                </a:cxn>
                <a:cxn ang="0">
                  <a:pos x="33" y="1457"/>
                </a:cxn>
                <a:cxn ang="0">
                  <a:pos x="0" y="1375"/>
                </a:cxn>
                <a:cxn ang="0">
                  <a:pos x="16" y="799"/>
                </a:cxn>
                <a:cxn ang="0">
                  <a:pos x="69" y="673"/>
                </a:cxn>
                <a:cxn ang="0">
                  <a:pos x="279" y="597"/>
                </a:cxn>
                <a:cxn ang="0">
                  <a:pos x="564" y="531"/>
                </a:cxn>
                <a:cxn ang="0">
                  <a:pos x="1001" y="537"/>
                </a:cxn>
                <a:cxn ang="0">
                  <a:pos x="1471" y="366"/>
                </a:cxn>
                <a:cxn ang="0">
                  <a:pos x="1919" y="262"/>
                </a:cxn>
                <a:cxn ang="0">
                  <a:pos x="2111" y="280"/>
                </a:cxn>
                <a:cxn ang="0">
                  <a:pos x="2195" y="178"/>
                </a:cxn>
                <a:cxn ang="0">
                  <a:pos x="2440" y="131"/>
                </a:cxn>
                <a:cxn ang="0">
                  <a:pos x="2632" y="62"/>
                </a:cxn>
              </a:cxnLst>
              <a:rect l="0" t="0" r="r" b="b"/>
              <a:pathLst>
                <a:path w="2670" h="1870">
                  <a:moveTo>
                    <a:pt x="2670" y="0"/>
                  </a:moveTo>
                  <a:lnTo>
                    <a:pt x="2670" y="4"/>
                  </a:lnTo>
                  <a:lnTo>
                    <a:pt x="2668" y="13"/>
                  </a:lnTo>
                  <a:lnTo>
                    <a:pt x="2666" y="27"/>
                  </a:lnTo>
                  <a:lnTo>
                    <a:pt x="2663" y="45"/>
                  </a:lnTo>
                  <a:lnTo>
                    <a:pt x="2656" y="67"/>
                  </a:lnTo>
                  <a:lnTo>
                    <a:pt x="2647" y="91"/>
                  </a:lnTo>
                  <a:lnTo>
                    <a:pt x="2636" y="116"/>
                  </a:lnTo>
                  <a:lnTo>
                    <a:pt x="2619" y="142"/>
                  </a:lnTo>
                  <a:lnTo>
                    <a:pt x="2598" y="166"/>
                  </a:lnTo>
                  <a:lnTo>
                    <a:pt x="2572" y="187"/>
                  </a:lnTo>
                  <a:lnTo>
                    <a:pt x="2543" y="207"/>
                  </a:lnTo>
                  <a:lnTo>
                    <a:pt x="2507" y="224"/>
                  </a:lnTo>
                  <a:lnTo>
                    <a:pt x="2463" y="235"/>
                  </a:lnTo>
                  <a:lnTo>
                    <a:pt x="2411" y="246"/>
                  </a:lnTo>
                  <a:lnTo>
                    <a:pt x="2371" y="257"/>
                  </a:lnTo>
                  <a:lnTo>
                    <a:pt x="2340" y="267"/>
                  </a:lnTo>
                  <a:lnTo>
                    <a:pt x="2320" y="280"/>
                  </a:lnTo>
                  <a:lnTo>
                    <a:pt x="2307" y="291"/>
                  </a:lnTo>
                  <a:lnTo>
                    <a:pt x="2300" y="300"/>
                  </a:lnTo>
                  <a:lnTo>
                    <a:pt x="2298" y="311"/>
                  </a:lnTo>
                  <a:lnTo>
                    <a:pt x="2298" y="320"/>
                  </a:lnTo>
                  <a:lnTo>
                    <a:pt x="2300" y="329"/>
                  </a:lnTo>
                  <a:lnTo>
                    <a:pt x="2302" y="337"/>
                  </a:lnTo>
                  <a:lnTo>
                    <a:pt x="2307" y="347"/>
                  </a:lnTo>
                  <a:lnTo>
                    <a:pt x="2320" y="360"/>
                  </a:lnTo>
                  <a:lnTo>
                    <a:pt x="2336" y="375"/>
                  </a:lnTo>
                  <a:lnTo>
                    <a:pt x="2356" y="391"/>
                  </a:lnTo>
                  <a:lnTo>
                    <a:pt x="2378" y="407"/>
                  </a:lnTo>
                  <a:lnTo>
                    <a:pt x="2398" y="422"/>
                  </a:lnTo>
                  <a:lnTo>
                    <a:pt x="2414" y="437"/>
                  </a:lnTo>
                  <a:lnTo>
                    <a:pt x="2427" y="449"/>
                  </a:lnTo>
                  <a:lnTo>
                    <a:pt x="2434" y="466"/>
                  </a:lnTo>
                  <a:lnTo>
                    <a:pt x="2440" y="489"/>
                  </a:lnTo>
                  <a:lnTo>
                    <a:pt x="2443" y="517"/>
                  </a:lnTo>
                  <a:lnTo>
                    <a:pt x="2447" y="548"/>
                  </a:lnTo>
                  <a:lnTo>
                    <a:pt x="2451" y="580"/>
                  </a:lnTo>
                  <a:lnTo>
                    <a:pt x="2458" y="611"/>
                  </a:lnTo>
                  <a:lnTo>
                    <a:pt x="2467" y="640"/>
                  </a:lnTo>
                  <a:lnTo>
                    <a:pt x="2480" y="662"/>
                  </a:lnTo>
                  <a:lnTo>
                    <a:pt x="2501" y="686"/>
                  </a:lnTo>
                  <a:lnTo>
                    <a:pt x="2527" y="709"/>
                  </a:lnTo>
                  <a:lnTo>
                    <a:pt x="2549" y="731"/>
                  </a:lnTo>
                  <a:lnTo>
                    <a:pt x="2569" y="753"/>
                  </a:lnTo>
                  <a:lnTo>
                    <a:pt x="2579" y="775"/>
                  </a:lnTo>
                  <a:lnTo>
                    <a:pt x="2583" y="799"/>
                  </a:lnTo>
                  <a:lnTo>
                    <a:pt x="2576" y="819"/>
                  </a:lnTo>
                  <a:lnTo>
                    <a:pt x="2565" y="833"/>
                  </a:lnTo>
                  <a:lnTo>
                    <a:pt x="2532" y="859"/>
                  </a:lnTo>
                  <a:lnTo>
                    <a:pt x="2516" y="868"/>
                  </a:lnTo>
                  <a:lnTo>
                    <a:pt x="2501" y="877"/>
                  </a:lnTo>
                  <a:lnTo>
                    <a:pt x="2491" y="886"/>
                  </a:lnTo>
                  <a:lnTo>
                    <a:pt x="2480" y="897"/>
                  </a:lnTo>
                  <a:lnTo>
                    <a:pt x="2467" y="906"/>
                  </a:lnTo>
                  <a:lnTo>
                    <a:pt x="2449" y="910"/>
                  </a:lnTo>
                  <a:lnTo>
                    <a:pt x="2427" y="910"/>
                  </a:lnTo>
                  <a:lnTo>
                    <a:pt x="2400" y="900"/>
                  </a:lnTo>
                  <a:lnTo>
                    <a:pt x="2371" y="884"/>
                  </a:lnTo>
                  <a:lnTo>
                    <a:pt x="2349" y="871"/>
                  </a:lnTo>
                  <a:lnTo>
                    <a:pt x="2331" y="864"/>
                  </a:lnTo>
                  <a:lnTo>
                    <a:pt x="2313" y="860"/>
                  </a:lnTo>
                  <a:lnTo>
                    <a:pt x="2229" y="860"/>
                  </a:lnTo>
                  <a:lnTo>
                    <a:pt x="2197" y="855"/>
                  </a:lnTo>
                  <a:lnTo>
                    <a:pt x="2155" y="848"/>
                  </a:lnTo>
                  <a:lnTo>
                    <a:pt x="2124" y="840"/>
                  </a:lnTo>
                  <a:lnTo>
                    <a:pt x="2102" y="835"/>
                  </a:lnTo>
                  <a:lnTo>
                    <a:pt x="2090" y="831"/>
                  </a:lnTo>
                  <a:lnTo>
                    <a:pt x="2082" y="828"/>
                  </a:lnTo>
                  <a:lnTo>
                    <a:pt x="2081" y="828"/>
                  </a:lnTo>
                  <a:lnTo>
                    <a:pt x="2079" y="831"/>
                  </a:lnTo>
                  <a:lnTo>
                    <a:pt x="2072" y="839"/>
                  </a:lnTo>
                  <a:lnTo>
                    <a:pt x="2062" y="851"/>
                  </a:lnTo>
                  <a:lnTo>
                    <a:pt x="2048" y="868"/>
                  </a:lnTo>
                  <a:lnTo>
                    <a:pt x="2032" y="884"/>
                  </a:lnTo>
                  <a:lnTo>
                    <a:pt x="2013" y="900"/>
                  </a:lnTo>
                  <a:lnTo>
                    <a:pt x="1994" y="915"/>
                  </a:lnTo>
                  <a:lnTo>
                    <a:pt x="1968" y="933"/>
                  </a:lnTo>
                  <a:lnTo>
                    <a:pt x="1939" y="953"/>
                  </a:lnTo>
                  <a:lnTo>
                    <a:pt x="1910" y="975"/>
                  </a:lnTo>
                  <a:lnTo>
                    <a:pt x="1883" y="997"/>
                  </a:lnTo>
                  <a:lnTo>
                    <a:pt x="1861" y="1021"/>
                  </a:lnTo>
                  <a:lnTo>
                    <a:pt x="1847" y="1041"/>
                  </a:lnTo>
                  <a:lnTo>
                    <a:pt x="1836" y="1066"/>
                  </a:lnTo>
                  <a:lnTo>
                    <a:pt x="1823" y="1099"/>
                  </a:lnTo>
                  <a:lnTo>
                    <a:pt x="1810" y="1139"/>
                  </a:lnTo>
                  <a:lnTo>
                    <a:pt x="1794" y="1179"/>
                  </a:lnTo>
                  <a:lnTo>
                    <a:pt x="1776" y="1215"/>
                  </a:lnTo>
                  <a:lnTo>
                    <a:pt x="1756" y="1244"/>
                  </a:lnTo>
                  <a:lnTo>
                    <a:pt x="1732" y="1264"/>
                  </a:lnTo>
                  <a:lnTo>
                    <a:pt x="1707" y="1277"/>
                  </a:lnTo>
                  <a:lnTo>
                    <a:pt x="1683" y="1284"/>
                  </a:lnTo>
                  <a:lnTo>
                    <a:pt x="1663" y="1288"/>
                  </a:lnTo>
                  <a:lnTo>
                    <a:pt x="1645" y="1288"/>
                  </a:lnTo>
                  <a:lnTo>
                    <a:pt x="1645" y="1293"/>
                  </a:lnTo>
                  <a:lnTo>
                    <a:pt x="1643" y="1308"/>
                  </a:lnTo>
                  <a:lnTo>
                    <a:pt x="1642" y="1328"/>
                  </a:lnTo>
                  <a:lnTo>
                    <a:pt x="1638" y="1355"/>
                  </a:lnTo>
                  <a:lnTo>
                    <a:pt x="1634" y="1384"/>
                  </a:lnTo>
                  <a:lnTo>
                    <a:pt x="1631" y="1415"/>
                  </a:lnTo>
                  <a:lnTo>
                    <a:pt x="1625" y="1444"/>
                  </a:lnTo>
                  <a:lnTo>
                    <a:pt x="1620" y="1472"/>
                  </a:lnTo>
                  <a:lnTo>
                    <a:pt x="1613" y="1494"/>
                  </a:lnTo>
                  <a:lnTo>
                    <a:pt x="1598" y="1534"/>
                  </a:lnTo>
                  <a:lnTo>
                    <a:pt x="1587" y="1568"/>
                  </a:lnTo>
                  <a:lnTo>
                    <a:pt x="1580" y="1599"/>
                  </a:lnTo>
                  <a:lnTo>
                    <a:pt x="1582" y="1628"/>
                  </a:lnTo>
                  <a:lnTo>
                    <a:pt x="1587" y="1645"/>
                  </a:lnTo>
                  <a:lnTo>
                    <a:pt x="1598" y="1663"/>
                  </a:lnTo>
                  <a:lnTo>
                    <a:pt x="1611" y="1685"/>
                  </a:lnTo>
                  <a:lnTo>
                    <a:pt x="1625" y="1705"/>
                  </a:lnTo>
                  <a:lnTo>
                    <a:pt x="1638" y="1726"/>
                  </a:lnTo>
                  <a:lnTo>
                    <a:pt x="1649" y="1745"/>
                  </a:lnTo>
                  <a:lnTo>
                    <a:pt x="1654" y="1759"/>
                  </a:lnTo>
                  <a:lnTo>
                    <a:pt x="1654" y="1768"/>
                  </a:lnTo>
                  <a:lnTo>
                    <a:pt x="1665" y="1779"/>
                  </a:lnTo>
                  <a:lnTo>
                    <a:pt x="1678" y="1790"/>
                  </a:lnTo>
                  <a:lnTo>
                    <a:pt x="1691" y="1803"/>
                  </a:lnTo>
                  <a:lnTo>
                    <a:pt x="1703" y="1817"/>
                  </a:lnTo>
                  <a:lnTo>
                    <a:pt x="1712" y="1832"/>
                  </a:lnTo>
                  <a:lnTo>
                    <a:pt x="1718" y="1843"/>
                  </a:lnTo>
                  <a:lnTo>
                    <a:pt x="1718" y="1852"/>
                  </a:lnTo>
                  <a:lnTo>
                    <a:pt x="1709" y="1857"/>
                  </a:lnTo>
                  <a:lnTo>
                    <a:pt x="1692" y="1863"/>
                  </a:lnTo>
                  <a:lnTo>
                    <a:pt x="1669" y="1866"/>
                  </a:lnTo>
                  <a:lnTo>
                    <a:pt x="1642" y="1870"/>
                  </a:lnTo>
                  <a:lnTo>
                    <a:pt x="1584" y="1870"/>
                  </a:lnTo>
                  <a:lnTo>
                    <a:pt x="1556" y="1865"/>
                  </a:lnTo>
                  <a:lnTo>
                    <a:pt x="1533" y="1857"/>
                  </a:lnTo>
                  <a:lnTo>
                    <a:pt x="1515" y="1846"/>
                  </a:lnTo>
                  <a:lnTo>
                    <a:pt x="1491" y="1825"/>
                  </a:lnTo>
                  <a:lnTo>
                    <a:pt x="1467" y="1825"/>
                  </a:lnTo>
                  <a:lnTo>
                    <a:pt x="1469" y="1819"/>
                  </a:lnTo>
                  <a:lnTo>
                    <a:pt x="1471" y="1808"/>
                  </a:lnTo>
                  <a:lnTo>
                    <a:pt x="1475" y="1792"/>
                  </a:lnTo>
                  <a:lnTo>
                    <a:pt x="1477" y="1774"/>
                  </a:lnTo>
                  <a:lnTo>
                    <a:pt x="1477" y="1677"/>
                  </a:lnTo>
                  <a:lnTo>
                    <a:pt x="1478" y="1641"/>
                  </a:lnTo>
                  <a:lnTo>
                    <a:pt x="1478" y="1601"/>
                  </a:lnTo>
                  <a:lnTo>
                    <a:pt x="1480" y="1565"/>
                  </a:lnTo>
                  <a:lnTo>
                    <a:pt x="1480" y="1514"/>
                  </a:lnTo>
                  <a:lnTo>
                    <a:pt x="1478" y="1494"/>
                  </a:lnTo>
                  <a:lnTo>
                    <a:pt x="1475" y="1464"/>
                  </a:lnTo>
                  <a:lnTo>
                    <a:pt x="1471" y="1430"/>
                  </a:lnTo>
                  <a:lnTo>
                    <a:pt x="1466" y="1393"/>
                  </a:lnTo>
                  <a:lnTo>
                    <a:pt x="1455" y="1317"/>
                  </a:lnTo>
                  <a:lnTo>
                    <a:pt x="1453" y="1284"/>
                  </a:lnTo>
                  <a:lnTo>
                    <a:pt x="1451" y="1255"/>
                  </a:lnTo>
                  <a:lnTo>
                    <a:pt x="1397" y="1255"/>
                  </a:lnTo>
                  <a:lnTo>
                    <a:pt x="1360" y="1257"/>
                  </a:lnTo>
                  <a:lnTo>
                    <a:pt x="1175" y="1257"/>
                  </a:lnTo>
                  <a:lnTo>
                    <a:pt x="1132" y="1259"/>
                  </a:lnTo>
                  <a:lnTo>
                    <a:pt x="1036" y="1259"/>
                  </a:lnTo>
                  <a:lnTo>
                    <a:pt x="1009" y="1261"/>
                  </a:lnTo>
                  <a:lnTo>
                    <a:pt x="989" y="1264"/>
                  </a:lnTo>
                  <a:lnTo>
                    <a:pt x="974" y="1272"/>
                  </a:lnTo>
                  <a:lnTo>
                    <a:pt x="965" y="1281"/>
                  </a:lnTo>
                  <a:lnTo>
                    <a:pt x="958" y="1292"/>
                  </a:lnTo>
                  <a:lnTo>
                    <a:pt x="954" y="1303"/>
                  </a:lnTo>
                  <a:lnTo>
                    <a:pt x="952" y="1315"/>
                  </a:lnTo>
                  <a:lnTo>
                    <a:pt x="947" y="1335"/>
                  </a:lnTo>
                  <a:lnTo>
                    <a:pt x="940" y="1352"/>
                  </a:lnTo>
                  <a:lnTo>
                    <a:pt x="934" y="1361"/>
                  </a:lnTo>
                  <a:lnTo>
                    <a:pt x="931" y="1364"/>
                  </a:lnTo>
                  <a:lnTo>
                    <a:pt x="927" y="1361"/>
                  </a:lnTo>
                  <a:lnTo>
                    <a:pt x="918" y="1353"/>
                  </a:lnTo>
                  <a:lnTo>
                    <a:pt x="903" y="1341"/>
                  </a:lnTo>
                  <a:lnTo>
                    <a:pt x="883" y="1326"/>
                  </a:lnTo>
                  <a:lnTo>
                    <a:pt x="860" y="1308"/>
                  </a:lnTo>
                  <a:lnTo>
                    <a:pt x="834" y="1288"/>
                  </a:lnTo>
                  <a:lnTo>
                    <a:pt x="780" y="1244"/>
                  </a:lnTo>
                  <a:lnTo>
                    <a:pt x="751" y="1224"/>
                  </a:lnTo>
                  <a:lnTo>
                    <a:pt x="724" y="1206"/>
                  </a:lnTo>
                  <a:lnTo>
                    <a:pt x="698" y="1190"/>
                  </a:lnTo>
                  <a:lnTo>
                    <a:pt x="675" y="1175"/>
                  </a:lnTo>
                  <a:lnTo>
                    <a:pt x="655" y="1166"/>
                  </a:lnTo>
                  <a:lnTo>
                    <a:pt x="640" y="1162"/>
                  </a:lnTo>
                  <a:lnTo>
                    <a:pt x="611" y="1162"/>
                  </a:lnTo>
                  <a:lnTo>
                    <a:pt x="580" y="1168"/>
                  </a:lnTo>
                  <a:lnTo>
                    <a:pt x="550" y="1179"/>
                  </a:lnTo>
                  <a:lnTo>
                    <a:pt x="522" y="1199"/>
                  </a:lnTo>
                  <a:lnTo>
                    <a:pt x="495" y="1222"/>
                  </a:lnTo>
                  <a:lnTo>
                    <a:pt x="472" y="1255"/>
                  </a:lnTo>
                  <a:lnTo>
                    <a:pt x="444" y="1293"/>
                  </a:lnTo>
                  <a:lnTo>
                    <a:pt x="419" y="1326"/>
                  </a:lnTo>
                  <a:lnTo>
                    <a:pt x="395" y="1357"/>
                  </a:lnTo>
                  <a:lnTo>
                    <a:pt x="370" y="1390"/>
                  </a:lnTo>
                  <a:lnTo>
                    <a:pt x="330" y="1450"/>
                  </a:lnTo>
                  <a:lnTo>
                    <a:pt x="319" y="1464"/>
                  </a:lnTo>
                  <a:lnTo>
                    <a:pt x="303" y="1481"/>
                  </a:lnTo>
                  <a:lnTo>
                    <a:pt x="299" y="1488"/>
                  </a:lnTo>
                  <a:lnTo>
                    <a:pt x="296" y="1497"/>
                  </a:lnTo>
                  <a:lnTo>
                    <a:pt x="292" y="1512"/>
                  </a:lnTo>
                  <a:lnTo>
                    <a:pt x="288" y="1534"/>
                  </a:lnTo>
                  <a:lnTo>
                    <a:pt x="285" y="1563"/>
                  </a:lnTo>
                  <a:lnTo>
                    <a:pt x="281" y="1588"/>
                  </a:lnTo>
                  <a:lnTo>
                    <a:pt x="278" y="1612"/>
                  </a:lnTo>
                  <a:lnTo>
                    <a:pt x="278" y="1635"/>
                  </a:lnTo>
                  <a:lnTo>
                    <a:pt x="283" y="1659"/>
                  </a:lnTo>
                  <a:lnTo>
                    <a:pt x="294" y="1686"/>
                  </a:lnTo>
                  <a:lnTo>
                    <a:pt x="312" y="1715"/>
                  </a:lnTo>
                  <a:lnTo>
                    <a:pt x="332" y="1743"/>
                  </a:lnTo>
                  <a:lnTo>
                    <a:pt x="346" y="1766"/>
                  </a:lnTo>
                  <a:lnTo>
                    <a:pt x="357" y="1783"/>
                  </a:lnTo>
                  <a:lnTo>
                    <a:pt x="365" y="1796"/>
                  </a:lnTo>
                  <a:lnTo>
                    <a:pt x="370" y="1805"/>
                  </a:lnTo>
                  <a:lnTo>
                    <a:pt x="372" y="1808"/>
                  </a:lnTo>
                  <a:lnTo>
                    <a:pt x="372" y="1810"/>
                  </a:lnTo>
                  <a:lnTo>
                    <a:pt x="375" y="1812"/>
                  </a:lnTo>
                  <a:lnTo>
                    <a:pt x="383" y="1817"/>
                  </a:lnTo>
                  <a:lnTo>
                    <a:pt x="394" y="1825"/>
                  </a:lnTo>
                  <a:lnTo>
                    <a:pt x="405" y="1836"/>
                  </a:lnTo>
                  <a:lnTo>
                    <a:pt x="412" y="1848"/>
                  </a:lnTo>
                  <a:lnTo>
                    <a:pt x="417" y="1861"/>
                  </a:lnTo>
                  <a:lnTo>
                    <a:pt x="261" y="1861"/>
                  </a:lnTo>
                  <a:lnTo>
                    <a:pt x="252" y="1843"/>
                  </a:lnTo>
                  <a:lnTo>
                    <a:pt x="230" y="1843"/>
                  </a:lnTo>
                  <a:lnTo>
                    <a:pt x="216" y="1794"/>
                  </a:lnTo>
                  <a:lnTo>
                    <a:pt x="216" y="1788"/>
                  </a:lnTo>
                  <a:lnTo>
                    <a:pt x="214" y="1772"/>
                  </a:lnTo>
                  <a:lnTo>
                    <a:pt x="210" y="1745"/>
                  </a:lnTo>
                  <a:lnTo>
                    <a:pt x="207" y="1712"/>
                  </a:lnTo>
                  <a:lnTo>
                    <a:pt x="201" y="1674"/>
                  </a:lnTo>
                  <a:lnTo>
                    <a:pt x="198" y="1632"/>
                  </a:lnTo>
                  <a:lnTo>
                    <a:pt x="192" y="1588"/>
                  </a:lnTo>
                  <a:lnTo>
                    <a:pt x="189" y="1543"/>
                  </a:lnTo>
                  <a:lnTo>
                    <a:pt x="183" y="1501"/>
                  </a:lnTo>
                  <a:lnTo>
                    <a:pt x="180" y="1461"/>
                  </a:lnTo>
                  <a:lnTo>
                    <a:pt x="178" y="1426"/>
                  </a:lnTo>
                  <a:lnTo>
                    <a:pt x="176" y="1399"/>
                  </a:lnTo>
                  <a:lnTo>
                    <a:pt x="174" y="1379"/>
                  </a:lnTo>
                  <a:lnTo>
                    <a:pt x="176" y="1370"/>
                  </a:lnTo>
                  <a:lnTo>
                    <a:pt x="181" y="1359"/>
                  </a:lnTo>
                  <a:lnTo>
                    <a:pt x="189" y="1341"/>
                  </a:lnTo>
                  <a:lnTo>
                    <a:pt x="198" y="1319"/>
                  </a:lnTo>
                  <a:lnTo>
                    <a:pt x="209" y="1295"/>
                  </a:lnTo>
                  <a:lnTo>
                    <a:pt x="218" y="1272"/>
                  </a:lnTo>
                  <a:lnTo>
                    <a:pt x="225" y="1250"/>
                  </a:lnTo>
                  <a:lnTo>
                    <a:pt x="227" y="1228"/>
                  </a:lnTo>
                  <a:lnTo>
                    <a:pt x="225" y="1201"/>
                  </a:lnTo>
                  <a:lnTo>
                    <a:pt x="218" y="1168"/>
                  </a:lnTo>
                  <a:lnTo>
                    <a:pt x="209" y="1132"/>
                  </a:lnTo>
                  <a:lnTo>
                    <a:pt x="194" y="1095"/>
                  </a:lnTo>
                  <a:lnTo>
                    <a:pt x="176" y="1059"/>
                  </a:lnTo>
                  <a:lnTo>
                    <a:pt x="156" y="1024"/>
                  </a:lnTo>
                  <a:lnTo>
                    <a:pt x="138" y="999"/>
                  </a:lnTo>
                  <a:lnTo>
                    <a:pt x="120" y="971"/>
                  </a:lnTo>
                  <a:lnTo>
                    <a:pt x="102" y="941"/>
                  </a:lnTo>
                  <a:lnTo>
                    <a:pt x="87" y="908"/>
                  </a:lnTo>
                  <a:lnTo>
                    <a:pt x="76" y="875"/>
                  </a:lnTo>
                  <a:lnTo>
                    <a:pt x="73" y="839"/>
                  </a:lnTo>
                  <a:lnTo>
                    <a:pt x="74" y="802"/>
                  </a:lnTo>
                  <a:lnTo>
                    <a:pt x="87" y="766"/>
                  </a:lnTo>
                  <a:lnTo>
                    <a:pt x="109" y="728"/>
                  </a:lnTo>
                  <a:lnTo>
                    <a:pt x="107" y="728"/>
                  </a:lnTo>
                  <a:lnTo>
                    <a:pt x="102" y="729"/>
                  </a:lnTo>
                  <a:lnTo>
                    <a:pt x="94" y="733"/>
                  </a:lnTo>
                  <a:lnTo>
                    <a:pt x="83" y="740"/>
                  </a:lnTo>
                  <a:lnTo>
                    <a:pt x="74" y="751"/>
                  </a:lnTo>
                  <a:lnTo>
                    <a:pt x="65" y="768"/>
                  </a:lnTo>
                  <a:lnTo>
                    <a:pt x="56" y="790"/>
                  </a:lnTo>
                  <a:lnTo>
                    <a:pt x="51" y="819"/>
                  </a:lnTo>
                  <a:lnTo>
                    <a:pt x="47" y="855"/>
                  </a:lnTo>
                  <a:lnTo>
                    <a:pt x="45" y="893"/>
                  </a:lnTo>
                  <a:lnTo>
                    <a:pt x="45" y="935"/>
                  </a:lnTo>
                  <a:lnTo>
                    <a:pt x="42" y="1033"/>
                  </a:lnTo>
                  <a:lnTo>
                    <a:pt x="42" y="1130"/>
                  </a:lnTo>
                  <a:lnTo>
                    <a:pt x="40" y="1173"/>
                  </a:lnTo>
                  <a:lnTo>
                    <a:pt x="40" y="1264"/>
                  </a:lnTo>
                  <a:lnTo>
                    <a:pt x="42" y="1268"/>
                  </a:lnTo>
                  <a:lnTo>
                    <a:pt x="47" y="1281"/>
                  </a:lnTo>
                  <a:lnTo>
                    <a:pt x="53" y="1301"/>
                  </a:lnTo>
                  <a:lnTo>
                    <a:pt x="58" y="1324"/>
                  </a:lnTo>
                  <a:lnTo>
                    <a:pt x="60" y="1353"/>
                  </a:lnTo>
                  <a:lnTo>
                    <a:pt x="58" y="1386"/>
                  </a:lnTo>
                  <a:lnTo>
                    <a:pt x="49" y="1421"/>
                  </a:lnTo>
                  <a:lnTo>
                    <a:pt x="33" y="1457"/>
                  </a:lnTo>
                  <a:lnTo>
                    <a:pt x="31" y="1455"/>
                  </a:lnTo>
                  <a:lnTo>
                    <a:pt x="25" y="1448"/>
                  </a:lnTo>
                  <a:lnTo>
                    <a:pt x="18" y="1437"/>
                  </a:lnTo>
                  <a:lnTo>
                    <a:pt x="11" y="1421"/>
                  </a:lnTo>
                  <a:lnTo>
                    <a:pt x="5" y="1401"/>
                  </a:lnTo>
                  <a:lnTo>
                    <a:pt x="0" y="1375"/>
                  </a:lnTo>
                  <a:lnTo>
                    <a:pt x="0" y="1344"/>
                  </a:lnTo>
                  <a:lnTo>
                    <a:pt x="4" y="1306"/>
                  </a:lnTo>
                  <a:lnTo>
                    <a:pt x="15" y="1264"/>
                  </a:lnTo>
                  <a:lnTo>
                    <a:pt x="15" y="937"/>
                  </a:lnTo>
                  <a:lnTo>
                    <a:pt x="16" y="902"/>
                  </a:lnTo>
                  <a:lnTo>
                    <a:pt x="16" y="799"/>
                  </a:lnTo>
                  <a:lnTo>
                    <a:pt x="18" y="775"/>
                  </a:lnTo>
                  <a:lnTo>
                    <a:pt x="22" y="751"/>
                  </a:lnTo>
                  <a:lnTo>
                    <a:pt x="29" y="729"/>
                  </a:lnTo>
                  <a:lnTo>
                    <a:pt x="38" y="708"/>
                  </a:lnTo>
                  <a:lnTo>
                    <a:pt x="51" y="688"/>
                  </a:lnTo>
                  <a:lnTo>
                    <a:pt x="69" y="673"/>
                  </a:lnTo>
                  <a:lnTo>
                    <a:pt x="93" y="660"/>
                  </a:lnTo>
                  <a:lnTo>
                    <a:pt x="122" y="655"/>
                  </a:lnTo>
                  <a:lnTo>
                    <a:pt x="161" y="648"/>
                  </a:lnTo>
                  <a:lnTo>
                    <a:pt x="200" y="633"/>
                  </a:lnTo>
                  <a:lnTo>
                    <a:pt x="239" y="617"/>
                  </a:lnTo>
                  <a:lnTo>
                    <a:pt x="279" y="597"/>
                  </a:lnTo>
                  <a:lnTo>
                    <a:pt x="321" y="577"/>
                  </a:lnTo>
                  <a:lnTo>
                    <a:pt x="365" y="558"/>
                  </a:lnTo>
                  <a:lnTo>
                    <a:pt x="410" y="544"/>
                  </a:lnTo>
                  <a:lnTo>
                    <a:pt x="459" y="533"/>
                  </a:lnTo>
                  <a:lnTo>
                    <a:pt x="512" y="529"/>
                  </a:lnTo>
                  <a:lnTo>
                    <a:pt x="564" y="531"/>
                  </a:lnTo>
                  <a:lnTo>
                    <a:pt x="626" y="535"/>
                  </a:lnTo>
                  <a:lnTo>
                    <a:pt x="693" y="540"/>
                  </a:lnTo>
                  <a:lnTo>
                    <a:pt x="765" y="544"/>
                  </a:lnTo>
                  <a:lnTo>
                    <a:pt x="842" y="546"/>
                  </a:lnTo>
                  <a:lnTo>
                    <a:pt x="921" y="544"/>
                  </a:lnTo>
                  <a:lnTo>
                    <a:pt x="1001" y="537"/>
                  </a:lnTo>
                  <a:lnTo>
                    <a:pt x="1083" y="524"/>
                  </a:lnTo>
                  <a:lnTo>
                    <a:pt x="1163" y="504"/>
                  </a:lnTo>
                  <a:lnTo>
                    <a:pt x="1241" y="473"/>
                  </a:lnTo>
                  <a:lnTo>
                    <a:pt x="1317" y="437"/>
                  </a:lnTo>
                  <a:lnTo>
                    <a:pt x="1395" y="400"/>
                  </a:lnTo>
                  <a:lnTo>
                    <a:pt x="1471" y="366"/>
                  </a:lnTo>
                  <a:lnTo>
                    <a:pt x="1547" y="333"/>
                  </a:lnTo>
                  <a:lnTo>
                    <a:pt x="1623" y="306"/>
                  </a:lnTo>
                  <a:lnTo>
                    <a:pt x="1700" y="284"/>
                  </a:lnTo>
                  <a:lnTo>
                    <a:pt x="1774" y="267"/>
                  </a:lnTo>
                  <a:lnTo>
                    <a:pt x="1847" y="260"/>
                  </a:lnTo>
                  <a:lnTo>
                    <a:pt x="1919" y="262"/>
                  </a:lnTo>
                  <a:lnTo>
                    <a:pt x="1990" y="275"/>
                  </a:lnTo>
                  <a:lnTo>
                    <a:pt x="2026" y="284"/>
                  </a:lnTo>
                  <a:lnTo>
                    <a:pt x="2057" y="289"/>
                  </a:lnTo>
                  <a:lnTo>
                    <a:pt x="2081" y="289"/>
                  </a:lnTo>
                  <a:lnTo>
                    <a:pt x="2099" y="286"/>
                  </a:lnTo>
                  <a:lnTo>
                    <a:pt x="2111" y="280"/>
                  </a:lnTo>
                  <a:lnTo>
                    <a:pt x="2122" y="271"/>
                  </a:lnTo>
                  <a:lnTo>
                    <a:pt x="2140" y="249"/>
                  </a:lnTo>
                  <a:lnTo>
                    <a:pt x="2155" y="220"/>
                  </a:lnTo>
                  <a:lnTo>
                    <a:pt x="2166" y="206"/>
                  </a:lnTo>
                  <a:lnTo>
                    <a:pt x="2179" y="193"/>
                  </a:lnTo>
                  <a:lnTo>
                    <a:pt x="2195" y="178"/>
                  </a:lnTo>
                  <a:lnTo>
                    <a:pt x="2217" y="166"/>
                  </a:lnTo>
                  <a:lnTo>
                    <a:pt x="2244" y="156"/>
                  </a:lnTo>
                  <a:lnTo>
                    <a:pt x="2278" y="147"/>
                  </a:lnTo>
                  <a:lnTo>
                    <a:pt x="2320" y="142"/>
                  </a:lnTo>
                  <a:lnTo>
                    <a:pt x="2385" y="136"/>
                  </a:lnTo>
                  <a:lnTo>
                    <a:pt x="2440" y="131"/>
                  </a:lnTo>
                  <a:lnTo>
                    <a:pt x="2487" y="127"/>
                  </a:lnTo>
                  <a:lnTo>
                    <a:pt x="2527" y="120"/>
                  </a:lnTo>
                  <a:lnTo>
                    <a:pt x="2559" y="111"/>
                  </a:lnTo>
                  <a:lnTo>
                    <a:pt x="2588" y="100"/>
                  </a:lnTo>
                  <a:lnTo>
                    <a:pt x="2612" y="84"/>
                  </a:lnTo>
                  <a:lnTo>
                    <a:pt x="2632" y="62"/>
                  </a:lnTo>
                  <a:lnTo>
                    <a:pt x="2652" y="35"/>
                  </a:lnTo>
                  <a:lnTo>
                    <a:pt x="267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TextBox 24"/>
          <p:cNvSpPr txBox="1"/>
          <p:nvPr/>
        </p:nvSpPr>
        <p:spPr>
          <a:xfrm>
            <a:off x="1708459" y="4476448"/>
            <a:ext cx="2433680" cy="707886"/>
          </a:xfrm>
          <a:prstGeom prst="rect">
            <a:avLst/>
          </a:prstGeom>
          <a:noFill/>
        </p:spPr>
        <p:txBody>
          <a:bodyPr wrap="none" rtlCol="0">
            <a:spAutoFit/>
          </a:bodyPr>
          <a:lstStyle/>
          <a:p>
            <a:r>
              <a:rPr lang="en-US" sz="4000" b="1" dirty="0">
                <a:solidFill>
                  <a:schemeClr val="bg1"/>
                </a:solidFill>
                <a:latin typeface="Arial" pitchFamily="34" charset="0"/>
                <a:cs typeface="Arial" pitchFamily="34" charset="0"/>
              </a:rPr>
              <a:t>INDEXES</a:t>
            </a:r>
          </a:p>
        </p:txBody>
      </p:sp>
      <p:sp>
        <p:nvSpPr>
          <p:cNvPr id="32" name="TextBox 31"/>
          <p:cNvSpPr txBox="1"/>
          <p:nvPr/>
        </p:nvSpPr>
        <p:spPr>
          <a:xfrm flipH="1">
            <a:off x="150812" y="5105400"/>
            <a:ext cx="5415819" cy="1477328"/>
          </a:xfrm>
          <a:prstGeom prst="rect">
            <a:avLst/>
          </a:prstGeom>
          <a:noFill/>
        </p:spPr>
        <p:txBody>
          <a:bodyPr wrap="square" rtlCol="0">
            <a:spAutoFit/>
          </a:bodyPr>
          <a:lstStyle/>
          <a:p>
            <a:pPr marL="0" marR="0"/>
            <a:r>
              <a:rPr lang="en-US" sz="1800" dirty="0">
                <a:solidFill>
                  <a:schemeClr val="bg1"/>
                </a:solidFill>
                <a:effectLst/>
                <a:latin typeface="Times New Roman" panose="02020603050405020304" pitchFamily="18" charset="0"/>
                <a:ea typeface="Aptos" panose="020B0004020202020204" pitchFamily="34" charset="0"/>
              </a:rPr>
              <a:t>Indexes (like the NASDAQ, S&amp;P500, NYSE, DJIA), are a collection of stocks and other assets that represent a particular segment of the market. They provide a benchmark against which the performance of individual investments can be measured.</a:t>
            </a:r>
            <a:r>
              <a:rPr lang="en-US" sz="18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grpSp>
        <p:nvGrpSpPr>
          <p:cNvPr id="28" name="Group 27"/>
          <p:cNvGrpSpPr/>
          <p:nvPr/>
        </p:nvGrpSpPr>
        <p:grpSpPr>
          <a:xfrm>
            <a:off x="6664263" y="2043113"/>
            <a:ext cx="4183063" cy="2373313"/>
            <a:chOff x="6657976" y="2540001"/>
            <a:chExt cx="4183063" cy="2373313"/>
          </a:xfrm>
        </p:grpSpPr>
        <p:sp>
          <p:nvSpPr>
            <p:cNvPr id="1033" name="Freeform 9"/>
            <p:cNvSpPr>
              <a:spLocks/>
            </p:cNvSpPr>
            <p:nvPr/>
          </p:nvSpPr>
          <p:spPr bwMode="auto">
            <a:xfrm>
              <a:off x="8826501" y="3868738"/>
              <a:ext cx="1168400" cy="987425"/>
            </a:xfrm>
            <a:custGeom>
              <a:avLst/>
              <a:gdLst/>
              <a:ahLst/>
              <a:cxnLst>
                <a:cxn ang="0">
                  <a:pos x="508" y="0"/>
                </a:cxn>
                <a:cxn ang="0">
                  <a:pos x="591" y="3"/>
                </a:cxn>
                <a:cxn ang="0">
                  <a:pos x="656" y="7"/>
                </a:cxn>
                <a:cxn ang="0">
                  <a:pos x="694" y="10"/>
                </a:cxn>
                <a:cxn ang="0">
                  <a:pos x="707" y="12"/>
                </a:cxn>
                <a:cxn ang="0">
                  <a:pos x="729" y="25"/>
                </a:cxn>
                <a:cxn ang="0">
                  <a:pos x="734" y="49"/>
                </a:cxn>
                <a:cxn ang="0">
                  <a:pos x="712" y="71"/>
                </a:cxn>
                <a:cxn ang="0">
                  <a:pos x="662" y="98"/>
                </a:cxn>
                <a:cxn ang="0">
                  <a:pos x="575" y="136"/>
                </a:cxn>
                <a:cxn ang="0">
                  <a:pos x="497" y="202"/>
                </a:cxn>
                <a:cxn ang="0">
                  <a:pos x="435" y="285"/>
                </a:cxn>
                <a:cxn ang="0">
                  <a:pos x="390" y="376"/>
                </a:cxn>
                <a:cxn ang="0">
                  <a:pos x="359" y="462"/>
                </a:cxn>
                <a:cxn ang="0">
                  <a:pos x="341" y="527"/>
                </a:cxn>
                <a:cxn ang="0">
                  <a:pos x="328" y="582"/>
                </a:cxn>
                <a:cxn ang="0">
                  <a:pos x="310" y="614"/>
                </a:cxn>
                <a:cxn ang="0">
                  <a:pos x="297" y="622"/>
                </a:cxn>
                <a:cxn ang="0">
                  <a:pos x="1" y="618"/>
                </a:cxn>
                <a:cxn ang="0">
                  <a:pos x="18" y="596"/>
                </a:cxn>
                <a:cxn ang="0">
                  <a:pos x="54" y="573"/>
                </a:cxn>
                <a:cxn ang="0">
                  <a:pos x="99" y="545"/>
                </a:cxn>
                <a:cxn ang="0">
                  <a:pos x="114" y="516"/>
                </a:cxn>
                <a:cxn ang="0">
                  <a:pos x="112" y="460"/>
                </a:cxn>
                <a:cxn ang="0">
                  <a:pos x="116" y="373"/>
                </a:cxn>
                <a:cxn ang="0">
                  <a:pos x="136" y="272"/>
                </a:cxn>
                <a:cxn ang="0">
                  <a:pos x="168" y="185"/>
                </a:cxn>
                <a:cxn ang="0">
                  <a:pos x="190" y="116"/>
                </a:cxn>
                <a:cxn ang="0">
                  <a:pos x="197" y="74"/>
                </a:cxn>
                <a:cxn ang="0">
                  <a:pos x="196" y="61"/>
                </a:cxn>
                <a:cxn ang="0">
                  <a:pos x="228" y="31"/>
                </a:cxn>
                <a:cxn ang="0">
                  <a:pos x="292" y="12"/>
                </a:cxn>
                <a:cxn ang="0">
                  <a:pos x="373" y="1"/>
                </a:cxn>
              </a:cxnLst>
              <a:rect l="0" t="0" r="r" b="b"/>
              <a:pathLst>
                <a:path w="736" h="622">
                  <a:moveTo>
                    <a:pt x="417" y="0"/>
                  </a:moveTo>
                  <a:lnTo>
                    <a:pt x="508" y="0"/>
                  </a:lnTo>
                  <a:lnTo>
                    <a:pt x="551" y="1"/>
                  </a:lnTo>
                  <a:lnTo>
                    <a:pt x="591" y="3"/>
                  </a:lnTo>
                  <a:lnTo>
                    <a:pt x="627" y="5"/>
                  </a:lnTo>
                  <a:lnTo>
                    <a:pt x="656" y="7"/>
                  </a:lnTo>
                  <a:lnTo>
                    <a:pt x="680" y="9"/>
                  </a:lnTo>
                  <a:lnTo>
                    <a:pt x="694" y="10"/>
                  </a:lnTo>
                  <a:lnTo>
                    <a:pt x="702" y="10"/>
                  </a:lnTo>
                  <a:lnTo>
                    <a:pt x="707" y="12"/>
                  </a:lnTo>
                  <a:lnTo>
                    <a:pt x="722" y="20"/>
                  </a:lnTo>
                  <a:lnTo>
                    <a:pt x="729" y="25"/>
                  </a:lnTo>
                  <a:lnTo>
                    <a:pt x="736" y="40"/>
                  </a:lnTo>
                  <a:lnTo>
                    <a:pt x="734" y="49"/>
                  </a:lnTo>
                  <a:lnTo>
                    <a:pt x="727" y="60"/>
                  </a:lnTo>
                  <a:lnTo>
                    <a:pt x="712" y="71"/>
                  </a:lnTo>
                  <a:lnTo>
                    <a:pt x="693" y="83"/>
                  </a:lnTo>
                  <a:lnTo>
                    <a:pt x="662" y="98"/>
                  </a:lnTo>
                  <a:lnTo>
                    <a:pt x="622" y="114"/>
                  </a:lnTo>
                  <a:lnTo>
                    <a:pt x="575" y="136"/>
                  </a:lnTo>
                  <a:lnTo>
                    <a:pt x="533" y="165"/>
                  </a:lnTo>
                  <a:lnTo>
                    <a:pt x="497" y="202"/>
                  </a:lnTo>
                  <a:lnTo>
                    <a:pt x="464" y="242"/>
                  </a:lnTo>
                  <a:lnTo>
                    <a:pt x="435" y="285"/>
                  </a:lnTo>
                  <a:lnTo>
                    <a:pt x="411" y="331"/>
                  </a:lnTo>
                  <a:lnTo>
                    <a:pt x="390" y="376"/>
                  </a:lnTo>
                  <a:lnTo>
                    <a:pt x="373" y="420"/>
                  </a:lnTo>
                  <a:lnTo>
                    <a:pt x="359" y="462"/>
                  </a:lnTo>
                  <a:lnTo>
                    <a:pt x="348" y="498"/>
                  </a:lnTo>
                  <a:lnTo>
                    <a:pt x="341" y="527"/>
                  </a:lnTo>
                  <a:lnTo>
                    <a:pt x="335" y="551"/>
                  </a:lnTo>
                  <a:lnTo>
                    <a:pt x="328" y="582"/>
                  </a:lnTo>
                  <a:lnTo>
                    <a:pt x="319" y="602"/>
                  </a:lnTo>
                  <a:lnTo>
                    <a:pt x="310" y="614"/>
                  </a:lnTo>
                  <a:lnTo>
                    <a:pt x="303" y="620"/>
                  </a:lnTo>
                  <a:lnTo>
                    <a:pt x="297" y="622"/>
                  </a:lnTo>
                  <a:lnTo>
                    <a:pt x="0" y="622"/>
                  </a:lnTo>
                  <a:lnTo>
                    <a:pt x="1" y="618"/>
                  </a:lnTo>
                  <a:lnTo>
                    <a:pt x="9" y="609"/>
                  </a:lnTo>
                  <a:lnTo>
                    <a:pt x="18" y="596"/>
                  </a:lnTo>
                  <a:lnTo>
                    <a:pt x="34" y="584"/>
                  </a:lnTo>
                  <a:lnTo>
                    <a:pt x="54" y="573"/>
                  </a:lnTo>
                  <a:lnTo>
                    <a:pt x="87" y="556"/>
                  </a:lnTo>
                  <a:lnTo>
                    <a:pt x="99" y="545"/>
                  </a:lnTo>
                  <a:lnTo>
                    <a:pt x="108" y="533"/>
                  </a:lnTo>
                  <a:lnTo>
                    <a:pt x="114" y="516"/>
                  </a:lnTo>
                  <a:lnTo>
                    <a:pt x="114" y="493"/>
                  </a:lnTo>
                  <a:lnTo>
                    <a:pt x="112" y="460"/>
                  </a:lnTo>
                  <a:lnTo>
                    <a:pt x="112" y="420"/>
                  </a:lnTo>
                  <a:lnTo>
                    <a:pt x="116" y="373"/>
                  </a:lnTo>
                  <a:lnTo>
                    <a:pt x="123" y="323"/>
                  </a:lnTo>
                  <a:lnTo>
                    <a:pt x="136" y="272"/>
                  </a:lnTo>
                  <a:lnTo>
                    <a:pt x="152" y="227"/>
                  </a:lnTo>
                  <a:lnTo>
                    <a:pt x="168" y="185"/>
                  </a:lnTo>
                  <a:lnTo>
                    <a:pt x="181" y="147"/>
                  </a:lnTo>
                  <a:lnTo>
                    <a:pt x="190" y="116"/>
                  </a:lnTo>
                  <a:lnTo>
                    <a:pt x="194" y="91"/>
                  </a:lnTo>
                  <a:lnTo>
                    <a:pt x="197" y="74"/>
                  </a:lnTo>
                  <a:lnTo>
                    <a:pt x="197" y="69"/>
                  </a:lnTo>
                  <a:lnTo>
                    <a:pt x="196" y="61"/>
                  </a:lnTo>
                  <a:lnTo>
                    <a:pt x="208" y="45"/>
                  </a:lnTo>
                  <a:lnTo>
                    <a:pt x="228" y="31"/>
                  </a:lnTo>
                  <a:lnTo>
                    <a:pt x="257" y="20"/>
                  </a:lnTo>
                  <a:lnTo>
                    <a:pt x="292" y="12"/>
                  </a:lnTo>
                  <a:lnTo>
                    <a:pt x="330" y="7"/>
                  </a:lnTo>
                  <a:lnTo>
                    <a:pt x="373" y="1"/>
                  </a:lnTo>
                  <a:lnTo>
                    <a:pt x="417"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7596188" y="3489326"/>
              <a:ext cx="774700" cy="1346200"/>
            </a:xfrm>
            <a:custGeom>
              <a:avLst/>
              <a:gdLst/>
              <a:ahLst/>
              <a:cxnLst>
                <a:cxn ang="0">
                  <a:pos x="198" y="0"/>
                </a:cxn>
                <a:cxn ang="0">
                  <a:pos x="272" y="8"/>
                </a:cxn>
                <a:cxn ang="0">
                  <a:pos x="330" y="20"/>
                </a:cxn>
                <a:cxn ang="0">
                  <a:pos x="374" y="58"/>
                </a:cxn>
                <a:cxn ang="0">
                  <a:pos x="412" y="126"/>
                </a:cxn>
                <a:cxn ang="0">
                  <a:pos x="441" y="208"/>
                </a:cxn>
                <a:cxn ang="0">
                  <a:pos x="464" y="290"/>
                </a:cxn>
                <a:cxn ang="0">
                  <a:pos x="479" y="359"/>
                </a:cxn>
                <a:cxn ang="0">
                  <a:pos x="488" y="415"/>
                </a:cxn>
                <a:cxn ang="0">
                  <a:pos x="486" y="459"/>
                </a:cxn>
                <a:cxn ang="0">
                  <a:pos x="479" y="482"/>
                </a:cxn>
                <a:cxn ang="0">
                  <a:pos x="464" y="513"/>
                </a:cxn>
                <a:cxn ang="0">
                  <a:pos x="417" y="551"/>
                </a:cxn>
                <a:cxn ang="0">
                  <a:pos x="343" y="593"/>
                </a:cxn>
                <a:cxn ang="0">
                  <a:pos x="258" y="637"/>
                </a:cxn>
                <a:cxn ang="0">
                  <a:pos x="143" y="692"/>
                </a:cxn>
                <a:cxn ang="0">
                  <a:pos x="105" y="715"/>
                </a:cxn>
                <a:cxn ang="0">
                  <a:pos x="96" y="732"/>
                </a:cxn>
                <a:cxn ang="0">
                  <a:pos x="103" y="746"/>
                </a:cxn>
                <a:cxn ang="0">
                  <a:pos x="122" y="763"/>
                </a:cxn>
                <a:cxn ang="0">
                  <a:pos x="154" y="793"/>
                </a:cxn>
                <a:cxn ang="0">
                  <a:pos x="165" y="803"/>
                </a:cxn>
                <a:cxn ang="0">
                  <a:pos x="162" y="835"/>
                </a:cxn>
                <a:cxn ang="0">
                  <a:pos x="136" y="848"/>
                </a:cxn>
                <a:cxn ang="0">
                  <a:pos x="98" y="846"/>
                </a:cxn>
                <a:cxn ang="0">
                  <a:pos x="42" y="826"/>
                </a:cxn>
                <a:cxn ang="0">
                  <a:pos x="20" y="804"/>
                </a:cxn>
                <a:cxn ang="0">
                  <a:pos x="6" y="757"/>
                </a:cxn>
                <a:cxn ang="0">
                  <a:pos x="0" y="693"/>
                </a:cxn>
                <a:cxn ang="0">
                  <a:pos x="2" y="632"/>
                </a:cxn>
                <a:cxn ang="0">
                  <a:pos x="16" y="586"/>
                </a:cxn>
                <a:cxn ang="0">
                  <a:pos x="56" y="530"/>
                </a:cxn>
                <a:cxn ang="0">
                  <a:pos x="107" y="464"/>
                </a:cxn>
                <a:cxn ang="0">
                  <a:pos x="149" y="386"/>
                </a:cxn>
                <a:cxn ang="0">
                  <a:pos x="160" y="306"/>
                </a:cxn>
                <a:cxn ang="0">
                  <a:pos x="136" y="228"/>
                </a:cxn>
                <a:cxn ang="0">
                  <a:pos x="76" y="122"/>
                </a:cxn>
                <a:cxn ang="0">
                  <a:pos x="51" y="66"/>
                </a:cxn>
                <a:cxn ang="0">
                  <a:pos x="47" y="31"/>
                </a:cxn>
                <a:cxn ang="0">
                  <a:pos x="51" y="15"/>
                </a:cxn>
                <a:cxn ang="0">
                  <a:pos x="47" y="4"/>
                </a:cxn>
                <a:cxn ang="0">
                  <a:pos x="69" y="2"/>
                </a:cxn>
                <a:cxn ang="0">
                  <a:pos x="125" y="0"/>
                </a:cxn>
              </a:cxnLst>
              <a:rect l="0" t="0" r="r" b="b"/>
              <a:pathLst>
                <a:path w="488" h="848">
                  <a:moveTo>
                    <a:pt x="125" y="0"/>
                  </a:moveTo>
                  <a:lnTo>
                    <a:pt x="198" y="0"/>
                  </a:lnTo>
                  <a:lnTo>
                    <a:pt x="236" y="4"/>
                  </a:lnTo>
                  <a:lnTo>
                    <a:pt x="272" y="8"/>
                  </a:lnTo>
                  <a:lnTo>
                    <a:pt x="303" y="13"/>
                  </a:lnTo>
                  <a:lnTo>
                    <a:pt x="330" y="20"/>
                  </a:lnTo>
                  <a:lnTo>
                    <a:pt x="352" y="35"/>
                  </a:lnTo>
                  <a:lnTo>
                    <a:pt x="374" y="58"/>
                  </a:lnTo>
                  <a:lnTo>
                    <a:pt x="394" y="89"/>
                  </a:lnTo>
                  <a:lnTo>
                    <a:pt x="412" y="126"/>
                  </a:lnTo>
                  <a:lnTo>
                    <a:pt x="426" y="166"/>
                  </a:lnTo>
                  <a:lnTo>
                    <a:pt x="441" y="208"/>
                  </a:lnTo>
                  <a:lnTo>
                    <a:pt x="454" y="249"/>
                  </a:lnTo>
                  <a:lnTo>
                    <a:pt x="464" y="290"/>
                  </a:lnTo>
                  <a:lnTo>
                    <a:pt x="472" y="328"/>
                  </a:lnTo>
                  <a:lnTo>
                    <a:pt x="479" y="359"/>
                  </a:lnTo>
                  <a:lnTo>
                    <a:pt x="484" y="390"/>
                  </a:lnTo>
                  <a:lnTo>
                    <a:pt x="488" y="415"/>
                  </a:lnTo>
                  <a:lnTo>
                    <a:pt x="488" y="448"/>
                  </a:lnTo>
                  <a:lnTo>
                    <a:pt x="486" y="459"/>
                  </a:lnTo>
                  <a:lnTo>
                    <a:pt x="483" y="470"/>
                  </a:lnTo>
                  <a:lnTo>
                    <a:pt x="479" y="482"/>
                  </a:lnTo>
                  <a:lnTo>
                    <a:pt x="474" y="497"/>
                  </a:lnTo>
                  <a:lnTo>
                    <a:pt x="464" y="513"/>
                  </a:lnTo>
                  <a:lnTo>
                    <a:pt x="444" y="531"/>
                  </a:lnTo>
                  <a:lnTo>
                    <a:pt x="417" y="551"/>
                  </a:lnTo>
                  <a:lnTo>
                    <a:pt x="383" y="571"/>
                  </a:lnTo>
                  <a:lnTo>
                    <a:pt x="343" y="593"/>
                  </a:lnTo>
                  <a:lnTo>
                    <a:pt x="301" y="615"/>
                  </a:lnTo>
                  <a:lnTo>
                    <a:pt x="258" y="637"/>
                  </a:lnTo>
                  <a:lnTo>
                    <a:pt x="174" y="677"/>
                  </a:lnTo>
                  <a:lnTo>
                    <a:pt x="143" y="692"/>
                  </a:lnTo>
                  <a:lnTo>
                    <a:pt x="120" y="704"/>
                  </a:lnTo>
                  <a:lnTo>
                    <a:pt x="105" y="715"/>
                  </a:lnTo>
                  <a:lnTo>
                    <a:pt x="98" y="724"/>
                  </a:lnTo>
                  <a:lnTo>
                    <a:pt x="96" y="732"/>
                  </a:lnTo>
                  <a:lnTo>
                    <a:pt x="98" y="739"/>
                  </a:lnTo>
                  <a:lnTo>
                    <a:pt x="103" y="746"/>
                  </a:lnTo>
                  <a:lnTo>
                    <a:pt x="111" y="753"/>
                  </a:lnTo>
                  <a:lnTo>
                    <a:pt x="122" y="763"/>
                  </a:lnTo>
                  <a:lnTo>
                    <a:pt x="143" y="784"/>
                  </a:lnTo>
                  <a:lnTo>
                    <a:pt x="154" y="793"/>
                  </a:lnTo>
                  <a:lnTo>
                    <a:pt x="162" y="799"/>
                  </a:lnTo>
                  <a:lnTo>
                    <a:pt x="165" y="803"/>
                  </a:lnTo>
                  <a:lnTo>
                    <a:pt x="165" y="824"/>
                  </a:lnTo>
                  <a:lnTo>
                    <a:pt x="162" y="835"/>
                  </a:lnTo>
                  <a:lnTo>
                    <a:pt x="151" y="843"/>
                  </a:lnTo>
                  <a:lnTo>
                    <a:pt x="136" y="848"/>
                  </a:lnTo>
                  <a:lnTo>
                    <a:pt x="118" y="848"/>
                  </a:lnTo>
                  <a:lnTo>
                    <a:pt x="98" y="846"/>
                  </a:lnTo>
                  <a:lnTo>
                    <a:pt x="78" y="841"/>
                  </a:lnTo>
                  <a:lnTo>
                    <a:pt x="42" y="826"/>
                  </a:lnTo>
                  <a:lnTo>
                    <a:pt x="29" y="815"/>
                  </a:lnTo>
                  <a:lnTo>
                    <a:pt x="20" y="804"/>
                  </a:lnTo>
                  <a:lnTo>
                    <a:pt x="13" y="784"/>
                  </a:lnTo>
                  <a:lnTo>
                    <a:pt x="6" y="757"/>
                  </a:lnTo>
                  <a:lnTo>
                    <a:pt x="2" y="726"/>
                  </a:lnTo>
                  <a:lnTo>
                    <a:pt x="0" y="693"/>
                  </a:lnTo>
                  <a:lnTo>
                    <a:pt x="0" y="661"/>
                  </a:lnTo>
                  <a:lnTo>
                    <a:pt x="2" y="632"/>
                  </a:lnTo>
                  <a:lnTo>
                    <a:pt x="6" y="608"/>
                  </a:lnTo>
                  <a:lnTo>
                    <a:pt x="16" y="586"/>
                  </a:lnTo>
                  <a:lnTo>
                    <a:pt x="33" y="559"/>
                  </a:lnTo>
                  <a:lnTo>
                    <a:pt x="56" y="530"/>
                  </a:lnTo>
                  <a:lnTo>
                    <a:pt x="82" y="499"/>
                  </a:lnTo>
                  <a:lnTo>
                    <a:pt x="107" y="464"/>
                  </a:lnTo>
                  <a:lnTo>
                    <a:pt x="129" y="426"/>
                  </a:lnTo>
                  <a:lnTo>
                    <a:pt x="149" y="386"/>
                  </a:lnTo>
                  <a:lnTo>
                    <a:pt x="160" y="346"/>
                  </a:lnTo>
                  <a:lnTo>
                    <a:pt x="160" y="306"/>
                  </a:lnTo>
                  <a:lnTo>
                    <a:pt x="151" y="266"/>
                  </a:lnTo>
                  <a:lnTo>
                    <a:pt x="136" y="228"/>
                  </a:lnTo>
                  <a:lnTo>
                    <a:pt x="116" y="191"/>
                  </a:lnTo>
                  <a:lnTo>
                    <a:pt x="76" y="122"/>
                  </a:lnTo>
                  <a:lnTo>
                    <a:pt x="60" y="91"/>
                  </a:lnTo>
                  <a:lnTo>
                    <a:pt x="51" y="66"/>
                  </a:lnTo>
                  <a:lnTo>
                    <a:pt x="47" y="46"/>
                  </a:lnTo>
                  <a:lnTo>
                    <a:pt x="47" y="31"/>
                  </a:lnTo>
                  <a:lnTo>
                    <a:pt x="49" y="20"/>
                  </a:lnTo>
                  <a:lnTo>
                    <a:pt x="51" y="15"/>
                  </a:lnTo>
                  <a:lnTo>
                    <a:pt x="53" y="13"/>
                  </a:lnTo>
                  <a:lnTo>
                    <a:pt x="47" y="4"/>
                  </a:lnTo>
                  <a:lnTo>
                    <a:pt x="53" y="4"/>
                  </a:lnTo>
                  <a:lnTo>
                    <a:pt x="69" y="2"/>
                  </a:lnTo>
                  <a:lnTo>
                    <a:pt x="94" y="2"/>
                  </a:lnTo>
                  <a:lnTo>
                    <a:pt x="12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6657976" y="2540001"/>
              <a:ext cx="4183063" cy="2373313"/>
            </a:xfrm>
            <a:custGeom>
              <a:avLst/>
              <a:gdLst/>
              <a:ahLst/>
              <a:cxnLst>
                <a:cxn ang="0">
                  <a:pos x="1057" y="16"/>
                </a:cxn>
                <a:cxn ang="0">
                  <a:pos x="1201" y="58"/>
                </a:cxn>
                <a:cxn ang="0">
                  <a:pos x="1375" y="54"/>
                </a:cxn>
                <a:cxn ang="0">
                  <a:pos x="1632" y="56"/>
                </a:cxn>
                <a:cxn ang="0">
                  <a:pos x="1883" y="71"/>
                </a:cxn>
                <a:cxn ang="0">
                  <a:pos x="2068" y="129"/>
                </a:cxn>
                <a:cxn ang="0">
                  <a:pos x="2238" y="313"/>
                </a:cxn>
                <a:cxn ang="0">
                  <a:pos x="2363" y="531"/>
                </a:cxn>
                <a:cxn ang="0">
                  <a:pos x="2432" y="687"/>
                </a:cxn>
                <a:cxn ang="0">
                  <a:pos x="2516" y="924"/>
                </a:cxn>
                <a:cxn ang="0">
                  <a:pos x="2583" y="1135"/>
                </a:cxn>
                <a:cxn ang="0">
                  <a:pos x="2630" y="1264"/>
                </a:cxn>
                <a:cxn ang="0">
                  <a:pos x="2617" y="1368"/>
                </a:cxn>
                <a:cxn ang="0">
                  <a:pos x="2563" y="1421"/>
                </a:cxn>
                <a:cxn ang="0">
                  <a:pos x="2356" y="1391"/>
                </a:cxn>
                <a:cxn ang="0">
                  <a:pos x="2423" y="1355"/>
                </a:cxn>
                <a:cxn ang="0">
                  <a:pos x="2458" y="1319"/>
                </a:cxn>
                <a:cxn ang="0">
                  <a:pos x="2385" y="1240"/>
                </a:cxn>
                <a:cxn ang="0">
                  <a:pos x="2244" y="1128"/>
                </a:cxn>
                <a:cxn ang="0">
                  <a:pos x="2138" y="1000"/>
                </a:cxn>
                <a:cxn ang="0">
                  <a:pos x="2082" y="942"/>
                </a:cxn>
                <a:cxn ang="0">
                  <a:pos x="1948" y="935"/>
                </a:cxn>
                <a:cxn ang="0">
                  <a:pos x="1727" y="991"/>
                </a:cxn>
                <a:cxn ang="0">
                  <a:pos x="1572" y="993"/>
                </a:cxn>
                <a:cxn ang="0">
                  <a:pos x="1424" y="942"/>
                </a:cxn>
                <a:cxn ang="0">
                  <a:pos x="1326" y="898"/>
                </a:cxn>
                <a:cxn ang="0">
                  <a:pos x="1313" y="922"/>
                </a:cxn>
                <a:cxn ang="0">
                  <a:pos x="1340" y="1017"/>
                </a:cxn>
                <a:cxn ang="0">
                  <a:pos x="1338" y="1104"/>
                </a:cxn>
                <a:cxn ang="0">
                  <a:pos x="1313" y="1233"/>
                </a:cxn>
                <a:cxn ang="0">
                  <a:pos x="1262" y="1388"/>
                </a:cxn>
                <a:cxn ang="0">
                  <a:pos x="1188" y="1470"/>
                </a:cxn>
                <a:cxn ang="0">
                  <a:pos x="1113" y="1493"/>
                </a:cxn>
                <a:cxn ang="0">
                  <a:pos x="990" y="1491"/>
                </a:cxn>
                <a:cxn ang="0">
                  <a:pos x="1003" y="1442"/>
                </a:cxn>
                <a:cxn ang="0">
                  <a:pos x="1079" y="1419"/>
                </a:cxn>
                <a:cxn ang="0">
                  <a:pos x="1112" y="1381"/>
                </a:cxn>
                <a:cxn ang="0">
                  <a:pos x="1110" y="1226"/>
                </a:cxn>
                <a:cxn ang="0">
                  <a:pos x="1079" y="1091"/>
                </a:cxn>
                <a:cxn ang="0">
                  <a:pos x="1021" y="1013"/>
                </a:cxn>
                <a:cxn ang="0">
                  <a:pos x="919" y="886"/>
                </a:cxn>
                <a:cxn ang="0">
                  <a:pos x="867" y="749"/>
                </a:cxn>
                <a:cxn ang="0">
                  <a:pos x="856" y="707"/>
                </a:cxn>
                <a:cxn ang="0">
                  <a:pos x="780" y="717"/>
                </a:cxn>
                <a:cxn ang="0">
                  <a:pos x="631" y="676"/>
                </a:cxn>
                <a:cxn ang="0">
                  <a:pos x="437" y="660"/>
                </a:cxn>
                <a:cxn ang="0">
                  <a:pos x="310" y="673"/>
                </a:cxn>
                <a:cxn ang="0">
                  <a:pos x="214" y="698"/>
                </a:cxn>
                <a:cxn ang="0">
                  <a:pos x="138" y="713"/>
                </a:cxn>
                <a:cxn ang="0">
                  <a:pos x="105" y="706"/>
                </a:cxn>
                <a:cxn ang="0">
                  <a:pos x="98" y="675"/>
                </a:cxn>
                <a:cxn ang="0">
                  <a:pos x="25" y="646"/>
                </a:cxn>
                <a:cxn ang="0">
                  <a:pos x="5" y="589"/>
                </a:cxn>
                <a:cxn ang="0">
                  <a:pos x="56" y="544"/>
                </a:cxn>
                <a:cxn ang="0">
                  <a:pos x="132" y="476"/>
                </a:cxn>
                <a:cxn ang="0">
                  <a:pos x="161" y="438"/>
                </a:cxn>
                <a:cxn ang="0">
                  <a:pos x="194" y="360"/>
                </a:cxn>
                <a:cxn ang="0">
                  <a:pos x="301" y="225"/>
                </a:cxn>
                <a:cxn ang="0">
                  <a:pos x="381" y="142"/>
                </a:cxn>
                <a:cxn ang="0">
                  <a:pos x="451" y="143"/>
                </a:cxn>
                <a:cxn ang="0">
                  <a:pos x="580" y="134"/>
                </a:cxn>
                <a:cxn ang="0">
                  <a:pos x="722" y="89"/>
                </a:cxn>
                <a:cxn ang="0">
                  <a:pos x="894" y="14"/>
                </a:cxn>
              </a:cxnLst>
              <a:rect l="0" t="0" r="r" b="b"/>
              <a:pathLst>
                <a:path w="2635" h="1495">
                  <a:moveTo>
                    <a:pt x="970" y="0"/>
                  </a:moveTo>
                  <a:lnTo>
                    <a:pt x="1001" y="0"/>
                  </a:lnTo>
                  <a:lnTo>
                    <a:pt x="1028" y="5"/>
                  </a:lnTo>
                  <a:lnTo>
                    <a:pt x="1057" y="16"/>
                  </a:lnTo>
                  <a:lnTo>
                    <a:pt x="1092" y="29"/>
                  </a:lnTo>
                  <a:lnTo>
                    <a:pt x="1128" y="42"/>
                  </a:lnTo>
                  <a:lnTo>
                    <a:pt x="1164" y="51"/>
                  </a:lnTo>
                  <a:lnTo>
                    <a:pt x="1201" y="58"/>
                  </a:lnTo>
                  <a:lnTo>
                    <a:pt x="1231" y="58"/>
                  </a:lnTo>
                  <a:lnTo>
                    <a:pt x="1251" y="56"/>
                  </a:lnTo>
                  <a:lnTo>
                    <a:pt x="1282" y="54"/>
                  </a:lnTo>
                  <a:lnTo>
                    <a:pt x="1375" y="54"/>
                  </a:lnTo>
                  <a:lnTo>
                    <a:pt x="1433" y="53"/>
                  </a:lnTo>
                  <a:lnTo>
                    <a:pt x="1496" y="54"/>
                  </a:lnTo>
                  <a:lnTo>
                    <a:pt x="1563" y="54"/>
                  </a:lnTo>
                  <a:lnTo>
                    <a:pt x="1632" y="56"/>
                  </a:lnTo>
                  <a:lnTo>
                    <a:pt x="1699" y="58"/>
                  </a:lnTo>
                  <a:lnTo>
                    <a:pt x="1765" y="62"/>
                  </a:lnTo>
                  <a:lnTo>
                    <a:pt x="1826" y="65"/>
                  </a:lnTo>
                  <a:lnTo>
                    <a:pt x="1883" y="71"/>
                  </a:lnTo>
                  <a:lnTo>
                    <a:pt x="1932" y="76"/>
                  </a:lnTo>
                  <a:lnTo>
                    <a:pt x="1971" y="83"/>
                  </a:lnTo>
                  <a:lnTo>
                    <a:pt x="2020" y="100"/>
                  </a:lnTo>
                  <a:lnTo>
                    <a:pt x="2068" y="129"/>
                  </a:lnTo>
                  <a:lnTo>
                    <a:pt x="2115" y="165"/>
                  </a:lnTo>
                  <a:lnTo>
                    <a:pt x="2158" y="209"/>
                  </a:lnTo>
                  <a:lnTo>
                    <a:pt x="2200" y="260"/>
                  </a:lnTo>
                  <a:lnTo>
                    <a:pt x="2238" y="313"/>
                  </a:lnTo>
                  <a:lnTo>
                    <a:pt x="2274" y="369"/>
                  </a:lnTo>
                  <a:lnTo>
                    <a:pt x="2307" y="424"/>
                  </a:lnTo>
                  <a:lnTo>
                    <a:pt x="2336" y="480"/>
                  </a:lnTo>
                  <a:lnTo>
                    <a:pt x="2363" y="531"/>
                  </a:lnTo>
                  <a:lnTo>
                    <a:pt x="2385" y="578"/>
                  </a:lnTo>
                  <a:lnTo>
                    <a:pt x="2403" y="620"/>
                  </a:lnTo>
                  <a:lnTo>
                    <a:pt x="2418" y="653"/>
                  </a:lnTo>
                  <a:lnTo>
                    <a:pt x="2432" y="687"/>
                  </a:lnTo>
                  <a:lnTo>
                    <a:pt x="2447" y="727"/>
                  </a:lnTo>
                  <a:lnTo>
                    <a:pt x="2463" y="773"/>
                  </a:lnTo>
                  <a:lnTo>
                    <a:pt x="2479" y="822"/>
                  </a:lnTo>
                  <a:lnTo>
                    <a:pt x="2516" y="924"/>
                  </a:lnTo>
                  <a:lnTo>
                    <a:pt x="2532" y="975"/>
                  </a:lnTo>
                  <a:lnTo>
                    <a:pt x="2546" y="1022"/>
                  </a:lnTo>
                  <a:lnTo>
                    <a:pt x="2574" y="1104"/>
                  </a:lnTo>
                  <a:lnTo>
                    <a:pt x="2583" y="1135"/>
                  </a:lnTo>
                  <a:lnTo>
                    <a:pt x="2590" y="1157"/>
                  </a:lnTo>
                  <a:lnTo>
                    <a:pt x="2605" y="1197"/>
                  </a:lnTo>
                  <a:lnTo>
                    <a:pt x="2617" y="1231"/>
                  </a:lnTo>
                  <a:lnTo>
                    <a:pt x="2630" y="1264"/>
                  </a:lnTo>
                  <a:lnTo>
                    <a:pt x="2635" y="1295"/>
                  </a:lnTo>
                  <a:lnTo>
                    <a:pt x="2635" y="1326"/>
                  </a:lnTo>
                  <a:lnTo>
                    <a:pt x="2628" y="1346"/>
                  </a:lnTo>
                  <a:lnTo>
                    <a:pt x="2617" y="1368"/>
                  </a:lnTo>
                  <a:lnTo>
                    <a:pt x="2603" y="1386"/>
                  </a:lnTo>
                  <a:lnTo>
                    <a:pt x="2588" y="1401"/>
                  </a:lnTo>
                  <a:lnTo>
                    <a:pt x="2574" y="1413"/>
                  </a:lnTo>
                  <a:lnTo>
                    <a:pt x="2563" y="1421"/>
                  </a:lnTo>
                  <a:lnTo>
                    <a:pt x="2556" y="1424"/>
                  </a:lnTo>
                  <a:lnTo>
                    <a:pt x="2347" y="1424"/>
                  </a:lnTo>
                  <a:lnTo>
                    <a:pt x="2349" y="1406"/>
                  </a:lnTo>
                  <a:lnTo>
                    <a:pt x="2356" y="1391"/>
                  </a:lnTo>
                  <a:lnTo>
                    <a:pt x="2369" y="1381"/>
                  </a:lnTo>
                  <a:lnTo>
                    <a:pt x="2385" y="1371"/>
                  </a:lnTo>
                  <a:lnTo>
                    <a:pt x="2403" y="1364"/>
                  </a:lnTo>
                  <a:lnTo>
                    <a:pt x="2423" y="1355"/>
                  </a:lnTo>
                  <a:lnTo>
                    <a:pt x="2439" y="1346"/>
                  </a:lnTo>
                  <a:lnTo>
                    <a:pt x="2450" y="1339"/>
                  </a:lnTo>
                  <a:lnTo>
                    <a:pt x="2458" y="1330"/>
                  </a:lnTo>
                  <a:lnTo>
                    <a:pt x="2458" y="1319"/>
                  </a:lnTo>
                  <a:lnTo>
                    <a:pt x="2450" y="1304"/>
                  </a:lnTo>
                  <a:lnTo>
                    <a:pt x="2438" y="1288"/>
                  </a:lnTo>
                  <a:lnTo>
                    <a:pt x="2416" y="1266"/>
                  </a:lnTo>
                  <a:lnTo>
                    <a:pt x="2385" y="1240"/>
                  </a:lnTo>
                  <a:lnTo>
                    <a:pt x="2352" y="1215"/>
                  </a:lnTo>
                  <a:lnTo>
                    <a:pt x="2318" y="1190"/>
                  </a:lnTo>
                  <a:lnTo>
                    <a:pt x="2282" y="1162"/>
                  </a:lnTo>
                  <a:lnTo>
                    <a:pt x="2244" y="1128"/>
                  </a:lnTo>
                  <a:lnTo>
                    <a:pt x="2202" y="1086"/>
                  </a:lnTo>
                  <a:lnTo>
                    <a:pt x="2175" y="1053"/>
                  </a:lnTo>
                  <a:lnTo>
                    <a:pt x="2153" y="1026"/>
                  </a:lnTo>
                  <a:lnTo>
                    <a:pt x="2138" y="1000"/>
                  </a:lnTo>
                  <a:lnTo>
                    <a:pt x="2126" y="980"/>
                  </a:lnTo>
                  <a:lnTo>
                    <a:pt x="2113" y="964"/>
                  </a:lnTo>
                  <a:lnTo>
                    <a:pt x="2100" y="951"/>
                  </a:lnTo>
                  <a:lnTo>
                    <a:pt x="2082" y="942"/>
                  </a:lnTo>
                  <a:lnTo>
                    <a:pt x="2059" y="935"/>
                  </a:lnTo>
                  <a:lnTo>
                    <a:pt x="2026" y="931"/>
                  </a:lnTo>
                  <a:lnTo>
                    <a:pt x="1990" y="931"/>
                  </a:lnTo>
                  <a:lnTo>
                    <a:pt x="1948" y="935"/>
                  </a:lnTo>
                  <a:lnTo>
                    <a:pt x="1903" y="942"/>
                  </a:lnTo>
                  <a:lnTo>
                    <a:pt x="1852" y="955"/>
                  </a:lnTo>
                  <a:lnTo>
                    <a:pt x="1794" y="971"/>
                  </a:lnTo>
                  <a:lnTo>
                    <a:pt x="1727" y="991"/>
                  </a:lnTo>
                  <a:lnTo>
                    <a:pt x="1690" y="998"/>
                  </a:lnTo>
                  <a:lnTo>
                    <a:pt x="1652" y="1002"/>
                  </a:lnTo>
                  <a:lnTo>
                    <a:pt x="1612" y="998"/>
                  </a:lnTo>
                  <a:lnTo>
                    <a:pt x="1572" y="993"/>
                  </a:lnTo>
                  <a:lnTo>
                    <a:pt x="1534" y="982"/>
                  </a:lnTo>
                  <a:lnTo>
                    <a:pt x="1494" y="969"/>
                  </a:lnTo>
                  <a:lnTo>
                    <a:pt x="1458" y="957"/>
                  </a:lnTo>
                  <a:lnTo>
                    <a:pt x="1424" y="942"/>
                  </a:lnTo>
                  <a:lnTo>
                    <a:pt x="1393" y="929"/>
                  </a:lnTo>
                  <a:lnTo>
                    <a:pt x="1366" y="917"/>
                  </a:lnTo>
                  <a:lnTo>
                    <a:pt x="1342" y="906"/>
                  </a:lnTo>
                  <a:lnTo>
                    <a:pt x="1326" y="898"/>
                  </a:lnTo>
                  <a:lnTo>
                    <a:pt x="1313" y="895"/>
                  </a:lnTo>
                  <a:lnTo>
                    <a:pt x="1309" y="895"/>
                  </a:lnTo>
                  <a:lnTo>
                    <a:pt x="1309" y="906"/>
                  </a:lnTo>
                  <a:lnTo>
                    <a:pt x="1313" y="922"/>
                  </a:lnTo>
                  <a:lnTo>
                    <a:pt x="1318" y="944"/>
                  </a:lnTo>
                  <a:lnTo>
                    <a:pt x="1326" y="968"/>
                  </a:lnTo>
                  <a:lnTo>
                    <a:pt x="1333" y="993"/>
                  </a:lnTo>
                  <a:lnTo>
                    <a:pt x="1340" y="1017"/>
                  </a:lnTo>
                  <a:lnTo>
                    <a:pt x="1346" y="1039"/>
                  </a:lnTo>
                  <a:lnTo>
                    <a:pt x="1349" y="1060"/>
                  </a:lnTo>
                  <a:lnTo>
                    <a:pt x="1346" y="1080"/>
                  </a:lnTo>
                  <a:lnTo>
                    <a:pt x="1338" y="1104"/>
                  </a:lnTo>
                  <a:lnTo>
                    <a:pt x="1329" y="1129"/>
                  </a:lnTo>
                  <a:lnTo>
                    <a:pt x="1320" y="1159"/>
                  </a:lnTo>
                  <a:lnTo>
                    <a:pt x="1317" y="1193"/>
                  </a:lnTo>
                  <a:lnTo>
                    <a:pt x="1313" y="1233"/>
                  </a:lnTo>
                  <a:lnTo>
                    <a:pt x="1304" y="1275"/>
                  </a:lnTo>
                  <a:lnTo>
                    <a:pt x="1293" y="1317"/>
                  </a:lnTo>
                  <a:lnTo>
                    <a:pt x="1279" y="1355"/>
                  </a:lnTo>
                  <a:lnTo>
                    <a:pt x="1262" y="1388"/>
                  </a:lnTo>
                  <a:lnTo>
                    <a:pt x="1242" y="1411"/>
                  </a:lnTo>
                  <a:lnTo>
                    <a:pt x="1221" y="1431"/>
                  </a:lnTo>
                  <a:lnTo>
                    <a:pt x="1202" y="1451"/>
                  </a:lnTo>
                  <a:lnTo>
                    <a:pt x="1188" y="1470"/>
                  </a:lnTo>
                  <a:lnTo>
                    <a:pt x="1172" y="1482"/>
                  </a:lnTo>
                  <a:lnTo>
                    <a:pt x="1153" y="1490"/>
                  </a:lnTo>
                  <a:lnTo>
                    <a:pt x="1137" y="1491"/>
                  </a:lnTo>
                  <a:lnTo>
                    <a:pt x="1113" y="1493"/>
                  </a:lnTo>
                  <a:lnTo>
                    <a:pt x="1086" y="1495"/>
                  </a:lnTo>
                  <a:lnTo>
                    <a:pt x="1057" y="1493"/>
                  </a:lnTo>
                  <a:lnTo>
                    <a:pt x="1006" y="1493"/>
                  </a:lnTo>
                  <a:lnTo>
                    <a:pt x="990" y="1491"/>
                  </a:lnTo>
                  <a:lnTo>
                    <a:pt x="985" y="1491"/>
                  </a:lnTo>
                  <a:lnTo>
                    <a:pt x="987" y="1470"/>
                  </a:lnTo>
                  <a:lnTo>
                    <a:pt x="992" y="1453"/>
                  </a:lnTo>
                  <a:lnTo>
                    <a:pt x="1003" y="1442"/>
                  </a:lnTo>
                  <a:lnTo>
                    <a:pt x="1016" y="1433"/>
                  </a:lnTo>
                  <a:lnTo>
                    <a:pt x="1048" y="1422"/>
                  </a:lnTo>
                  <a:lnTo>
                    <a:pt x="1065" y="1421"/>
                  </a:lnTo>
                  <a:lnTo>
                    <a:pt x="1079" y="1419"/>
                  </a:lnTo>
                  <a:lnTo>
                    <a:pt x="1090" y="1417"/>
                  </a:lnTo>
                  <a:lnTo>
                    <a:pt x="1099" y="1413"/>
                  </a:lnTo>
                  <a:lnTo>
                    <a:pt x="1106" y="1402"/>
                  </a:lnTo>
                  <a:lnTo>
                    <a:pt x="1112" y="1381"/>
                  </a:lnTo>
                  <a:lnTo>
                    <a:pt x="1115" y="1351"/>
                  </a:lnTo>
                  <a:lnTo>
                    <a:pt x="1115" y="1315"/>
                  </a:lnTo>
                  <a:lnTo>
                    <a:pt x="1113" y="1271"/>
                  </a:lnTo>
                  <a:lnTo>
                    <a:pt x="1110" y="1226"/>
                  </a:lnTo>
                  <a:lnTo>
                    <a:pt x="1103" y="1177"/>
                  </a:lnTo>
                  <a:lnTo>
                    <a:pt x="1095" y="1142"/>
                  </a:lnTo>
                  <a:lnTo>
                    <a:pt x="1088" y="1113"/>
                  </a:lnTo>
                  <a:lnTo>
                    <a:pt x="1079" y="1091"/>
                  </a:lnTo>
                  <a:lnTo>
                    <a:pt x="1068" y="1071"/>
                  </a:lnTo>
                  <a:lnTo>
                    <a:pt x="1055" y="1053"/>
                  </a:lnTo>
                  <a:lnTo>
                    <a:pt x="1041" y="1035"/>
                  </a:lnTo>
                  <a:lnTo>
                    <a:pt x="1021" y="1013"/>
                  </a:lnTo>
                  <a:lnTo>
                    <a:pt x="999" y="989"/>
                  </a:lnTo>
                  <a:lnTo>
                    <a:pt x="970" y="958"/>
                  </a:lnTo>
                  <a:lnTo>
                    <a:pt x="941" y="924"/>
                  </a:lnTo>
                  <a:lnTo>
                    <a:pt x="919" y="886"/>
                  </a:lnTo>
                  <a:lnTo>
                    <a:pt x="899" y="849"/>
                  </a:lnTo>
                  <a:lnTo>
                    <a:pt x="885" y="811"/>
                  </a:lnTo>
                  <a:lnTo>
                    <a:pt x="874" y="778"/>
                  </a:lnTo>
                  <a:lnTo>
                    <a:pt x="867" y="749"/>
                  </a:lnTo>
                  <a:lnTo>
                    <a:pt x="861" y="726"/>
                  </a:lnTo>
                  <a:lnTo>
                    <a:pt x="858" y="711"/>
                  </a:lnTo>
                  <a:lnTo>
                    <a:pt x="858" y="706"/>
                  </a:lnTo>
                  <a:lnTo>
                    <a:pt x="856" y="707"/>
                  </a:lnTo>
                  <a:lnTo>
                    <a:pt x="849" y="709"/>
                  </a:lnTo>
                  <a:lnTo>
                    <a:pt x="840" y="713"/>
                  </a:lnTo>
                  <a:lnTo>
                    <a:pt x="823" y="717"/>
                  </a:lnTo>
                  <a:lnTo>
                    <a:pt x="780" y="717"/>
                  </a:lnTo>
                  <a:lnTo>
                    <a:pt x="751" y="713"/>
                  </a:lnTo>
                  <a:lnTo>
                    <a:pt x="716" y="704"/>
                  </a:lnTo>
                  <a:lnTo>
                    <a:pt x="676" y="691"/>
                  </a:lnTo>
                  <a:lnTo>
                    <a:pt x="631" y="676"/>
                  </a:lnTo>
                  <a:lnTo>
                    <a:pt x="584" y="667"/>
                  </a:lnTo>
                  <a:lnTo>
                    <a:pt x="533" y="662"/>
                  </a:lnTo>
                  <a:lnTo>
                    <a:pt x="484" y="660"/>
                  </a:lnTo>
                  <a:lnTo>
                    <a:pt x="437" y="660"/>
                  </a:lnTo>
                  <a:lnTo>
                    <a:pt x="395" y="662"/>
                  </a:lnTo>
                  <a:lnTo>
                    <a:pt x="357" y="666"/>
                  </a:lnTo>
                  <a:lnTo>
                    <a:pt x="328" y="669"/>
                  </a:lnTo>
                  <a:lnTo>
                    <a:pt x="310" y="673"/>
                  </a:lnTo>
                  <a:lnTo>
                    <a:pt x="292" y="678"/>
                  </a:lnTo>
                  <a:lnTo>
                    <a:pt x="268" y="684"/>
                  </a:lnTo>
                  <a:lnTo>
                    <a:pt x="243" y="691"/>
                  </a:lnTo>
                  <a:lnTo>
                    <a:pt x="214" y="698"/>
                  </a:lnTo>
                  <a:lnTo>
                    <a:pt x="188" y="704"/>
                  </a:lnTo>
                  <a:lnTo>
                    <a:pt x="165" y="709"/>
                  </a:lnTo>
                  <a:lnTo>
                    <a:pt x="147" y="711"/>
                  </a:lnTo>
                  <a:lnTo>
                    <a:pt x="138" y="713"/>
                  </a:lnTo>
                  <a:lnTo>
                    <a:pt x="129" y="711"/>
                  </a:lnTo>
                  <a:lnTo>
                    <a:pt x="118" y="709"/>
                  </a:lnTo>
                  <a:lnTo>
                    <a:pt x="109" y="707"/>
                  </a:lnTo>
                  <a:lnTo>
                    <a:pt x="105" y="706"/>
                  </a:lnTo>
                  <a:lnTo>
                    <a:pt x="107" y="667"/>
                  </a:lnTo>
                  <a:lnTo>
                    <a:pt x="105" y="669"/>
                  </a:lnTo>
                  <a:lnTo>
                    <a:pt x="103" y="673"/>
                  </a:lnTo>
                  <a:lnTo>
                    <a:pt x="98" y="675"/>
                  </a:lnTo>
                  <a:lnTo>
                    <a:pt x="89" y="675"/>
                  </a:lnTo>
                  <a:lnTo>
                    <a:pt x="72" y="671"/>
                  </a:lnTo>
                  <a:lnTo>
                    <a:pt x="52" y="662"/>
                  </a:lnTo>
                  <a:lnTo>
                    <a:pt x="25" y="646"/>
                  </a:lnTo>
                  <a:lnTo>
                    <a:pt x="9" y="629"/>
                  </a:lnTo>
                  <a:lnTo>
                    <a:pt x="0" y="615"/>
                  </a:lnTo>
                  <a:lnTo>
                    <a:pt x="0" y="600"/>
                  </a:lnTo>
                  <a:lnTo>
                    <a:pt x="5" y="589"/>
                  </a:lnTo>
                  <a:lnTo>
                    <a:pt x="11" y="584"/>
                  </a:lnTo>
                  <a:lnTo>
                    <a:pt x="23" y="573"/>
                  </a:lnTo>
                  <a:lnTo>
                    <a:pt x="38" y="558"/>
                  </a:lnTo>
                  <a:lnTo>
                    <a:pt x="56" y="544"/>
                  </a:lnTo>
                  <a:lnTo>
                    <a:pt x="76" y="525"/>
                  </a:lnTo>
                  <a:lnTo>
                    <a:pt x="96" y="509"/>
                  </a:lnTo>
                  <a:lnTo>
                    <a:pt x="116" y="491"/>
                  </a:lnTo>
                  <a:lnTo>
                    <a:pt x="132" y="476"/>
                  </a:lnTo>
                  <a:lnTo>
                    <a:pt x="147" y="465"/>
                  </a:lnTo>
                  <a:lnTo>
                    <a:pt x="156" y="458"/>
                  </a:lnTo>
                  <a:lnTo>
                    <a:pt x="159" y="455"/>
                  </a:lnTo>
                  <a:lnTo>
                    <a:pt x="161" y="438"/>
                  </a:lnTo>
                  <a:lnTo>
                    <a:pt x="172" y="413"/>
                  </a:lnTo>
                  <a:lnTo>
                    <a:pt x="179" y="398"/>
                  </a:lnTo>
                  <a:lnTo>
                    <a:pt x="187" y="378"/>
                  </a:lnTo>
                  <a:lnTo>
                    <a:pt x="194" y="360"/>
                  </a:lnTo>
                  <a:lnTo>
                    <a:pt x="208" y="338"/>
                  </a:lnTo>
                  <a:lnTo>
                    <a:pt x="228" y="313"/>
                  </a:lnTo>
                  <a:lnTo>
                    <a:pt x="250" y="284"/>
                  </a:lnTo>
                  <a:lnTo>
                    <a:pt x="301" y="225"/>
                  </a:lnTo>
                  <a:lnTo>
                    <a:pt x="324" y="198"/>
                  </a:lnTo>
                  <a:lnTo>
                    <a:pt x="346" y="173"/>
                  </a:lnTo>
                  <a:lnTo>
                    <a:pt x="364" y="153"/>
                  </a:lnTo>
                  <a:lnTo>
                    <a:pt x="381" y="142"/>
                  </a:lnTo>
                  <a:lnTo>
                    <a:pt x="395" y="138"/>
                  </a:lnTo>
                  <a:lnTo>
                    <a:pt x="411" y="138"/>
                  </a:lnTo>
                  <a:lnTo>
                    <a:pt x="430" y="140"/>
                  </a:lnTo>
                  <a:lnTo>
                    <a:pt x="451" y="143"/>
                  </a:lnTo>
                  <a:lnTo>
                    <a:pt x="477" y="145"/>
                  </a:lnTo>
                  <a:lnTo>
                    <a:pt x="508" y="143"/>
                  </a:lnTo>
                  <a:lnTo>
                    <a:pt x="546" y="140"/>
                  </a:lnTo>
                  <a:lnTo>
                    <a:pt x="580" y="134"/>
                  </a:lnTo>
                  <a:lnTo>
                    <a:pt x="615" y="127"/>
                  </a:lnTo>
                  <a:lnTo>
                    <a:pt x="649" y="118"/>
                  </a:lnTo>
                  <a:lnTo>
                    <a:pt x="684" y="105"/>
                  </a:lnTo>
                  <a:lnTo>
                    <a:pt x="722" y="89"/>
                  </a:lnTo>
                  <a:lnTo>
                    <a:pt x="763" y="67"/>
                  </a:lnTo>
                  <a:lnTo>
                    <a:pt x="807" y="45"/>
                  </a:lnTo>
                  <a:lnTo>
                    <a:pt x="852" y="27"/>
                  </a:lnTo>
                  <a:lnTo>
                    <a:pt x="894" y="14"/>
                  </a:lnTo>
                  <a:lnTo>
                    <a:pt x="934" y="5"/>
                  </a:lnTo>
                  <a:lnTo>
                    <a:pt x="9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TextBox 25"/>
          <p:cNvSpPr txBox="1"/>
          <p:nvPr/>
        </p:nvSpPr>
        <p:spPr>
          <a:xfrm>
            <a:off x="8752555" y="4478112"/>
            <a:ext cx="1436612" cy="707886"/>
          </a:xfrm>
          <a:prstGeom prst="rect">
            <a:avLst/>
          </a:prstGeom>
          <a:noFill/>
        </p:spPr>
        <p:txBody>
          <a:bodyPr wrap="none" rtlCol="0">
            <a:spAutoFit/>
          </a:bodyPr>
          <a:lstStyle/>
          <a:p>
            <a:r>
              <a:rPr lang="en-US" sz="4000" b="1" dirty="0">
                <a:solidFill>
                  <a:schemeClr val="bg1"/>
                </a:solidFill>
                <a:latin typeface="Arial" pitchFamily="34" charset="0"/>
                <a:cs typeface="Arial" pitchFamily="34" charset="0"/>
              </a:rPr>
              <a:t>ETFs</a:t>
            </a:r>
          </a:p>
        </p:txBody>
      </p:sp>
      <p:sp>
        <p:nvSpPr>
          <p:cNvPr id="33" name="TextBox 32"/>
          <p:cNvSpPr txBox="1"/>
          <p:nvPr/>
        </p:nvSpPr>
        <p:spPr>
          <a:xfrm flipH="1">
            <a:off x="6094412" y="5081401"/>
            <a:ext cx="6254018" cy="1384995"/>
          </a:xfrm>
          <a:prstGeom prst="rect">
            <a:avLst/>
          </a:prstGeom>
          <a:noFill/>
        </p:spPr>
        <p:txBody>
          <a:bodyPr wrap="square" rtlCol="0">
            <a:spAutoFit/>
          </a:bodyPr>
          <a:lstStyle/>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Exchange Traded Funds (ETFs) are funds that are traded on stock exchanges, </a:t>
            </a:r>
          </a:p>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much like individual stocks. ETFs consist of a collection of securities, like stocks, bonds, commodities and more but with the flexibility of trading like a stock.</a:t>
            </a:r>
          </a:p>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 By design, they are built to track the performance of a specific asset class, sector, index, or commodity. ETFs allow investors to gain exposure to various assets and easily diversify their portfolio without having to buy individual securities</a:t>
            </a:r>
            <a:endParaRPr lang="en-US" sz="1400" dirty="0">
              <a:solidFill>
                <a:schemeClr val="bg1"/>
              </a:solidFill>
              <a:latin typeface="Arial" pitchFamily="34" charset="0"/>
              <a:ea typeface="ByTheButterfly" pitchFamily="2" charset="0"/>
              <a:cs typeface="Arial" pitchFamily="34" charset="0"/>
            </a:endParaRPr>
          </a:p>
        </p:txBody>
      </p:sp>
      <p:grpSp>
        <p:nvGrpSpPr>
          <p:cNvPr id="41" name="Group 40"/>
          <p:cNvGrpSpPr/>
          <p:nvPr/>
        </p:nvGrpSpPr>
        <p:grpSpPr>
          <a:xfrm>
            <a:off x="2589212" y="2297972"/>
            <a:ext cx="1335206" cy="845526"/>
            <a:chOff x="2589212" y="2297972"/>
            <a:chExt cx="1335206" cy="845526"/>
          </a:xfrm>
        </p:grpSpPr>
        <p:sp>
          <p:nvSpPr>
            <p:cNvPr id="39" name="Freeform 38"/>
            <p:cNvSpPr/>
            <p:nvPr/>
          </p:nvSpPr>
          <p:spPr>
            <a:xfrm>
              <a:off x="2589212" y="2438400"/>
              <a:ext cx="1183581" cy="705098"/>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3581" h="705098">
                  <a:moveTo>
                    <a:pt x="315243" y="353562"/>
                  </a:moveTo>
                  <a:lnTo>
                    <a:pt x="362615" y="523155"/>
                  </a:lnTo>
                  <a:lnTo>
                    <a:pt x="689810" y="157046"/>
                  </a:lnTo>
                  <a:lnTo>
                    <a:pt x="786063" y="349551"/>
                  </a:lnTo>
                  <a:lnTo>
                    <a:pt x="1115085" y="0"/>
                  </a:lnTo>
                  <a:lnTo>
                    <a:pt x="1183581" y="113605"/>
                  </a:lnTo>
                  <a:lnTo>
                    <a:pt x="783124" y="544319"/>
                  </a:lnTo>
                  <a:lnTo>
                    <a:pt x="673768" y="333509"/>
                  </a:lnTo>
                  <a:lnTo>
                    <a:pt x="303647" y="705098"/>
                  </a:lnTo>
                  <a:lnTo>
                    <a:pt x="256673" y="509972"/>
                  </a:lnTo>
                  <a:lnTo>
                    <a:pt x="0" y="702477"/>
                  </a:lnTo>
                  <a:lnTo>
                    <a:pt x="315243" y="353562"/>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Isosceles Triangle 39"/>
            <p:cNvSpPr/>
            <p:nvPr/>
          </p:nvSpPr>
          <p:spPr>
            <a:xfrm rot="2830048">
              <a:off x="3581518" y="2336072"/>
              <a:ext cx="381000" cy="304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rot="11202658" flipV="1">
            <a:off x="8302346" y="2299154"/>
            <a:ext cx="1335206" cy="845526"/>
            <a:chOff x="2589212" y="2297972"/>
            <a:chExt cx="1335206" cy="845526"/>
          </a:xfrm>
          <a:solidFill>
            <a:schemeClr val="accent1"/>
          </a:solidFill>
        </p:grpSpPr>
        <p:sp>
          <p:nvSpPr>
            <p:cNvPr id="43" name="Freeform 42"/>
            <p:cNvSpPr/>
            <p:nvPr/>
          </p:nvSpPr>
          <p:spPr>
            <a:xfrm>
              <a:off x="2589212" y="2438400"/>
              <a:ext cx="1183581" cy="705098"/>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3581" h="705098">
                  <a:moveTo>
                    <a:pt x="315243" y="353562"/>
                  </a:moveTo>
                  <a:lnTo>
                    <a:pt x="362615" y="523155"/>
                  </a:lnTo>
                  <a:lnTo>
                    <a:pt x="689810" y="157046"/>
                  </a:lnTo>
                  <a:lnTo>
                    <a:pt x="786063" y="349551"/>
                  </a:lnTo>
                  <a:lnTo>
                    <a:pt x="1115085" y="0"/>
                  </a:lnTo>
                  <a:lnTo>
                    <a:pt x="1183581" y="113605"/>
                  </a:lnTo>
                  <a:lnTo>
                    <a:pt x="783124" y="544319"/>
                  </a:lnTo>
                  <a:lnTo>
                    <a:pt x="673768" y="333509"/>
                  </a:lnTo>
                  <a:lnTo>
                    <a:pt x="303647" y="705098"/>
                  </a:lnTo>
                  <a:lnTo>
                    <a:pt x="256673" y="509972"/>
                  </a:lnTo>
                  <a:lnTo>
                    <a:pt x="0" y="702477"/>
                  </a:lnTo>
                  <a:lnTo>
                    <a:pt x="315243" y="353562"/>
                  </a:lnTo>
                  <a:close/>
                </a:path>
              </a:pathLst>
            </a:cu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Isosceles Triangle 43"/>
            <p:cNvSpPr/>
            <p:nvPr/>
          </p:nvSpPr>
          <p:spPr>
            <a:xfrm rot="2830048">
              <a:off x="3581518" y="2336072"/>
              <a:ext cx="381000" cy="3048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18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a:xfrm>
            <a:off x="303213" y="274639"/>
            <a:ext cx="11276172" cy="711081"/>
          </a:xfrm>
        </p:spPr>
        <p:txBody>
          <a:bodyPr/>
          <a:lstStyle/>
          <a:p>
            <a:r>
              <a:rPr lang="en-US" sz="2800" b="1" dirty="0">
                <a:solidFill>
                  <a:schemeClr val="bg1"/>
                </a:solidFill>
              </a:rPr>
              <a:t>What to consider when analyzing Indexes and ETFs</a:t>
            </a:r>
          </a:p>
        </p:txBody>
      </p:sp>
      <p:sp>
        <p:nvSpPr>
          <p:cNvPr id="22" name="Freeform 21"/>
          <p:cNvSpPr/>
          <p:nvPr/>
        </p:nvSpPr>
        <p:spPr>
          <a:xfrm>
            <a:off x="2873829" y="2305666"/>
            <a:ext cx="8521490" cy="4602718"/>
          </a:xfrm>
          <a:custGeom>
            <a:avLst/>
            <a:gdLst>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5888422"/>
              <a:gd name="connsiteX1" fmla="*/ 0 w 9598572"/>
              <a:gd name="connsiteY1" fmla="*/ 3618187 h 5888422"/>
              <a:gd name="connsiteX2" fmla="*/ 1939158 w 9598572"/>
              <a:gd name="connsiteY2" fmla="*/ 5872656 h 5888422"/>
              <a:gd name="connsiteX3" fmla="*/ 8939048 w 9598572"/>
              <a:gd name="connsiteY3" fmla="*/ 5888422 h 5888422"/>
              <a:gd name="connsiteX4" fmla="*/ 5896303 w 9598572"/>
              <a:gd name="connsiteY4" fmla="*/ 796159 h 5888422"/>
              <a:gd name="connsiteX5" fmla="*/ 5644055 w 9598572"/>
              <a:gd name="connsiteY5" fmla="*/ 1111470 h 5888422"/>
              <a:gd name="connsiteX6" fmla="*/ 5092262 w 9598572"/>
              <a:gd name="connsiteY6" fmla="*/ 1679028 h 5888422"/>
              <a:gd name="connsiteX7" fmla="*/ 4776951 w 9598572"/>
              <a:gd name="connsiteY7" fmla="*/ 2041635 h 5888422"/>
              <a:gd name="connsiteX8" fmla="*/ 3499944 w 9598572"/>
              <a:gd name="connsiteY8" fmla="*/ 827690 h 5888422"/>
              <a:gd name="connsiteX9" fmla="*/ 1277006 w 9598572"/>
              <a:gd name="connsiteY9" fmla="*/ 1820918 h 5888422"/>
              <a:gd name="connsiteX10" fmla="*/ 15765 w 9598572"/>
              <a:gd name="connsiteY10" fmla="*/ 575442 h 5888422"/>
              <a:gd name="connsiteX0" fmla="*/ 15765 w 8939048"/>
              <a:gd name="connsiteY0" fmla="*/ 575442 h 5888422"/>
              <a:gd name="connsiteX1" fmla="*/ 0 w 8939048"/>
              <a:gd name="connsiteY1" fmla="*/ 3618187 h 5888422"/>
              <a:gd name="connsiteX2" fmla="*/ 1939158 w 8939048"/>
              <a:gd name="connsiteY2" fmla="*/ 5872656 h 5888422"/>
              <a:gd name="connsiteX3" fmla="*/ 8939048 w 8939048"/>
              <a:gd name="connsiteY3" fmla="*/ 5888422 h 5888422"/>
              <a:gd name="connsiteX4" fmla="*/ 5896303 w 8939048"/>
              <a:gd name="connsiteY4" fmla="*/ 796159 h 5888422"/>
              <a:gd name="connsiteX5" fmla="*/ 5644055 w 8939048"/>
              <a:gd name="connsiteY5" fmla="*/ 1111470 h 5888422"/>
              <a:gd name="connsiteX6" fmla="*/ 5092262 w 8939048"/>
              <a:gd name="connsiteY6" fmla="*/ 1679028 h 5888422"/>
              <a:gd name="connsiteX7" fmla="*/ 4776951 w 8939048"/>
              <a:gd name="connsiteY7" fmla="*/ 2041635 h 5888422"/>
              <a:gd name="connsiteX8" fmla="*/ 3499944 w 8939048"/>
              <a:gd name="connsiteY8" fmla="*/ 827690 h 5888422"/>
              <a:gd name="connsiteX9" fmla="*/ 1277006 w 8939048"/>
              <a:gd name="connsiteY9" fmla="*/ 1820918 h 5888422"/>
              <a:gd name="connsiteX10" fmla="*/ 15765 w 8939048"/>
              <a:gd name="connsiteY10" fmla="*/ 575442 h 5888422"/>
              <a:gd name="connsiteX0" fmla="*/ 15765 w 8939048"/>
              <a:gd name="connsiteY0" fmla="*/ 0 h 5312980"/>
              <a:gd name="connsiteX1" fmla="*/ 0 w 8939048"/>
              <a:gd name="connsiteY1" fmla="*/ 3042745 h 5312980"/>
              <a:gd name="connsiteX2" fmla="*/ 1939158 w 8939048"/>
              <a:gd name="connsiteY2" fmla="*/ 5297214 h 5312980"/>
              <a:gd name="connsiteX3" fmla="*/ 8939048 w 8939048"/>
              <a:gd name="connsiteY3" fmla="*/ 5312980 h 5312980"/>
              <a:gd name="connsiteX4" fmla="*/ 5896303 w 8939048"/>
              <a:gd name="connsiteY4" fmla="*/ 220717 h 5312980"/>
              <a:gd name="connsiteX5" fmla="*/ 5644055 w 8939048"/>
              <a:gd name="connsiteY5" fmla="*/ 536028 h 5312980"/>
              <a:gd name="connsiteX6" fmla="*/ 5092262 w 8939048"/>
              <a:gd name="connsiteY6" fmla="*/ 1103586 h 5312980"/>
              <a:gd name="connsiteX7" fmla="*/ 4776951 w 8939048"/>
              <a:gd name="connsiteY7" fmla="*/ 1466193 h 5312980"/>
              <a:gd name="connsiteX8" fmla="*/ 3499944 w 8939048"/>
              <a:gd name="connsiteY8" fmla="*/ 252248 h 5312980"/>
              <a:gd name="connsiteX9" fmla="*/ 1277006 w 8939048"/>
              <a:gd name="connsiteY9" fmla="*/ 1245476 h 5312980"/>
              <a:gd name="connsiteX10" fmla="*/ 15765 w 8939048"/>
              <a:gd name="connsiteY10" fmla="*/ 0 h 5312980"/>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277006 w 8939048"/>
              <a:gd name="connsiteY9" fmla="*/ 1245476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52470 w 8939048"/>
              <a:gd name="connsiteY9" fmla="*/ 1421524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20939 w 8939048"/>
              <a:gd name="connsiteY9" fmla="*/ 1594945 h 5328745"/>
              <a:gd name="connsiteX10" fmla="*/ 15765 w 8939048"/>
              <a:gd name="connsiteY10" fmla="*/ 0 h 5328745"/>
              <a:gd name="connsiteX0" fmla="*/ 15765 w 9606330"/>
              <a:gd name="connsiteY0" fmla="*/ 0 h 6364698"/>
              <a:gd name="connsiteX1" fmla="*/ 0 w 9606330"/>
              <a:gd name="connsiteY1" fmla="*/ 3042745 h 6364698"/>
              <a:gd name="connsiteX2" fmla="*/ 1457270 w 9606330"/>
              <a:gd name="connsiteY2" fmla="*/ 5328745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2105459 w 9606330"/>
              <a:gd name="connsiteY2" fmla="*/ 6360680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1434192 w 9606330"/>
              <a:gd name="connsiteY2" fmla="*/ 5404573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10560444"/>
              <a:gd name="connsiteY0" fmla="*/ 0 h 5408591"/>
              <a:gd name="connsiteX1" fmla="*/ 0 w 10560444"/>
              <a:gd name="connsiteY1" fmla="*/ 3042745 h 5408591"/>
              <a:gd name="connsiteX2" fmla="*/ 1434192 w 10560444"/>
              <a:gd name="connsiteY2" fmla="*/ 5404573 h 5408591"/>
              <a:gd name="connsiteX3" fmla="*/ 10560444 w 10560444"/>
              <a:gd name="connsiteY3" fmla="*/ 5408591 h 5408591"/>
              <a:gd name="connsiteX4" fmla="*/ 5896303 w 10560444"/>
              <a:gd name="connsiteY4" fmla="*/ 220717 h 5408591"/>
              <a:gd name="connsiteX5" fmla="*/ 5644055 w 10560444"/>
              <a:gd name="connsiteY5" fmla="*/ 536028 h 5408591"/>
              <a:gd name="connsiteX6" fmla="*/ 5092262 w 10560444"/>
              <a:gd name="connsiteY6" fmla="*/ 1103586 h 5408591"/>
              <a:gd name="connsiteX7" fmla="*/ 4776951 w 10560444"/>
              <a:gd name="connsiteY7" fmla="*/ 1466193 h 5408591"/>
              <a:gd name="connsiteX8" fmla="*/ 3499944 w 10560444"/>
              <a:gd name="connsiteY8" fmla="*/ 252248 h 5408591"/>
              <a:gd name="connsiteX9" fmla="*/ 1120939 w 10560444"/>
              <a:gd name="connsiteY9" fmla="*/ 1594945 h 5408591"/>
              <a:gd name="connsiteX10" fmla="*/ 15765 w 10560444"/>
              <a:gd name="connsiteY10" fmla="*/ 0 h 5408591"/>
              <a:gd name="connsiteX0" fmla="*/ 15765 w 10560444"/>
              <a:gd name="connsiteY0" fmla="*/ 352946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120939 w 10560444"/>
              <a:gd name="connsiteY9" fmla="*/ 1947891 h 5761537"/>
              <a:gd name="connsiteX10" fmla="*/ 15765 w 10560444"/>
              <a:gd name="connsiteY10" fmla="*/ 352946 h 5761537"/>
              <a:gd name="connsiteX0" fmla="*/ 112093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12093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59699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1083248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861781 w 10560444"/>
              <a:gd name="connsiteY8" fmla="*/ 1135399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4776951 w 10560444"/>
              <a:gd name="connsiteY6" fmla="*/ 1819139 h 5761537"/>
              <a:gd name="connsiteX7" fmla="*/ 3861781 w 10560444"/>
              <a:gd name="connsiteY7" fmla="*/ 1135399 h 5761537"/>
              <a:gd name="connsiteX8" fmla="*/ 2251451 w 10560444"/>
              <a:gd name="connsiteY8" fmla="*/ 2776243 h 5761537"/>
              <a:gd name="connsiteX9" fmla="*/ 159699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776951 w 10560444"/>
              <a:gd name="connsiteY5" fmla="*/ 1819139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776952 w 10560444"/>
              <a:gd name="connsiteY5" fmla="*/ 1819139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801543 w 10560444"/>
              <a:gd name="connsiteY5" fmla="*/ 2078157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52712 h 5766358"/>
              <a:gd name="connsiteX1" fmla="*/ 0 w 10560444"/>
              <a:gd name="connsiteY1" fmla="*/ 3400512 h 5766358"/>
              <a:gd name="connsiteX2" fmla="*/ 1434192 w 10560444"/>
              <a:gd name="connsiteY2" fmla="*/ 5762340 h 5766358"/>
              <a:gd name="connsiteX3" fmla="*/ 10560444 w 10560444"/>
              <a:gd name="connsiteY3" fmla="*/ 5766358 h 5766358"/>
              <a:gd name="connsiteX4" fmla="*/ 7095053 w 10560444"/>
              <a:gd name="connsiteY4" fmla="*/ 0 h 5766358"/>
              <a:gd name="connsiteX5" fmla="*/ 4801543 w 10560444"/>
              <a:gd name="connsiteY5" fmla="*/ 2082978 h 5766358"/>
              <a:gd name="connsiteX6" fmla="*/ 3861781 w 10560444"/>
              <a:gd name="connsiteY6" fmla="*/ 1140220 h 5766358"/>
              <a:gd name="connsiteX7" fmla="*/ 2251451 w 10560444"/>
              <a:gd name="connsiteY7" fmla="*/ 2781064 h 5766358"/>
              <a:gd name="connsiteX8" fmla="*/ 1596999 w 10560444"/>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692197"/>
              <a:gd name="connsiteY0" fmla="*/ 1952712 h 5775184"/>
              <a:gd name="connsiteX1" fmla="*/ 0 w 10692197"/>
              <a:gd name="connsiteY1" fmla="*/ 3308919 h 5775184"/>
              <a:gd name="connsiteX2" fmla="*/ 1459516 w 10692197"/>
              <a:gd name="connsiteY2" fmla="*/ 5762340 h 5775184"/>
              <a:gd name="connsiteX3" fmla="*/ 10692197 w 10692197"/>
              <a:gd name="connsiteY3" fmla="*/ 5775184 h 5775184"/>
              <a:gd name="connsiteX4" fmla="*/ 7120377 w 10692197"/>
              <a:gd name="connsiteY4" fmla="*/ 0 h 5775184"/>
              <a:gd name="connsiteX5" fmla="*/ 4826867 w 10692197"/>
              <a:gd name="connsiteY5" fmla="*/ 2082978 h 5775184"/>
              <a:gd name="connsiteX6" fmla="*/ 3887105 w 10692197"/>
              <a:gd name="connsiteY6" fmla="*/ 1140220 h 5775184"/>
              <a:gd name="connsiteX7" fmla="*/ 2276775 w 10692197"/>
              <a:gd name="connsiteY7" fmla="*/ 2781064 h 5775184"/>
              <a:gd name="connsiteX8" fmla="*/ 1622323 w 10692197"/>
              <a:gd name="connsiteY8" fmla="*/ 1952712 h 577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197" h="5775184">
                <a:moveTo>
                  <a:pt x="1622323" y="1952712"/>
                </a:moveTo>
                <a:lnTo>
                  <a:pt x="0" y="3308919"/>
                </a:lnTo>
                <a:lnTo>
                  <a:pt x="1459516" y="5762340"/>
                </a:lnTo>
                <a:lnTo>
                  <a:pt x="10692197" y="5775184"/>
                </a:lnTo>
                <a:lnTo>
                  <a:pt x="7120377" y="0"/>
                </a:lnTo>
                <a:lnTo>
                  <a:pt x="4826867" y="2082978"/>
                </a:lnTo>
                <a:lnTo>
                  <a:pt x="3887105" y="1140220"/>
                </a:lnTo>
                <a:lnTo>
                  <a:pt x="2276775" y="2781064"/>
                </a:lnTo>
                <a:lnTo>
                  <a:pt x="1622323" y="1952712"/>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2894012" y="1981200"/>
            <a:ext cx="5816425" cy="2954287"/>
            <a:chOff x="2498345" y="2394819"/>
            <a:chExt cx="1450480" cy="736730"/>
          </a:xfrm>
        </p:grpSpPr>
        <p:sp>
          <p:nvSpPr>
            <p:cNvPr id="39" name="Freeform 38"/>
            <p:cNvSpPr/>
            <p:nvPr/>
          </p:nvSpPr>
          <p:spPr>
            <a:xfrm>
              <a:off x="2498345" y="2534449"/>
              <a:ext cx="1315958" cy="597100"/>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 name="connsiteX0" fmla="*/ 410652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52082 w 1278990"/>
                <a:gd name="connsiteY9" fmla="*/ 509972 h 705098"/>
                <a:gd name="connsiteX10" fmla="*/ 0 w 1278990"/>
                <a:gd name="connsiteY10" fmla="*/ 645470 h 705098"/>
                <a:gd name="connsiteX11" fmla="*/ 410652 w 1278990"/>
                <a:gd name="connsiteY11" fmla="*/ 353562 h 705098"/>
                <a:gd name="connsiteX0" fmla="*/ 334246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52082 w 1278990"/>
                <a:gd name="connsiteY9" fmla="*/ 509972 h 705098"/>
                <a:gd name="connsiteX10" fmla="*/ 0 w 1278990"/>
                <a:gd name="connsiteY10" fmla="*/ 645470 h 705098"/>
                <a:gd name="connsiteX11" fmla="*/ 334246 w 1278990"/>
                <a:gd name="connsiteY11" fmla="*/ 353562 h 705098"/>
                <a:gd name="connsiteX0" fmla="*/ 334246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23110 w 1278990"/>
                <a:gd name="connsiteY9" fmla="*/ 454347 h 705098"/>
                <a:gd name="connsiteX10" fmla="*/ 0 w 1278990"/>
                <a:gd name="connsiteY10" fmla="*/ 645470 h 705098"/>
                <a:gd name="connsiteX11" fmla="*/ 334246 w 1278990"/>
                <a:gd name="connsiteY11" fmla="*/ 353562 h 705098"/>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878533 w 1278990"/>
                <a:gd name="connsiteY6" fmla="*/ 544319 h 689205"/>
                <a:gd name="connsiteX7" fmla="*/ 769177 w 1278990"/>
                <a:gd name="connsiteY7" fmla="*/ 333509 h 689205"/>
                <a:gd name="connsiteX8" fmla="*/ 456460 w 1278990"/>
                <a:gd name="connsiteY8" fmla="*/ 689205 h 689205"/>
                <a:gd name="connsiteX9" fmla="*/ 323110 w 1278990"/>
                <a:gd name="connsiteY9" fmla="*/ 454347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878533 w 1278990"/>
                <a:gd name="connsiteY6" fmla="*/ 544319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963060 w 1278990"/>
                <a:gd name="connsiteY3" fmla="*/ 396193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69377 w 1278990"/>
                <a:gd name="connsiteY2" fmla="*/ 182267 h 689205"/>
                <a:gd name="connsiteX3" fmla="*/ 963060 w 1278990"/>
                <a:gd name="connsiteY3" fmla="*/ 396193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29704 w 1274448"/>
                <a:gd name="connsiteY0" fmla="*/ 353562 h 693149"/>
                <a:gd name="connsiteX1" fmla="*/ 453482 w 1274448"/>
                <a:gd name="connsiteY1" fmla="*/ 523155 h 693149"/>
                <a:gd name="connsiteX2" fmla="*/ 764835 w 1274448"/>
                <a:gd name="connsiteY2" fmla="*/ 182267 h 693149"/>
                <a:gd name="connsiteX3" fmla="*/ 958518 w 1274448"/>
                <a:gd name="connsiteY3" fmla="*/ 396193 h 693149"/>
                <a:gd name="connsiteX4" fmla="*/ 1205952 w 1274448"/>
                <a:gd name="connsiteY4" fmla="*/ 0 h 693149"/>
                <a:gd name="connsiteX5" fmla="*/ 1274448 w 1274448"/>
                <a:gd name="connsiteY5" fmla="*/ 113605 h 693149"/>
                <a:gd name="connsiteX6" fmla="*/ 945560 w 1274448"/>
                <a:gd name="connsiteY6" fmla="*/ 562630 h 693149"/>
                <a:gd name="connsiteX7" fmla="*/ 764635 w 1274448"/>
                <a:gd name="connsiteY7" fmla="*/ 333509 h 693149"/>
                <a:gd name="connsiteX8" fmla="*/ 451918 w 1274448"/>
                <a:gd name="connsiteY8" fmla="*/ 689205 h 693149"/>
                <a:gd name="connsiteX9" fmla="*/ 298580 w 1274448"/>
                <a:gd name="connsiteY9" fmla="*/ 474041 h 693149"/>
                <a:gd name="connsiteX10" fmla="*/ 0 w 1274448"/>
                <a:gd name="connsiteY10" fmla="*/ 693149 h 693149"/>
                <a:gd name="connsiteX11" fmla="*/ 329704 w 1274448"/>
                <a:gd name="connsiteY11" fmla="*/ 353562 h 693149"/>
                <a:gd name="connsiteX0" fmla="*/ 329704 w 1274448"/>
                <a:gd name="connsiteY0" fmla="*/ 353562 h 693149"/>
                <a:gd name="connsiteX1" fmla="*/ 453482 w 1274448"/>
                <a:gd name="connsiteY1" fmla="*/ 523155 h 693149"/>
                <a:gd name="connsiteX2" fmla="*/ 764835 w 1274448"/>
                <a:gd name="connsiteY2" fmla="*/ 182267 h 693149"/>
                <a:gd name="connsiteX3" fmla="*/ 958518 w 1274448"/>
                <a:gd name="connsiteY3" fmla="*/ 396193 h 693149"/>
                <a:gd name="connsiteX4" fmla="*/ 1205952 w 1274448"/>
                <a:gd name="connsiteY4" fmla="*/ 0 h 693149"/>
                <a:gd name="connsiteX5" fmla="*/ 1274448 w 1274448"/>
                <a:gd name="connsiteY5" fmla="*/ 113605 h 693149"/>
                <a:gd name="connsiteX6" fmla="*/ 945560 w 1274448"/>
                <a:gd name="connsiteY6" fmla="*/ 562630 h 693149"/>
                <a:gd name="connsiteX7" fmla="*/ 764635 w 1274448"/>
                <a:gd name="connsiteY7" fmla="*/ 333509 h 693149"/>
                <a:gd name="connsiteX8" fmla="*/ 435730 w 1274448"/>
                <a:gd name="connsiteY8" fmla="*/ 688169 h 693149"/>
                <a:gd name="connsiteX9" fmla="*/ 298580 w 1274448"/>
                <a:gd name="connsiteY9" fmla="*/ 474041 h 693149"/>
                <a:gd name="connsiteX10" fmla="*/ 0 w 1274448"/>
                <a:gd name="connsiteY10" fmla="*/ 693149 h 693149"/>
                <a:gd name="connsiteX11" fmla="*/ 329704 w 1274448"/>
                <a:gd name="connsiteY11" fmla="*/ 353562 h 693149"/>
                <a:gd name="connsiteX0" fmla="*/ 329704 w 1315958"/>
                <a:gd name="connsiteY0" fmla="*/ 353562 h 693149"/>
                <a:gd name="connsiteX1" fmla="*/ 453482 w 1315958"/>
                <a:gd name="connsiteY1" fmla="*/ 523155 h 693149"/>
                <a:gd name="connsiteX2" fmla="*/ 764835 w 1315958"/>
                <a:gd name="connsiteY2" fmla="*/ 182267 h 693149"/>
                <a:gd name="connsiteX3" fmla="*/ 958518 w 1315958"/>
                <a:gd name="connsiteY3" fmla="*/ 396193 h 693149"/>
                <a:gd name="connsiteX4" fmla="*/ 1205952 w 1315958"/>
                <a:gd name="connsiteY4" fmla="*/ 0 h 693149"/>
                <a:gd name="connsiteX5" fmla="*/ 1315958 w 1315958"/>
                <a:gd name="connsiteY5" fmla="*/ 191688 h 693149"/>
                <a:gd name="connsiteX6" fmla="*/ 945560 w 1315958"/>
                <a:gd name="connsiteY6" fmla="*/ 562630 h 693149"/>
                <a:gd name="connsiteX7" fmla="*/ 764635 w 1315958"/>
                <a:gd name="connsiteY7" fmla="*/ 333509 h 693149"/>
                <a:gd name="connsiteX8" fmla="*/ 435730 w 1315958"/>
                <a:gd name="connsiteY8" fmla="*/ 688169 h 693149"/>
                <a:gd name="connsiteX9" fmla="*/ 298580 w 1315958"/>
                <a:gd name="connsiteY9" fmla="*/ 474041 h 693149"/>
                <a:gd name="connsiteX10" fmla="*/ 0 w 1315958"/>
                <a:gd name="connsiteY10" fmla="*/ 693149 h 693149"/>
                <a:gd name="connsiteX11" fmla="*/ 329704 w 1315958"/>
                <a:gd name="connsiteY11" fmla="*/ 353562 h 693149"/>
                <a:gd name="connsiteX0" fmla="*/ 329704 w 1315958"/>
                <a:gd name="connsiteY0" fmla="*/ 236092 h 575679"/>
                <a:gd name="connsiteX1" fmla="*/ 453482 w 1315958"/>
                <a:gd name="connsiteY1" fmla="*/ 405685 h 575679"/>
                <a:gd name="connsiteX2" fmla="*/ 764835 w 1315958"/>
                <a:gd name="connsiteY2" fmla="*/ 64797 h 575679"/>
                <a:gd name="connsiteX3" fmla="*/ 958518 w 1315958"/>
                <a:gd name="connsiteY3" fmla="*/ 278723 h 575679"/>
                <a:gd name="connsiteX4" fmla="*/ 1246426 w 1315958"/>
                <a:gd name="connsiteY4" fmla="*/ 0 h 575679"/>
                <a:gd name="connsiteX5" fmla="*/ 1315958 w 1315958"/>
                <a:gd name="connsiteY5" fmla="*/ 74218 h 575679"/>
                <a:gd name="connsiteX6" fmla="*/ 945560 w 1315958"/>
                <a:gd name="connsiteY6" fmla="*/ 445160 h 575679"/>
                <a:gd name="connsiteX7" fmla="*/ 764635 w 1315958"/>
                <a:gd name="connsiteY7" fmla="*/ 216039 h 575679"/>
                <a:gd name="connsiteX8" fmla="*/ 435730 w 1315958"/>
                <a:gd name="connsiteY8" fmla="*/ 570699 h 575679"/>
                <a:gd name="connsiteX9" fmla="*/ 298580 w 1315958"/>
                <a:gd name="connsiteY9" fmla="*/ 356571 h 575679"/>
                <a:gd name="connsiteX10" fmla="*/ 0 w 1315958"/>
                <a:gd name="connsiteY10" fmla="*/ 575679 h 575679"/>
                <a:gd name="connsiteX11" fmla="*/ 329704 w 1315958"/>
                <a:gd name="connsiteY11" fmla="*/ 236092 h 575679"/>
                <a:gd name="connsiteX0" fmla="*/ 329704 w 1315958"/>
                <a:gd name="connsiteY0" fmla="*/ 257513 h 597100"/>
                <a:gd name="connsiteX1" fmla="*/ 453482 w 1315958"/>
                <a:gd name="connsiteY1" fmla="*/ 427106 h 597100"/>
                <a:gd name="connsiteX2" fmla="*/ 764835 w 1315958"/>
                <a:gd name="connsiteY2" fmla="*/ 86218 h 597100"/>
                <a:gd name="connsiteX3" fmla="*/ 958518 w 1315958"/>
                <a:gd name="connsiteY3" fmla="*/ 300144 h 597100"/>
                <a:gd name="connsiteX4" fmla="*/ 1240603 w 1315958"/>
                <a:gd name="connsiteY4" fmla="*/ 0 h 597100"/>
                <a:gd name="connsiteX5" fmla="*/ 1315958 w 1315958"/>
                <a:gd name="connsiteY5" fmla="*/ 95639 h 597100"/>
                <a:gd name="connsiteX6" fmla="*/ 945560 w 1315958"/>
                <a:gd name="connsiteY6" fmla="*/ 466581 h 597100"/>
                <a:gd name="connsiteX7" fmla="*/ 764635 w 1315958"/>
                <a:gd name="connsiteY7" fmla="*/ 237460 h 597100"/>
                <a:gd name="connsiteX8" fmla="*/ 435730 w 1315958"/>
                <a:gd name="connsiteY8" fmla="*/ 592120 h 597100"/>
                <a:gd name="connsiteX9" fmla="*/ 298580 w 1315958"/>
                <a:gd name="connsiteY9" fmla="*/ 377992 h 597100"/>
                <a:gd name="connsiteX10" fmla="*/ 0 w 1315958"/>
                <a:gd name="connsiteY10" fmla="*/ 597100 h 597100"/>
                <a:gd name="connsiteX11" fmla="*/ 329704 w 1315958"/>
                <a:gd name="connsiteY11" fmla="*/ 257513 h 59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5958" h="597100">
                  <a:moveTo>
                    <a:pt x="329704" y="257513"/>
                  </a:moveTo>
                  <a:lnTo>
                    <a:pt x="453482" y="427106"/>
                  </a:lnTo>
                  <a:lnTo>
                    <a:pt x="764835" y="86218"/>
                  </a:lnTo>
                  <a:lnTo>
                    <a:pt x="958518" y="300144"/>
                  </a:lnTo>
                  <a:lnTo>
                    <a:pt x="1240603" y="0"/>
                  </a:lnTo>
                  <a:lnTo>
                    <a:pt x="1315958" y="95639"/>
                  </a:lnTo>
                  <a:lnTo>
                    <a:pt x="945560" y="466581"/>
                  </a:lnTo>
                  <a:lnTo>
                    <a:pt x="764635" y="237460"/>
                  </a:lnTo>
                  <a:lnTo>
                    <a:pt x="435730" y="592120"/>
                  </a:lnTo>
                  <a:lnTo>
                    <a:pt x="298580" y="377992"/>
                  </a:lnTo>
                  <a:lnTo>
                    <a:pt x="0" y="597100"/>
                  </a:lnTo>
                  <a:lnTo>
                    <a:pt x="329704" y="257513"/>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Isosceles Triangle 39"/>
            <p:cNvSpPr/>
            <p:nvPr/>
          </p:nvSpPr>
          <p:spPr>
            <a:xfrm rot="2830048">
              <a:off x="3647523" y="2428297"/>
              <a:ext cx="334780" cy="2678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flipH="1">
            <a:off x="1317221" y="5380647"/>
            <a:ext cx="2737581" cy="1169551"/>
          </a:xfrm>
          <a:prstGeom prst="rect">
            <a:avLst/>
          </a:prstGeom>
          <a:noFill/>
        </p:spPr>
        <p:txBody>
          <a:bodyPr wrap="square" rtlCol="0">
            <a:spAutoFit/>
          </a:bodyPr>
          <a:lstStyle/>
          <a:p>
            <a:r>
              <a:rPr lang="en-US" sz="1400" kern="0" dirty="0">
                <a:solidFill>
                  <a:schemeClr val="bg1"/>
                </a:solidFill>
                <a:latin typeface="Arial" pitchFamily="34" charset="0"/>
                <a:ea typeface="ByTheButterfly" pitchFamily="2" charset="0"/>
                <a:cs typeface="Arial" pitchFamily="34" charset="0"/>
              </a:rPr>
              <a:t>With individual stocks, you—or a professional investment adviser—have to select which stocks to buy and sell. ETFs are managed by professionals</a:t>
            </a:r>
            <a:endParaRPr lang="en-US" sz="1400" dirty="0">
              <a:solidFill>
                <a:schemeClr val="bg1"/>
              </a:solidFill>
              <a:latin typeface="Arial" pitchFamily="34" charset="0"/>
              <a:ea typeface="ByTheButterfly" pitchFamily="2" charset="0"/>
              <a:cs typeface="Arial" pitchFamily="34" charset="0"/>
            </a:endParaRPr>
          </a:p>
        </p:txBody>
      </p:sp>
      <p:sp>
        <p:nvSpPr>
          <p:cNvPr id="24" name="TextBox 23"/>
          <p:cNvSpPr txBox="1"/>
          <p:nvPr/>
        </p:nvSpPr>
        <p:spPr>
          <a:xfrm flipH="1">
            <a:off x="1333542" y="2565182"/>
            <a:ext cx="2737581" cy="923330"/>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ETFs have lower expense rations but higher trading cost. </a:t>
            </a:r>
            <a:endParaRPr lang="en-US" sz="1800" dirty="0">
              <a:solidFill>
                <a:schemeClr val="bg1"/>
              </a:solidFill>
              <a:latin typeface="Arial" pitchFamily="34" charset="0"/>
              <a:ea typeface="ByTheButterfly" pitchFamily="2" charset="0"/>
              <a:cs typeface="Arial" pitchFamily="34" charset="0"/>
            </a:endParaRPr>
          </a:p>
        </p:txBody>
      </p:sp>
      <p:sp>
        <p:nvSpPr>
          <p:cNvPr id="27" name="TextBox 26"/>
          <p:cNvSpPr txBox="1"/>
          <p:nvPr/>
        </p:nvSpPr>
        <p:spPr>
          <a:xfrm flipH="1">
            <a:off x="7999412" y="4114800"/>
            <a:ext cx="2737581" cy="1200329"/>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There are advantages and risks associated with tracking the trend to purchase an ETF</a:t>
            </a:r>
            <a:endParaRPr lang="en-US" sz="1800" dirty="0">
              <a:solidFill>
                <a:schemeClr val="bg1"/>
              </a:solidFill>
              <a:latin typeface="Arial" pitchFamily="34" charset="0"/>
              <a:ea typeface="ByTheButterfly" pitchFamily="2" charset="0"/>
              <a:cs typeface="Arial" pitchFamily="34" charset="0"/>
            </a:endParaRPr>
          </a:p>
        </p:txBody>
      </p:sp>
      <p:sp>
        <p:nvSpPr>
          <p:cNvPr id="28" name="TextBox 27"/>
          <p:cNvSpPr txBox="1"/>
          <p:nvPr/>
        </p:nvSpPr>
        <p:spPr>
          <a:xfrm flipH="1">
            <a:off x="5503578" y="1270981"/>
            <a:ext cx="2737581" cy="1077218"/>
          </a:xfrm>
          <a:prstGeom prst="rect">
            <a:avLst/>
          </a:prstGeom>
          <a:noFill/>
        </p:spPr>
        <p:txBody>
          <a:bodyPr wrap="square" rtlCol="0">
            <a:spAutoFit/>
          </a:bodyPr>
          <a:lstStyle/>
          <a:p>
            <a:r>
              <a:rPr lang="en-US" sz="1600" kern="0" dirty="0">
                <a:solidFill>
                  <a:schemeClr val="bg1"/>
                </a:solidFill>
                <a:latin typeface="Arial" pitchFamily="34" charset="0"/>
                <a:ea typeface="ByTheButterfly" pitchFamily="2" charset="0"/>
                <a:cs typeface="Arial" pitchFamily="34" charset="0"/>
              </a:rPr>
              <a:t>With stocks, you invest in just one company at a time, while ETFs offer exposure to a basket of stocks</a:t>
            </a:r>
            <a:endParaRPr lang="en-US" sz="1600" dirty="0">
              <a:solidFill>
                <a:schemeClr val="bg1"/>
              </a:solidFill>
              <a:latin typeface="Arial" pitchFamily="34" charset="0"/>
              <a:ea typeface="ByTheButterfly" pitchFamily="2" charset="0"/>
              <a:cs typeface="Arial" pitchFamily="34" charset="0"/>
            </a:endParaRPr>
          </a:p>
        </p:txBody>
      </p:sp>
      <p:sp>
        <p:nvSpPr>
          <p:cNvPr id="29" name="TextBox 28"/>
          <p:cNvSpPr txBox="1"/>
          <p:nvPr/>
        </p:nvSpPr>
        <p:spPr>
          <a:xfrm flipH="1">
            <a:off x="9500538" y="1558482"/>
            <a:ext cx="2022393" cy="1200329"/>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ETFs provide the opportunity to place stock orders</a:t>
            </a:r>
            <a:endParaRPr lang="en-US" sz="1800" dirty="0">
              <a:solidFill>
                <a:schemeClr val="bg1"/>
              </a:solidFill>
              <a:latin typeface="Arial" pitchFamily="34" charset="0"/>
              <a:ea typeface="ByTheButterfly" pitchFamily="2" charset="0"/>
              <a:cs typeface="Arial" pitchFamily="34" charset="0"/>
            </a:endParaRPr>
          </a:p>
        </p:txBody>
      </p:sp>
      <p:grpSp>
        <p:nvGrpSpPr>
          <p:cNvPr id="30" name="Group 70"/>
          <p:cNvGrpSpPr/>
          <p:nvPr/>
        </p:nvGrpSpPr>
        <p:grpSpPr>
          <a:xfrm>
            <a:off x="9180733" y="962795"/>
            <a:ext cx="440144" cy="400477"/>
            <a:chOff x="6594475" y="5835650"/>
            <a:chExt cx="915988" cy="833438"/>
          </a:xfrm>
          <a:solidFill>
            <a:schemeClr val="bg1"/>
          </a:solidFill>
        </p:grpSpPr>
        <p:sp>
          <p:nvSpPr>
            <p:cNvPr id="31" name="Freeform 35"/>
            <p:cNvSpPr>
              <a:spLocks/>
            </p:cNvSpPr>
            <p:nvPr/>
          </p:nvSpPr>
          <p:spPr bwMode="auto">
            <a:xfrm>
              <a:off x="6594475" y="5972175"/>
              <a:ext cx="915988" cy="395288"/>
            </a:xfrm>
            <a:custGeom>
              <a:avLst/>
              <a:gdLst/>
              <a:ahLst/>
              <a:cxnLst>
                <a:cxn ang="0">
                  <a:pos x="17" y="0"/>
                </a:cxn>
                <a:cxn ang="0">
                  <a:pos x="559" y="0"/>
                </a:cxn>
                <a:cxn ang="0">
                  <a:pos x="568" y="3"/>
                </a:cxn>
                <a:cxn ang="0">
                  <a:pos x="574" y="11"/>
                </a:cxn>
                <a:cxn ang="0">
                  <a:pos x="577" y="21"/>
                </a:cxn>
                <a:cxn ang="0">
                  <a:pos x="577" y="170"/>
                </a:cxn>
                <a:cxn ang="0">
                  <a:pos x="531" y="195"/>
                </a:cxn>
                <a:cxn ang="0">
                  <a:pos x="484" y="215"/>
                </a:cxn>
                <a:cxn ang="0">
                  <a:pos x="437" y="231"/>
                </a:cxn>
                <a:cxn ang="0">
                  <a:pos x="390" y="242"/>
                </a:cxn>
                <a:cxn ang="0">
                  <a:pos x="345" y="249"/>
                </a:cxn>
                <a:cxn ang="0">
                  <a:pos x="345" y="193"/>
                </a:cxn>
                <a:cxn ang="0">
                  <a:pos x="246" y="193"/>
                </a:cxn>
                <a:cxn ang="0">
                  <a:pos x="246" y="249"/>
                </a:cxn>
                <a:cxn ang="0">
                  <a:pos x="224" y="246"/>
                </a:cxn>
                <a:cxn ang="0">
                  <a:pos x="197" y="242"/>
                </a:cxn>
                <a:cxn ang="0">
                  <a:pos x="170" y="237"/>
                </a:cxn>
                <a:cxn ang="0">
                  <a:pos x="144" y="232"/>
                </a:cxn>
                <a:cxn ang="0">
                  <a:pos x="102" y="219"/>
                </a:cxn>
                <a:cxn ang="0">
                  <a:pos x="63" y="206"/>
                </a:cxn>
                <a:cxn ang="0">
                  <a:pos x="29" y="190"/>
                </a:cxn>
                <a:cxn ang="0">
                  <a:pos x="0" y="176"/>
                </a:cxn>
                <a:cxn ang="0">
                  <a:pos x="0" y="21"/>
                </a:cxn>
                <a:cxn ang="0">
                  <a:pos x="2" y="11"/>
                </a:cxn>
                <a:cxn ang="0">
                  <a:pos x="8" y="3"/>
                </a:cxn>
                <a:cxn ang="0">
                  <a:pos x="17" y="0"/>
                </a:cxn>
              </a:cxnLst>
              <a:rect l="0" t="0" r="r" b="b"/>
              <a:pathLst>
                <a:path w="577" h="249">
                  <a:moveTo>
                    <a:pt x="17" y="0"/>
                  </a:moveTo>
                  <a:lnTo>
                    <a:pt x="559" y="0"/>
                  </a:lnTo>
                  <a:lnTo>
                    <a:pt x="568" y="3"/>
                  </a:lnTo>
                  <a:lnTo>
                    <a:pt x="574" y="11"/>
                  </a:lnTo>
                  <a:lnTo>
                    <a:pt x="577" y="21"/>
                  </a:lnTo>
                  <a:lnTo>
                    <a:pt x="577" y="170"/>
                  </a:lnTo>
                  <a:lnTo>
                    <a:pt x="531" y="195"/>
                  </a:lnTo>
                  <a:lnTo>
                    <a:pt x="484" y="215"/>
                  </a:lnTo>
                  <a:lnTo>
                    <a:pt x="437" y="231"/>
                  </a:lnTo>
                  <a:lnTo>
                    <a:pt x="390" y="242"/>
                  </a:lnTo>
                  <a:lnTo>
                    <a:pt x="345" y="249"/>
                  </a:lnTo>
                  <a:lnTo>
                    <a:pt x="345" y="193"/>
                  </a:lnTo>
                  <a:lnTo>
                    <a:pt x="246" y="193"/>
                  </a:lnTo>
                  <a:lnTo>
                    <a:pt x="246" y="249"/>
                  </a:lnTo>
                  <a:lnTo>
                    <a:pt x="224" y="246"/>
                  </a:lnTo>
                  <a:lnTo>
                    <a:pt x="197" y="242"/>
                  </a:lnTo>
                  <a:lnTo>
                    <a:pt x="170" y="237"/>
                  </a:lnTo>
                  <a:lnTo>
                    <a:pt x="144" y="232"/>
                  </a:lnTo>
                  <a:lnTo>
                    <a:pt x="102" y="219"/>
                  </a:lnTo>
                  <a:lnTo>
                    <a:pt x="63" y="206"/>
                  </a:lnTo>
                  <a:lnTo>
                    <a:pt x="29" y="190"/>
                  </a:lnTo>
                  <a:lnTo>
                    <a:pt x="0" y="176"/>
                  </a:lnTo>
                  <a:lnTo>
                    <a:pt x="0" y="21"/>
                  </a:lnTo>
                  <a:lnTo>
                    <a:pt x="2" y="11"/>
                  </a:lnTo>
                  <a:lnTo>
                    <a:pt x="8" y="3"/>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6"/>
            <p:cNvSpPr>
              <a:spLocks noChangeArrowheads="1"/>
            </p:cNvSpPr>
            <p:nvPr/>
          </p:nvSpPr>
          <p:spPr bwMode="auto">
            <a:xfrm>
              <a:off x="7005638" y="6308725"/>
              <a:ext cx="106363" cy="60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7"/>
            <p:cNvSpPr>
              <a:spLocks/>
            </p:cNvSpPr>
            <p:nvPr/>
          </p:nvSpPr>
          <p:spPr bwMode="auto">
            <a:xfrm>
              <a:off x="7005638" y="6429375"/>
              <a:ext cx="106363" cy="38100"/>
            </a:xfrm>
            <a:custGeom>
              <a:avLst/>
              <a:gdLst/>
              <a:ahLst/>
              <a:cxnLst>
                <a:cxn ang="0">
                  <a:pos x="67" y="0"/>
                </a:cxn>
                <a:cxn ang="0">
                  <a:pos x="67" y="24"/>
                </a:cxn>
                <a:cxn ang="0">
                  <a:pos x="0" y="24"/>
                </a:cxn>
                <a:cxn ang="0">
                  <a:pos x="0" y="2"/>
                </a:cxn>
                <a:cxn ang="0">
                  <a:pos x="46" y="2"/>
                </a:cxn>
                <a:cxn ang="0">
                  <a:pos x="67" y="0"/>
                </a:cxn>
              </a:cxnLst>
              <a:rect l="0" t="0" r="r" b="b"/>
              <a:pathLst>
                <a:path w="67" h="24">
                  <a:moveTo>
                    <a:pt x="67" y="0"/>
                  </a:moveTo>
                  <a:lnTo>
                    <a:pt x="67" y="24"/>
                  </a:lnTo>
                  <a:lnTo>
                    <a:pt x="0" y="24"/>
                  </a:lnTo>
                  <a:lnTo>
                    <a:pt x="0" y="2"/>
                  </a:lnTo>
                  <a:lnTo>
                    <a:pt x="46" y="2"/>
                  </a:lnTo>
                  <a:lnTo>
                    <a:pt x="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p:cNvSpPr>
              <a:spLocks/>
            </p:cNvSpPr>
            <p:nvPr/>
          </p:nvSpPr>
          <p:spPr bwMode="auto">
            <a:xfrm>
              <a:off x="6594475" y="6313488"/>
              <a:ext cx="915988" cy="355600"/>
            </a:xfrm>
            <a:custGeom>
              <a:avLst/>
              <a:gdLst/>
              <a:ahLst/>
              <a:cxnLst>
                <a:cxn ang="0">
                  <a:pos x="577" y="0"/>
                </a:cxn>
                <a:cxn ang="0">
                  <a:pos x="577" y="215"/>
                </a:cxn>
                <a:cxn ang="0">
                  <a:pos x="574" y="217"/>
                </a:cxn>
                <a:cxn ang="0">
                  <a:pos x="572" y="221"/>
                </a:cxn>
                <a:cxn ang="0">
                  <a:pos x="564" y="224"/>
                </a:cxn>
                <a:cxn ang="0">
                  <a:pos x="12" y="224"/>
                </a:cxn>
                <a:cxn ang="0">
                  <a:pos x="8" y="223"/>
                </a:cxn>
                <a:cxn ang="0">
                  <a:pos x="5" y="221"/>
                </a:cxn>
                <a:cxn ang="0">
                  <a:pos x="2" y="217"/>
                </a:cxn>
                <a:cxn ang="0">
                  <a:pos x="0" y="215"/>
                </a:cxn>
                <a:cxn ang="0">
                  <a:pos x="0" y="5"/>
                </a:cxn>
                <a:cxn ang="0">
                  <a:pos x="27" y="18"/>
                </a:cxn>
                <a:cxn ang="0">
                  <a:pos x="59" y="31"/>
                </a:cxn>
                <a:cxn ang="0">
                  <a:pos x="94" y="43"/>
                </a:cxn>
                <a:cxn ang="0">
                  <a:pos x="132" y="54"/>
                </a:cxn>
                <a:cxn ang="0">
                  <a:pos x="158" y="60"/>
                </a:cxn>
                <a:cxn ang="0">
                  <a:pos x="184" y="65"/>
                </a:cxn>
                <a:cxn ang="0">
                  <a:pos x="213" y="69"/>
                </a:cxn>
                <a:cxn ang="0">
                  <a:pos x="246" y="73"/>
                </a:cxn>
                <a:cxn ang="0">
                  <a:pos x="246" y="118"/>
                </a:cxn>
                <a:cxn ang="0">
                  <a:pos x="345" y="118"/>
                </a:cxn>
                <a:cxn ang="0">
                  <a:pos x="345" y="72"/>
                </a:cxn>
                <a:cxn ang="0">
                  <a:pos x="387" y="67"/>
                </a:cxn>
                <a:cxn ang="0">
                  <a:pos x="434" y="56"/>
                </a:cxn>
                <a:cxn ang="0">
                  <a:pos x="483" y="43"/>
                </a:cxn>
                <a:cxn ang="0">
                  <a:pos x="531" y="24"/>
                </a:cxn>
                <a:cxn ang="0">
                  <a:pos x="577" y="0"/>
                </a:cxn>
              </a:cxnLst>
              <a:rect l="0" t="0" r="r" b="b"/>
              <a:pathLst>
                <a:path w="577" h="224">
                  <a:moveTo>
                    <a:pt x="577" y="0"/>
                  </a:moveTo>
                  <a:lnTo>
                    <a:pt x="577" y="215"/>
                  </a:lnTo>
                  <a:lnTo>
                    <a:pt x="574" y="217"/>
                  </a:lnTo>
                  <a:lnTo>
                    <a:pt x="572" y="221"/>
                  </a:lnTo>
                  <a:lnTo>
                    <a:pt x="564" y="224"/>
                  </a:lnTo>
                  <a:lnTo>
                    <a:pt x="12" y="224"/>
                  </a:lnTo>
                  <a:lnTo>
                    <a:pt x="8" y="223"/>
                  </a:lnTo>
                  <a:lnTo>
                    <a:pt x="5" y="221"/>
                  </a:lnTo>
                  <a:lnTo>
                    <a:pt x="2" y="217"/>
                  </a:lnTo>
                  <a:lnTo>
                    <a:pt x="0" y="215"/>
                  </a:lnTo>
                  <a:lnTo>
                    <a:pt x="0" y="5"/>
                  </a:lnTo>
                  <a:lnTo>
                    <a:pt x="27" y="18"/>
                  </a:lnTo>
                  <a:lnTo>
                    <a:pt x="59" y="31"/>
                  </a:lnTo>
                  <a:lnTo>
                    <a:pt x="94" y="43"/>
                  </a:lnTo>
                  <a:lnTo>
                    <a:pt x="132" y="54"/>
                  </a:lnTo>
                  <a:lnTo>
                    <a:pt x="158" y="60"/>
                  </a:lnTo>
                  <a:lnTo>
                    <a:pt x="184" y="65"/>
                  </a:lnTo>
                  <a:lnTo>
                    <a:pt x="213" y="69"/>
                  </a:lnTo>
                  <a:lnTo>
                    <a:pt x="246" y="73"/>
                  </a:lnTo>
                  <a:lnTo>
                    <a:pt x="246" y="118"/>
                  </a:lnTo>
                  <a:lnTo>
                    <a:pt x="345" y="118"/>
                  </a:lnTo>
                  <a:lnTo>
                    <a:pt x="345" y="72"/>
                  </a:lnTo>
                  <a:lnTo>
                    <a:pt x="387" y="67"/>
                  </a:lnTo>
                  <a:lnTo>
                    <a:pt x="434" y="56"/>
                  </a:lnTo>
                  <a:lnTo>
                    <a:pt x="483" y="43"/>
                  </a:lnTo>
                  <a:lnTo>
                    <a:pt x="531" y="24"/>
                  </a:lnTo>
                  <a:lnTo>
                    <a:pt x="5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p:nvSpPr>
          <p:spPr bwMode="auto">
            <a:xfrm>
              <a:off x="6826250" y="5835650"/>
              <a:ext cx="442913" cy="106363"/>
            </a:xfrm>
            <a:custGeom>
              <a:avLst/>
              <a:gdLst/>
              <a:ahLst/>
              <a:cxnLst>
                <a:cxn ang="0">
                  <a:pos x="38" y="0"/>
                </a:cxn>
                <a:cxn ang="0">
                  <a:pos x="245" y="0"/>
                </a:cxn>
                <a:cxn ang="0">
                  <a:pos x="257" y="2"/>
                </a:cxn>
                <a:cxn ang="0">
                  <a:pos x="266" y="10"/>
                </a:cxn>
                <a:cxn ang="0">
                  <a:pos x="274" y="22"/>
                </a:cxn>
                <a:cxn ang="0">
                  <a:pos x="278" y="35"/>
                </a:cxn>
                <a:cxn ang="0">
                  <a:pos x="279" y="48"/>
                </a:cxn>
                <a:cxn ang="0">
                  <a:pos x="279" y="67"/>
                </a:cxn>
                <a:cxn ang="0">
                  <a:pos x="245" y="67"/>
                </a:cxn>
                <a:cxn ang="0">
                  <a:pos x="245" y="40"/>
                </a:cxn>
                <a:cxn ang="0">
                  <a:pos x="40" y="40"/>
                </a:cxn>
                <a:cxn ang="0">
                  <a:pos x="40" y="67"/>
                </a:cxn>
                <a:cxn ang="0">
                  <a:pos x="0" y="67"/>
                </a:cxn>
                <a:cxn ang="0">
                  <a:pos x="0" y="48"/>
                </a:cxn>
                <a:cxn ang="0">
                  <a:pos x="2" y="35"/>
                </a:cxn>
                <a:cxn ang="0">
                  <a:pos x="8" y="22"/>
                </a:cxn>
                <a:cxn ang="0">
                  <a:pos x="16" y="10"/>
                </a:cxn>
                <a:cxn ang="0">
                  <a:pos x="27" y="2"/>
                </a:cxn>
                <a:cxn ang="0">
                  <a:pos x="38" y="0"/>
                </a:cxn>
              </a:cxnLst>
              <a:rect l="0" t="0" r="r" b="b"/>
              <a:pathLst>
                <a:path w="279" h="67">
                  <a:moveTo>
                    <a:pt x="38" y="0"/>
                  </a:moveTo>
                  <a:lnTo>
                    <a:pt x="245" y="0"/>
                  </a:lnTo>
                  <a:lnTo>
                    <a:pt x="257" y="2"/>
                  </a:lnTo>
                  <a:lnTo>
                    <a:pt x="266" y="10"/>
                  </a:lnTo>
                  <a:lnTo>
                    <a:pt x="274" y="22"/>
                  </a:lnTo>
                  <a:lnTo>
                    <a:pt x="278" y="35"/>
                  </a:lnTo>
                  <a:lnTo>
                    <a:pt x="279" y="48"/>
                  </a:lnTo>
                  <a:lnTo>
                    <a:pt x="279" y="67"/>
                  </a:lnTo>
                  <a:lnTo>
                    <a:pt x="245" y="67"/>
                  </a:lnTo>
                  <a:lnTo>
                    <a:pt x="245" y="40"/>
                  </a:lnTo>
                  <a:lnTo>
                    <a:pt x="40" y="40"/>
                  </a:lnTo>
                  <a:lnTo>
                    <a:pt x="40" y="67"/>
                  </a:lnTo>
                  <a:lnTo>
                    <a:pt x="0" y="67"/>
                  </a:lnTo>
                  <a:lnTo>
                    <a:pt x="0" y="48"/>
                  </a:lnTo>
                  <a:lnTo>
                    <a:pt x="2" y="35"/>
                  </a:lnTo>
                  <a:lnTo>
                    <a:pt x="8" y="22"/>
                  </a:lnTo>
                  <a:lnTo>
                    <a:pt x="16" y="10"/>
                  </a:lnTo>
                  <a:lnTo>
                    <a:pt x="27"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1" name="Group 72"/>
          <p:cNvGrpSpPr/>
          <p:nvPr/>
        </p:nvGrpSpPr>
        <p:grpSpPr>
          <a:xfrm>
            <a:off x="4889280" y="5105400"/>
            <a:ext cx="511425" cy="471425"/>
            <a:chOff x="8058150" y="2238375"/>
            <a:chExt cx="1136650" cy="1047750"/>
          </a:xfrm>
          <a:solidFill>
            <a:schemeClr val="bg1"/>
          </a:solidFill>
        </p:grpSpPr>
        <p:sp>
          <p:nvSpPr>
            <p:cNvPr id="42" name="Rectangle 14"/>
            <p:cNvSpPr>
              <a:spLocks noChangeArrowheads="1"/>
            </p:cNvSpPr>
            <p:nvPr/>
          </p:nvSpPr>
          <p:spPr bwMode="auto">
            <a:xfrm>
              <a:off x="8142288" y="3011488"/>
              <a:ext cx="201613" cy="2111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15"/>
            <p:cNvSpPr>
              <a:spLocks noChangeArrowheads="1"/>
            </p:cNvSpPr>
            <p:nvPr/>
          </p:nvSpPr>
          <p:spPr bwMode="auto">
            <a:xfrm>
              <a:off x="8394700" y="2874963"/>
              <a:ext cx="211138" cy="3476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16"/>
            <p:cNvSpPr>
              <a:spLocks noChangeArrowheads="1"/>
            </p:cNvSpPr>
            <p:nvPr/>
          </p:nvSpPr>
          <p:spPr bwMode="auto">
            <a:xfrm>
              <a:off x="8689975" y="2727325"/>
              <a:ext cx="188913" cy="4953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7"/>
            <p:cNvSpPr>
              <a:spLocks noChangeArrowheads="1"/>
            </p:cNvSpPr>
            <p:nvPr/>
          </p:nvSpPr>
          <p:spPr bwMode="auto">
            <a:xfrm>
              <a:off x="8910638" y="2527300"/>
              <a:ext cx="233363" cy="695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18"/>
            <p:cNvSpPr>
              <a:spLocks noChangeArrowheads="1"/>
            </p:cNvSpPr>
            <p:nvPr/>
          </p:nvSpPr>
          <p:spPr bwMode="auto">
            <a:xfrm>
              <a:off x="8058150" y="3222625"/>
              <a:ext cx="1136650" cy="635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9"/>
            <p:cNvSpPr>
              <a:spLocks/>
            </p:cNvSpPr>
            <p:nvPr/>
          </p:nvSpPr>
          <p:spPr bwMode="auto">
            <a:xfrm>
              <a:off x="8150225" y="2238375"/>
              <a:ext cx="989013" cy="625475"/>
            </a:xfrm>
            <a:custGeom>
              <a:avLst/>
              <a:gdLst/>
              <a:ahLst/>
              <a:cxnLst>
                <a:cxn ang="0">
                  <a:pos x="470" y="0"/>
                </a:cxn>
                <a:cxn ang="0">
                  <a:pos x="623" y="11"/>
                </a:cxn>
                <a:cxn ang="0">
                  <a:pos x="539" y="131"/>
                </a:cxn>
                <a:cxn ang="0">
                  <a:pos x="533" y="76"/>
                </a:cxn>
                <a:cxn ang="0">
                  <a:pos x="308" y="173"/>
                </a:cxn>
                <a:cxn ang="0">
                  <a:pos x="308" y="275"/>
                </a:cxn>
                <a:cxn ang="0">
                  <a:pos x="16" y="394"/>
                </a:cxn>
                <a:cxn ang="0">
                  <a:pos x="0" y="371"/>
                </a:cxn>
                <a:cxn ang="0">
                  <a:pos x="279" y="261"/>
                </a:cxn>
                <a:cxn ang="0">
                  <a:pos x="283" y="146"/>
                </a:cxn>
                <a:cxn ang="0">
                  <a:pos x="527" y="49"/>
                </a:cxn>
                <a:cxn ang="0">
                  <a:pos x="470" y="0"/>
                </a:cxn>
              </a:cxnLst>
              <a:rect l="0" t="0" r="r" b="b"/>
              <a:pathLst>
                <a:path w="623" h="394">
                  <a:moveTo>
                    <a:pt x="470" y="0"/>
                  </a:moveTo>
                  <a:lnTo>
                    <a:pt x="623" y="11"/>
                  </a:lnTo>
                  <a:lnTo>
                    <a:pt x="539" y="131"/>
                  </a:lnTo>
                  <a:lnTo>
                    <a:pt x="533" y="76"/>
                  </a:lnTo>
                  <a:lnTo>
                    <a:pt x="308" y="173"/>
                  </a:lnTo>
                  <a:lnTo>
                    <a:pt x="308" y="275"/>
                  </a:lnTo>
                  <a:lnTo>
                    <a:pt x="16" y="394"/>
                  </a:lnTo>
                  <a:lnTo>
                    <a:pt x="0" y="371"/>
                  </a:lnTo>
                  <a:lnTo>
                    <a:pt x="279" y="261"/>
                  </a:lnTo>
                  <a:lnTo>
                    <a:pt x="283" y="146"/>
                  </a:lnTo>
                  <a:lnTo>
                    <a:pt x="527" y="49"/>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 80"/>
          <p:cNvGrpSpPr/>
          <p:nvPr/>
        </p:nvGrpSpPr>
        <p:grpSpPr>
          <a:xfrm>
            <a:off x="764933" y="2334064"/>
            <a:ext cx="447350" cy="517883"/>
            <a:chOff x="4972050" y="2127250"/>
            <a:chExt cx="1117600" cy="1293813"/>
          </a:xfrm>
          <a:solidFill>
            <a:schemeClr val="bg1"/>
          </a:solidFill>
        </p:grpSpPr>
        <p:sp>
          <p:nvSpPr>
            <p:cNvPr id="51" name="Freeform 26"/>
            <p:cNvSpPr>
              <a:spLocks/>
            </p:cNvSpPr>
            <p:nvPr/>
          </p:nvSpPr>
          <p:spPr bwMode="auto">
            <a:xfrm>
              <a:off x="5572125" y="3048000"/>
              <a:ext cx="63500" cy="127000"/>
            </a:xfrm>
            <a:custGeom>
              <a:avLst/>
              <a:gdLst/>
              <a:ahLst/>
              <a:cxnLst>
                <a:cxn ang="0">
                  <a:pos x="0" y="0"/>
                </a:cxn>
                <a:cxn ang="0">
                  <a:pos x="10" y="4"/>
                </a:cxn>
                <a:cxn ang="0">
                  <a:pos x="22" y="9"/>
                </a:cxn>
                <a:cxn ang="0">
                  <a:pos x="33" y="15"/>
                </a:cxn>
                <a:cxn ang="0">
                  <a:pos x="39" y="26"/>
                </a:cxn>
                <a:cxn ang="0">
                  <a:pos x="40" y="39"/>
                </a:cxn>
                <a:cxn ang="0">
                  <a:pos x="38" y="53"/>
                </a:cxn>
                <a:cxn ang="0">
                  <a:pos x="30" y="65"/>
                </a:cxn>
                <a:cxn ang="0">
                  <a:pos x="22" y="70"/>
                </a:cxn>
                <a:cxn ang="0">
                  <a:pos x="12" y="74"/>
                </a:cxn>
                <a:cxn ang="0">
                  <a:pos x="4" y="78"/>
                </a:cxn>
                <a:cxn ang="0">
                  <a:pos x="0" y="80"/>
                </a:cxn>
                <a:cxn ang="0">
                  <a:pos x="0" y="0"/>
                </a:cxn>
              </a:cxnLst>
              <a:rect l="0" t="0" r="r" b="b"/>
              <a:pathLst>
                <a:path w="40" h="80">
                  <a:moveTo>
                    <a:pt x="0" y="0"/>
                  </a:moveTo>
                  <a:lnTo>
                    <a:pt x="10" y="4"/>
                  </a:lnTo>
                  <a:lnTo>
                    <a:pt x="22" y="9"/>
                  </a:lnTo>
                  <a:lnTo>
                    <a:pt x="33" y="15"/>
                  </a:lnTo>
                  <a:lnTo>
                    <a:pt x="39" y="26"/>
                  </a:lnTo>
                  <a:lnTo>
                    <a:pt x="40" y="39"/>
                  </a:lnTo>
                  <a:lnTo>
                    <a:pt x="38" y="53"/>
                  </a:lnTo>
                  <a:lnTo>
                    <a:pt x="30" y="65"/>
                  </a:lnTo>
                  <a:lnTo>
                    <a:pt x="22" y="70"/>
                  </a:lnTo>
                  <a:lnTo>
                    <a:pt x="12" y="74"/>
                  </a:lnTo>
                  <a:lnTo>
                    <a:pt x="4" y="78"/>
                  </a:lnTo>
                  <a:lnTo>
                    <a:pt x="0" y="8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noEditPoints="1"/>
            </p:cNvSpPr>
            <p:nvPr/>
          </p:nvSpPr>
          <p:spPr bwMode="auto">
            <a:xfrm>
              <a:off x="4972050" y="2611438"/>
              <a:ext cx="1117600" cy="809625"/>
            </a:xfrm>
            <a:custGeom>
              <a:avLst/>
              <a:gdLst/>
              <a:ahLst/>
              <a:cxnLst>
                <a:cxn ang="0">
                  <a:pos x="339" y="91"/>
                </a:cxn>
                <a:cxn ang="0">
                  <a:pos x="288" y="104"/>
                </a:cxn>
                <a:cxn ang="0">
                  <a:pos x="252" y="135"/>
                </a:cxn>
                <a:cxn ang="0">
                  <a:pos x="240" y="174"/>
                </a:cxn>
                <a:cxn ang="0">
                  <a:pos x="251" y="214"/>
                </a:cxn>
                <a:cxn ang="0">
                  <a:pos x="278" y="246"/>
                </a:cxn>
                <a:cxn ang="0">
                  <a:pos x="299" y="256"/>
                </a:cxn>
                <a:cxn ang="0">
                  <a:pos x="339" y="266"/>
                </a:cxn>
                <a:cxn ang="0">
                  <a:pos x="326" y="345"/>
                </a:cxn>
                <a:cxn ang="0">
                  <a:pos x="302" y="322"/>
                </a:cxn>
                <a:cxn ang="0">
                  <a:pos x="230" y="313"/>
                </a:cxn>
                <a:cxn ang="0">
                  <a:pos x="250" y="357"/>
                </a:cxn>
                <a:cxn ang="0">
                  <a:pos x="281" y="385"/>
                </a:cxn>
                <a:cxn ang="0">
                  <a:pos x="319" y="398"/>
                </a:cxn>
                <a:cxn ang="0">
                  <a:pos x="339" y="445"/>
                </a:cxn>
                <a:cxn ang="0">
                  <a:pos x="378" y="400"/>
                </a:cxn>
                <a:cxn ang="0">
                  <a:pos x="422" y="390"/>
                </a:cxn>
                <a:cxn ang="0">
                  <a:pos x="455" y="369"/>
                </a:cxn>
                <a:cxn ang="0">
                  <a:pos x="480" y="330"/>
                </a:cxn>
                <a:cxn ang="0">
                  <a:pos x="480" y="285"/>
                </a:cxn>
                <a:cxn ang="0">
                  <a:pos x="460" y="251"/>
                </a:cxn>
                <a:cxn ang="0">
                  <a:pos x="441" y="237"/>
                </a:cxn>
                <a:cxn ang="0">
                  <a:pos x="405" y="222"/>
                </a:cxn>
                <a:cxn ang="0">
                  <a:pos x="378" y="137"/>
                </a:cxn>
                <a:cxn ang="0">
                  <a:pos x="394" y="149"/>
                </a:cxn>
                <a:cxn ang="0">
                  <a:pos x="408" y="170"/>
                </a:cxn>
                <a:cxn ang="0">
                  <a:pos x="466" y="144"/>
                </a:cxn>
                <a:cxn ang="0">
                  <a:pos x="442" y="114"/>
                </a:cxn>
                <a:cxn ang="0">
                  <a:pos x="416" y="99"/>
                </a:cxn>
                <a:cxn ang="0">
                  <a:pos x="378" y="91"/>
                </a:cxn>
                <a:cxn ang="0">
                  <a:pos x="339" y="73"/>
                </a:cxn>
                <a:cxn ang="0">
                  <a:pos x="561" y="0"/>
                </a:cxn>
                <a:cxn ang="0">
                  <a:pos x="623" y="13"/>
                </a:cxn>
                <a:cxn ang="0">
                  <a:pos x="672" y="49"/>
                </a:cxn>
                <a:cxn ang="0">
                  <a:pos x="700" y="102"/>
                </a:cxn>
                <a:cxn ang="0">
                  <a:pos x="704" y="368"/>
                </a:cxn>
                <a:cxn ang="0">
                  <a:pos x="689" y="429"/>
                </a:cxn>
                <a:cxn ang="0">
                  <a:pos x="650" y="478"/>
                </a:cxn>
                <a:cxn ang="0">
                  <a:pos x="594" y="507"/>
                </a:cxn>
                <a:cxn ang="0">
                  <a:pos x="144" y="510"/>
                </a:cxn>
                <a:cxn ang="0">
                  <a:pos x="82" y="496"/>
                </a:cxn>
                <a:cxn ang="0">
                  <a:pos x="32" y="455"/>
                </a:cxn>
                <a:cxn ang="0">
                  <a:pos x="4" y="399"/>
                </a:cxn>
                <a:cxn ang="0">
                  <a:pos x="0" y="133"/>
                </a:cxn>
                <a:cxn ang="0">
                  <a:pos x="11" y="81"/>
                </a:cxn>
                <a:cxn ang="0">
                  <a:pos x="43" y="38"/>
                </a:cxn>
                <a:cxn ang="0">
                  <a:pos x="89" y="10"/>
                </a:cxn>
                <a:cxn ang="0">
                  <a:pos x="144" y="0"/>
                </a:cxn>
              </a:cxnLst>
              <a:rect l="0" t="0" r="r" b="b"/>
              <a:pathLst>
                <a:path w="704" h="510">
                  <a:moveTo>
                    <a:pt x="339" y="73"/>
                  </a:moveTo>
                  <a:lnTo>
                    <a:pt x="339" y="91"/>
                  </a:lnTo>
                  <a:lnTo>
                    <a:pt x="312" y="97"/>
                  </a:lnTo>
                  <a:lnTo>
                    <a:pt x="288" y="104"/>
                  </a:lnTo>
                  <a:lnTo>
                    <a:pt x="267" y="118"/>
                  </a:lnTo>
                  <a:lnTo>
                    <a:pt x="252" y="135"/>
                  </a:lnTo>
                  <a:lnTo>
                    <a:pt x="243" y="153"/>
                  </a:lnTo>
                  <a:lnTo>
                    <a:pt x="240" y="174"/>
                  </a:lnTo>
                  <a:lnTo>
                    <a:pt x="243" y="195"/>
                  </a:lnTo>
                  <a:lnTo>
                    <a:pt x="251" y="214"/>
                  </a:lnTo>
                  <a:lnTo>
                    <a:pt x="264" y="232"/>
                  </a:lnTo>
                  <a:lnTo>
                    <a:pt x="278" y="246"/>
                  </a:lnTo>
                  <a:lnTo>
                    <a:pt x="288" y="251"/>
                  </a:lnTo>
                  <a:lnTo>
                    <a:pt x="299" y="256"/>
                  </a:lnTo>
                  <a:lnTo>
                    <a:pt x="315" y="262"/>
                  </a:lnTo>
                  <a:lnTo>
                    <a:pt x="339" y="266"/>
                  </a:lnTo>
                  <a:lnTo>
                    <a:pt x="339" y="352"/>
                  </a:lnTo>
                  <a:lnTo>
                    <a:pt x="326" y="345"/>
                  </a:lnTo>
                  <a:lnTo>
                    <a:pt x="312" y="335"/>
                  </a:lnTo>
                  <a:lnTo>
                    <a:pt x="302" y="322"/>
                  </a:lnTo>
                  <a:lnTo>
                    <a:pt x="297" y="306"/>
                  </a:lnTo>
                  <a:lnTo>
                    <a:pt x="230" y="313"/>
                  </a:lnTo>
                  <a:lnTo>
                    <a:pt x="238" y="338"/>
                  </a:lnTo>
                  <a:lnTo>
                    <a:pt x="250" y="357"/>
                  </a:lnTo>
                  <a:lnTo>
                    <a:pt x="265" y="374"/>
                  </a:lnTo>
                  <a:lnTo>
                    <a:pt x="281" y="385"/>
                  </a:lnTo>
                  <a:lnTo>
                    <a:pt x="299" y="393"/>
                  </a:lnTo>
                  <a:lnTo>
                    <a:pt x="319" y="398"/>
                  </a:lnTo>
                  <a:lnTo>
                    <a:pt x="339" y="402"/>
                  </a:lnTo>
                  <a:lnTo>
                    <a:pt x="339" y="445"/>
                  </a:lnTo>
                  <a:lnTo>
                    <a:pt x="378" y="445"/>
                  </a:lnTo>
                  <a:lnTo>
                    <a:pt x="378" y="400"/>
                  </a:lnTo>
                  <a:lnTo>
                    <a:pt x="401" y="397"/>
                  </a:lnTo>
                  <a:lnTo>
                    <a:pt x="422" y="390"/>
                  </a:lnTo>
                  <a:lnTo>
                    <a:pt x="439" y="381"/>
                  </a:lnTo>
                  <a:lnTo>
                    <a:pt x="455" y="369"/>
                  </a:lnTo>
                  <a:lnTo>
                    <a:pt x="471" y="351"/>
                  </a:lnTo>
                  <a:lnTo>
                    <a:pt x="480" y="330"/>
                  </a:lnTo>
                  <a:lnTo>
                    <a:pt x="483" y="306"/>
                  </a:lnTo>
                  <a:lnTo>
                    <a:pt x="480" y="285"/>
                  </a:lnTo>
                  <a:lnTo>
                    <a:pt x="473" y="267"/>
                  </a:lnTo>
                  <a:lnTo>
                    <a:pt x="460" y="251"/>
                  </a:lnTo>
                  <a:lnTo>
                    <a:pt x="451" y="243"/>
                  </a:lnTo>
                  <a:lnTo>
                    <a:pt x="441" y="237"/>
                  </a:lnTo>
                  <a:lnTo>
                    <a:pt x="426" y="229"/>
                  </a:lnTo>
                  <a:lnTo>
                    <a:pt x="405" y="222"/>
                  </a:lnTo>
                  <a:lnTo>
                    <a:pt x="378" y="217"/>
                  </a:lnTo>
                  <a:lnTo>
                    <a:pt x="378" y="137"/>
                  </a:lnTo>
                  <a:lnTo>
                    <a:pt x="384" y="142"/>
                  </a:lnTo>
                  <a:lnTo>
                    <a:pt x="394" y="149"/>
                  </a:lnTo>
                  <a:lnTo>
                    <a:pt x="403" y="158"/>
                  </a:lnTo>
                  <a:lnTo>
                    <a:pt x="408" y="170"/>
                  </a:lnTo>
                  <a:lnTo>
                    <a:pt x="472" y="163"/>
                  </a:lnTo>
                  <a:lnTo>
                    <a:pt x="466" y="144"/>
                  </a:lnTo>
                  <a:lnTo>
                    <a:pt x="455" y="127"/>
                  </a:lnTo>
                  <a:lnTo>
                    <a:pt x="442" y="114"/>
                  </a:lnTo>
                  <a:lnTo>
                    <a:pt x="430" y="106"/>
                  </a:lnTo>
                  <a:lnTo>
                    <a:pt x="416" y="99"/>
                  </a:lnTo>
                  <a:lnTo>
                    <a:pt x="400" y="94"/>
                  </a:lnTo>
                  <a:lnTo>
                    <a:pt x="378" y="91"/>
                  </a:lnTo>
                  <a:lnTo>
                    <a:pt x="378" y="73"/>
                  </a:lnTo>
                  <a:lnTo>
                    <a:pt x="339" y="73"/>
                  </a:lnTo>
                  <a:close/>
                  <a:moveTo>
                    <a:pt x="144" y="0"/>
                  </a:moveTo>
                  <a:lnTo>
                    <a:pt x="561" y="0"/>
                  </a:lnTo>
                  <a:lnTo>
                    <a:pt x="594" y="4"/>
                  </a:lnTo>
                  <a:lnTo>
                    <a:pt x="623" y="13"/>
                  </a:lnTo>
                  <a:lnTo>
                    <a:pt x="650" y="29"/>
                  </a:lnTo>
                  <a:lnTo>
                    <a:pt x="672" y="49"/>
                  </a:lnTo>
                  <a:lnTo>
                    <a:pt x="689" y="73"/>
                  </a:lnTo>
                  <a:lnTo>
                    <a:pt x="700" y="102"/>
                  </a:lnTo>
                  <a:lnTo>
                    <a:pt x="704" y="133"/>
                  </a:lnTo>
                  <a:lnTo>
                    <a:pt x="704" y="368"/>
                  </a:lnTo>
                  <a:lnTo>
                    <a:pt x="700" y="399"/>
                  </a:lnTo>
                  <a:lnTo>
                    <a:pt x="689" y="429"/>
                  </a:lnTo>
                  <a:lnTo>
                    <a:pt x="672" y="455"/>
                  </a:lnTo>
                  <a:lnTo>
                    <a:pt x="650" y="478"/>
                  </a:lnTo>
                  <a:lnTo>
                    <a:pt x="623" y="496"/>
                  </a:lnTo>
                  <a:lnTo>
                    <a:pt x="594" y="507"/>
                  </a:lnTo>
                  <a:lnTo>
                    <a:pt x="561" y="510"/>
                  </a:lnTo>
                  <a:lnTo>
                    <a:pt x="144" y="510"/>
                  </a:lnTo>
                  <a:lnTo>
                    <a:pt x="112" y="507"/>
                  </a:lnTo>
                  <a:lnTo>
                    <a:pt x="82" y="496"/>
                  </a:lnTo>
                  <a:lnTo>
                    <a:pt x="55" y="478"/>
                  </a:lnTo>
                  <a:lnTo>
                    <a:pt x="32" y="455"/>
                  </a:lnTo>
                  <a:lnTo>
                    <a:pt x="15" y="429"/>
                  </a:lnTo>
                  <a:lnTo>
                    <a:pt x="4" y="399"/>
                  </a:lnTo>
                  <a:lnTo>
                    <a:pt x="0" y="368"/>
                  </a:lnTo>
                  <a:lnTo>
                    <a:pt x="0" y="133"/>
                  </a:lnTo>
                  <a:lnTo>
                    <a:pt x="2" y="106"/>
                  </a:lnTo>
                  <a:lnTo>
                    <a:pt x="11" y="81"/>
                  </a:lnTo>
                  <a:lnTo>
                    <a:pt x="26" y="57"/>
                  </a:lnTo>
                  <a:lnTo>
                    <a:pt x="43" y="38"/>
                  </a:lnTo>
                  <a:lnTo>
                    <a:pt x="65" y="22"/>
                  </a:lnTo>
                  <a:lnTo>
                    <a:pt x="89" y="10"/>
                  </a:lnTo>
                  <a:lnTo>
                    <a:pt x="116" y="2"/>
                  </a:lnTo>
                  <a:lnTo>
                    <a:pt x="1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5453063" y="2827338"/>
              <a:ext cx="57150" cy="114300"/>
            </a:xfrm>
            <a:custGeom>
              <a:avLst/>
              <a:gdLst/>
              <a:ahLst/>
              <a:cxnLst>
                <a:cxn ang="0">
                  <a:pos x="36" y="0"/>
                </a:cxn>
                <a:cxn ang="0">
                  <a:pos x="36" y="72"/>
                </a:cxn>
                <a:cxn ang="0">
                  <a:pos x="17" y="63"/>
                </a:cxn>
                <a:cxn ang="0">
                  <a:pos x="9" y="56"/>
                </a:cxn>
                <a:cxn ang="0">
                  <a:pos x="6" y="51"/>
                </a:cxn>
                <a:cxn ang="0">
                  <a:pos x="3" y="46"/>
                </a:cxn>
                <a:cxn ang="0">
                  <a:pos x="2" y="42"/>
                </a:cxn>
                <a:cxn ang="0">
                  <a:pos x="0" y="37"/>
                </a:cxn>
                <a:cxn ang="0">
                  <a:pos x="3" y="25"/>
                </a:cxn>
                <a:cxn ang="0">
                  <a:pos x="11" y="14"/>
                </a:cxn>
                <a:cxn ang="0">
                  <a:pos x="19" y="8"/>
                </a:cxn>
                <a:cxn ang="0">
                  <a:pos x="28" y="4"/>
                </a:cxn>
                <a:cxn ang="0">
                  <a:pos x="36" y="0"/>
                </a:cxn>
              </a:cxnLst>
              <a:rect l="0" t="0" r="r" b="b"/>
              <a:pathLst>
                <a:path w="36" h="72">
                  <a:moveTo>
                    <a:pt x="36" y="0"/>
                  </a:moveTo>
                  <a:lnTo>
                    <a:pt x="36" y="72"/>
                  </a:lnTo>
                  <a:lnTo>
                    <a:pt x="17" y="63"/>
                  </a:lnTo>
                  <a:lnTo>
                    <a:pt x="9" y="56"/>
                  </a:lnTo>
                  <a:lnTo>
                    <a:pt x="6" y="51"/>
                  </a:lnTo>
                  <a:lnTo>
                    <a:pt x="3" y="46"/>
                  </a:lnTo>
                  <a:lnTo>
                    <a:pt x="2" y="42"/>
                  </a:lnTo>
                  <a:lnTo>
                    <a:pt x="0" y="37"/>
                  </a:lnTo>
                  <a:lnTo>
                    <a:pt x="3" y="25"/>
                  </a:lnTo>
                  <a:lnTo>
                    <a:pt x="11" y="14"/>
                  </a:lnTo>
                  <a:lnTo>
                    <a:pt x="19" y="8"/>
                  </a:lnTo>
                  <a:lnTo>
                    <a:pt x="28" y="4"/>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5214938" y="2127250"/>
              <a:ext cx="661988" cy="400050"/>
            </a:xfrm>
            <a:custGeom>
              <a:avLst/>
              <a:gdLst/>
              <a:ahLst/>
              <a:cxnLst>
                <a:cxn ang="0">
                  <a:pos x="174" y="0"/>
                </a:cxn>
                <a:cxn ang="0">
                  <a:pos x="256" y="0"/>
                </a:cxn>
                <a:cxn ang="0">
                  <a:pos x="289" y="1"/>
                </a:cxn>
                <a:cxn ang="0">
                  <a:pos x="320" y="7"/>
                </a:cxn>
                <a:cxn ang="0">
                  <a:pos x="348" y="17"/>
                </a:cxn>
                <a:cxn ang="0">
                  <a:pos x="371" y="30"/>
                </a:cxn>
                <a:cxn ang="0">
                  <a:pos x="391" y="47"/>
                </a:cxn>
                <a:cxn ang="0">
                  <a:pos x="405" y="66"/>
                </a:cxn>
                <a:cxn ang="0">
                  <a:pos x="415" y="90"/>
                </a:cxn>
                <a:cxn ang="0">
                  <a:pos x="417" y="117"/>
                </a:cxn>
                <a:cxn ang="0">
                  <a:pos x="417" y="252"/>
                </a:cxn>
                <a:cxn ang="0">
                  <a:pos x="311" y="252"/>
                </a:cxn>
                <a:cxn ang="0">
                  <a:pos x="311" y="117"/>
                </a:cxn>
                <a:cxn ang="0">
                  <a:pos x="309" y="107"/>
                </a:cxn>
                <a:cxn ang="0">
                  <a:pos x="302" y="98"/>
                </a:cxn>
                <a:cxn ang="0">
                  <a:pos x="292" y="91"/>
                </a:cxn>
                <a:cxn ang="0">
                  <a:pos x="276" y="87"/>
                </a:cxn>
                <a:cxn ang="0">
                  <a:pos x="256" y="86"/>
                </a:cxn>
                <a:cxn ang="0">
                  <a:pos x="174" y="86"/>
                </a:cxn>
                <a:cxn ang="0">
                  <a:pos x="159" y="87"/>
                </a:cxn>
                <a:cxn ang="0">
                  <a:pos x="144" y="90"/>
                </a:cxn>
                <a:cxn ang="0">
                  <a:pos x="129" y="94"/>
                </a:cxn>
                <a:cxn ang="0">
                  <a:pos x="118" y="100"/>
                </a:cxn>
                <a:cxn ang="0">
                  <a:pos x="108" y="108"/>
                </a:cxn>
                <a:cxn ang="0">
                  <a:pos x="106" y="117"/>
                </a:cxn>
                <a:cxn ang="0">
                  <a:pos x="106" y="252"/>
                </a:cxn>
                <a:cxn ang="0">
                  <a:pos x="0" y="252"/>
                </a:cxn>
                <a:cxn ang="0">
                  <a:pos x="0" y="117"/>
                </a:cxn>
                <a:cxn ang="0">
                  <a:pos x="4" y="91"/>
                </a:cxn>
                <a:cxn ang="0">
                  <a:pos x="13" y="68"/>
                </a:cxn>
                <a:cxn ang="0">
                  <a:pos x="29" y="47"/>
                </a:cxn>
                <a:cxn ang="0">
                  <a:pos x="50" y="31"/>
                </a:cxn>
                <a:cxn ang="0">
                  <a:pos x="76" y="17"/>
                </a:cxn>
                <a:cxn ang="0">
                  <a:pos x="104" y="7"/>
                </a:cxn>
                <a:cxn ang="0">
                  <a:pos x="137" y="2"/>
                </a:cxn>
                <a:cxn ang="0">
                  <a:pos x="174" y="0"/>
                </a:cxn>
              </a:cxnLst>
              <a:rect l="0" t="0" r="r" b="b"/>
              <a:pathLst>
                <a:path w="417" h="252">
                  <a:moveTo>
                    <a:pt x="174" y="0"/>
                  </a:moveTo>
                  <a:lnTo>
                    <a:pt x="256" y="0"/>
                  </a:lnTo>
                  <a:lnTo>
                    <a:pt x="289" y="1"/>
                  </a:lnTo>
                  <a:lnTo>
                    <a:pt x="320" y="7"/>
                  </a:lnTo>
                  <a:lnTo>
                    <a:pt x="348" y="17"/>
                  </a:lnTo>
                  <a:lnTo>
                    <a:pt x="371" y="30"/>
                  </a:lnTo>
                  <a:lnTo>
                    <a:pt x="391" y="47"/>
                  </a:lnTo>
                  <a:lnTo>
                    <a:pt x="405" y="66"/>
                  </a:lnTo>
                  <a:lnTo>
                    <a:pt x="415" y="90"/>
                  </a:lnTo>
                  <a:lnTo>
                    <a:pt x="417" y="117"/>
                  </a:lnTo>
                  <a:lnTo>
                    <a:pt x="417" y="252"/>
                  </a:lnTo>
                  <a:lnTo>
                    <a:pt x="311" y="252"/>
                  </a:lnTo>
                  <a:lnTo>
                    <a:pt x="311" y="117"/>
                  </a:lnTo>
                  <a:lnTo>
                    <a:pt x="309" y="107"/>
                  </a:lnTo>
                  <a:lnTo>
                    <a:pt x="302" y="98"/>
                  </a:lnTo>
                  <a:lnTo>
                    <a:pt x="292" y="91"/>
                  </a:lnTo>
                  <a:lnTo>
                    <a:pt x="276" y="87"/>
                  </a:lnTo>
                  <a:lnTo>
                    <a:pt x="256" y="86"/>
                  </a:lnTo>
                  <a:lnTo>
                    <a:pt x="174" y="86"/>
                  </a:lnTo>
                  <a:lnTo>
                    <a:pt x="159" y="87"/>
                  </a:lnTo>
                  <a:lnTo>
                    <a:pt x="144" y="90"/>
                  </a:lnTo>
                  <a:lnTo>
                    <a:pt x="129" y="94"/>
                  </a:lnTo>
                  <a:lnTo>
                    <a:pt x="118" y="100"/>
                  </a:lnTo>
                  <a:lnTo>
                    <a:pt x="108" y="108"/>
                  </a:lnTo>
                  <a:lnTo>
                    <a:pt x="106" y="117"/>
                  </a:lnTo>
                  <a:lnTo>
                    <a:pt x="106" y="252"/>
                  </a:lnTo>
                  <a:lnTo>
                    <a:pt x="0" y="252"/>
                  </a:lnTo>
                  <a:lnTo>
                    <a:pt x="0" y="117"/>
                  </a:lnTo>
                  <a:lnTo>
                    <a:pt x="4" y="91"/>
                  </a:lnTo>
                  <a:lnTo>
                    <a:pt x="13" y="68"/>
                  </a:lnTo>
                  <a:lnTo>
                    <a:pt x="29" y="47"/>
                  </a:lnTo>
                  <a:lnTo>
                    <a:pt x="50" y="31"/>
                  </a:lnTo>
                  <a:lnTo>
                    <a:pt x="76" y="17"/>
                  </a:lnTo>
                  <a:lnTo>
                    <a:pt x="104" y="7"/>
                  </a:lnTo>
                  <a:lnTo>
                    <a:pt x="137" y="2"/>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5009487" y="1141669"/>
            <a:ext cx="503382" cy="504023"/>
            <a:chOff x="4911725" y="0"/>
            <a:chExt cx="1247775" cy="1249363"/>
          </a:xfrm>
          <a:solidFill>
            <a:schemeClr val="bg1"/>
          </a:solidFill>
        </p:grpSpPr>
        <p:sp>
          <p:nvSpPr>
            <p:cNvPr id="56" name="Freeform 20"/>
            <p:cNvSpPr>
              <a:spLocks/>
            </p:cNvSpPr>
            <p:nvPr/>
          </p:nvSpPr>
          <p:spPr bwMode="auto">
            <a:xfrm>
              <a:off x="5572125" y="677863"/>
              <a:ext cx="74613" cy="161925"/>
            </a:xfrm>
            <a:custGeom>
              <a:avLst/>
              <a:gdLst/>
              <a:ahLst/>
              <a:cxnLst>
                <a:cxn ang="0">
                  <a:pos x="0" y="0"/>
                </a:cxn>
                <a:cxn ang="0">
                  <a:pos x="16" y="4"/>
                </a:cxn>
                <a:cxn ang="0">
                  <a:pos x="26" y="9"/>
                </a:cxn>
                <a:cxn ang="0">
                  <a:pos x="37" y="20"/>
                </a:cxn>
                <a:cxn ang="0">
                  <a:pos x="43" y="29"/>
                </a:cxn>
                <a:cxn ang="0">
                  <a:pos x="46" y="38"/>
                </a:cxn>
                <a:cxn ang="0">
                  <a:pos x="47" y="50"/>
                </a:cxn>
                <a:cxn ang="0">
                  <a:pos x="46" y="63"/>
                </a:cxn>
                <a:cxn ang="0">
                  <a:pos x="42" y="73"/>
                </a:cxn>
                <a:cxn ang="0">
                  <a:pos x="30" y="89"/>
                </a:cxn>
                <a:cxn ang="0">
                  <a:pos x="26" y="93"/>
                </a:cxn>
                <a:cxn ang="0">
                  <a:pos x="21" y="97"/>
                </a:cxn>
                <a:cxn ang="0">
                  <a:pos x="13" y="99"/>
                </a:cxn>
                <a:cxn ang="0">
                  <a:pos x="0" y="102"/>
                </a:cxn>
                <a:cxn ang="0">
                  <a:pos x="0" y="0"/>
                </a:cxn>
              </a:cxnLst>
              <a:rect l="0" t="0" r="r" b="b"/>
              <a:pathLst>
                <a:path w="47" h="102">
                  <a:moveTo>
                    <a:pt x="0" y="0"/>
                  </a:moveTo>
                  <a:lnTo>
                    <a:pt x="16" y="4"/>
                  </a:lnTo>
                  <a:lnTo>
                    <a:pt x="26" y="9"/>
                  </a:lnTo>
                  <a:lnTo>
                    <a:pt x="37" y="20"/>
                  </a:lnTo>
                  <a:lnTo>
                    <a:pt x="43" y="29"/>
                  </a:lnTo>
                  <a:lnTo>
                    <a:pt x="46" y="38"/>
                  </a:lnTo>
                  <a:lnTo>
                    <a:pt x="47" y="50"/>
                  </a:lnTo>
                  <a:lnTo>
                    <a:pt x="46" y="63"/>
                  </a:lnTo>
                  <a:lnTo>
                    <a:pt x="42" y="73"/>
                  </a:lnTo>
                  <a:lnTo>
                    <a:pt x="30" y="89"/>
                  </a:lnTo>
                  <a:lnTo>
                    <a:pt x="26" y="93"/>
                  </a:lnTo>
                  <a:lnTo>
                    <a:pt x="21" y="97"/>
                  </a:lnTo>
                  <a:lnTo>
                    <a:pt x="13" y="99"/>
                  </a:lnTo>
                  <a:lnTo>
                    <a:pt x="0" y="10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1"/>
            <p:cNvSpPr>
              <a:spLocks/>
            </p:cNvSpPr>
            <p:nvPr/>
          </p:nvSpPr>
          <p:spPr bwMode="auto">
            <a:xfrm>
              <a:off x="5443538" y="398463"/>
              <a:ext cx="55563" cy="144463"/>
            </a:xfrm>
            <a:custGeom>
              <a:avLst/>
              <a:gdLst/>
              <a:ahLst/>
              <a:cxnLst>
                <a:cxn ang="0">
                  <a:pos x="35" y="0"/>
                </a:cxn>
                <a:cxn ang="0">
                  <a:pos x="35" y="91"/>
                </a:cxn>
                <a:cxn ang="0">
                  <a:pos x="31" y="87"/>
                </a:cxn>
                <a:cxn ang="0">
                  <a:pos x="23" y="82"/>
                </a:cxn>
                <a:cxn ang="0">
                  <a:pos x="14" y="76"/>
                </a:cxn>
                <a:cxn ang="0">
                  <a:pos x="8" y="71"/>
                </a:cxn>
                <a:cxn ang="0">
                  <a:pos x="1" y="59"/>
                </a:cxn>
                <a:cxn ang="0">
                  <a:pos x="0" y="46"/>
                </a:cxn>
                <a:cxn ang="0">
                  <a:pos x="1" y="32"/>
                </a:cxn>
                <a:cxn ang="0">
                  <a:pos x="8" y="19"/>
                </a:cxn>
                <a:cxn ang="0">
                  <a:pos x="15" y="12"/>
                </a:cxn>
                <a:cxn ang="0">
                  <a:pos x="25" y="7"/>
                </a:cxn>
                <a:cxn ang="0">
                  <a:pos x="32" y="3"/>
                </a:cxn>
                <a:cxn ang="0">
                  <a:pos x="35" y="0"/>
                </a:cxn>
              </a:cxnLst>
              <a:rect l="0" t="0" r="r" b="b"/>
              <a:pathLst>
                <a:path w="35" h="91">
                  <a:moveTo>
                    <a:pt x="35" y="0"/>
                  </a:moveTo>
                  <a:lnTo>
                    <a:pt x="35" y="91"/>
                  </a:lnTo>
                  <a:lnTo>
                    <a:pt x="31" y="87"/>
                  </a:lnTo>
                  <a:lnTo>
                    <a:pt x="23" y="82"/>
                  </a:lnTo>
                  <a:lnTo>
                    <a:pt x="14" y="76"/>
                  </a:lnTo>
                  <a:lnTo>
                    <a:pt x="8" y="71"/>
                  </a:lnTo>
                  <a:lnTo>
                    <a:pt x="1" y="59"/>
                  </a:lnTo>
                  <a:lnTo>
                    <a:pt x="0" y="46"/>
                  </a:lnTo>
                  <a:lnTo>
                    <a:pt x="1" y="32"/>
                  </a:lnTo>
                  <a:lnTo>
                    <a:pt x="8" y="19"/>
                  </a:lnTo>
                  <a:lnTo>
                    <a:pt x="15" y="12"/>
                  </a:lnTo>
                  <a:lnTo>
                    <a:pt x="25" y="7"/>
                  </a:lnTo>
                  <a:lnTo>
                    <a:pt x="32"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
            <p:cNvSpPr>
              <a:spLocks noEditPoints="1"/>
            </p:cNvSpPr>
            <p:nvPr/>
          </p:nvSpPr>
          <p:spPr bwMode="auto">
            <a:xfrm>
              <a:off x="4911725" y="0"/>
              <a:ext cx="1247775" cy="1249363"/>
            </a:xfrm>
            <a:custGeom>
              <a:avLst/>
              <a:gdLst/>
              <a:ahLst/>
              <a:cxnLst>
                <a:cxn ang="0">
                  <a:pos x="370" y="195"/>
                </a:cxn>
                <a:cxn ang="0">
                  <a:pos x="327" y="202"/>
                </a:cxn>
                <a:cxn ang="0">
                  <a:pos x="302" y="217"/>
                </a:cxn>
                <a:cxn ang="0">
                  <a:pos x="275" y="249"/>
                </a:cxn>
                <a:cxn ang="0">
                  <a:pos x="261" y="300"/>
                </a:cxn>
                <a:cxn ang="0">
                  <a:pos x="273" y="351"/>
                </a:cxn>
                <a:cxn ang="0">
                  <a:pos x="298" y="384"/>
                </a:cxn>
                <a:cxn ang="0">
                  <a:pos x="326" y="402"/>
                </a:cxn>
                <a:cxn ang="0">
                  <a:pos x="370" y="416"/>
                </a:cxn>
                <a:cxn ang="0">
                  <a:pos x="367" y="521"/>
                </a:cxn>
                <a:cxn ang="0">
                  <a:pos x="350" y="511"/>
                </a:cxn>
                <a:cxn ang="0">
                  <a:pos x="335" y="492"/>
                </a:cxn>
                <a:cxn ang="0">
                  <a:pos x="326" y="467"/>
                </a:cxn>
                <a:cxn ang="0">
                  <a:pos x="255" y="499"/>
                </a:cxn>
                <a:cxn ang="0">
                  <a:pos x="275" y="538"/>
                </a:cxn>
                <a:cxn ang="0">
                  <a:pos x="301" y="564"/>
                </a:cxn>
                <a:cxn ang="0">
                  <a:pos x="327" y="580"/>
                </a:cxn>
                <a:cxn ang="0">
                  <a:pos x="370" y="588"/>
                </a:cxn>
                <a:cxn ang="0">
                  <a:pos x="416" y="643"/>
                </a:cxn>
                <a:cxn ang="0">
                  <a:pos x="443" y="581"/>
                </a:cxn>
                <a:cxn ang="0">
                  <a:pos x="487" y="562"/>
                </a:cxn>
                <a:cxn ang="0">
                  <a:pos x="517" y="530"/>
                </a:cxn>
                <a:cxn ang="0">
                  <a:pos x="532" y="490"/>
                </a:cxn>
                <a:cxn ang="0">
                  <a:pos x="534" y="447"/>
                </a:cxn>
                <a:cxn ang="0">
                  <a:pos x="521" y="412"/>
                </a:cxn>
                <a:cxn ang="0">
                  <a:pos x="498" y="388"/>
                </a:cxn>
                <a:cxn ang="0">
                  <a:pos x="467" y="369"/>
                </a:cxn>
                <a:cxn ang="0">
                  <a:pos x="416" y="354"/>
                </a:cxn>
                <a:cxn ang="0">
                  <a:pos x="429" y="258"/>
                </a:cxn>
                <a:cxn ang="0">
                  <a:pos x="445" y="272"/>
                </a:cxn>
                <a:cxn ang="0">
                  <a:pos x="450" y="293"/>
                </a:cxn>
                <a:cxn ang="0">
                  <a:pos x="515" y="261"/>
                </a:cxn>
                <a:cxn ang="0">
                  <a:pos x="488" y="223"/>
                </a:cxn>
                <a:cxn ang="0">
                  <a:pos x="467" y="207"/>
                </a:cxn>
                <a:cxn ang="0">
                  <a:pos x="437" y="198"/>
                </a:cxn>
                <a:cxn ang="0">
                  <a:pos x="416" y="172"/>
                </a:cxn>
                <a:cxn ang="0">
                  <a:pos x="392" y="0"/>
                </a:cxn>
                <a:cxn ang="0">
                  <a:pos x="497" y="14"/>
                </a:cxn>
                <a:cxn ang="0">
                  <a:pos x="591" y="54"/>
                </a:cxn>
                <a:cxn ang="0">
                  <a:pos x="671" y="115"/>
                </a:cxn>
                <a:cxn ang="0">
                  <a:pos x="733" y="195"/>
                </a:cxn>
                <a:cxn ang="0">
                  <a:pos x="772" y="289"/>
                </a:cxn>
                <a:cxn ang="0">
                  <a:pos x="786" y="394"/>
                </a:cxn>
                <a:cxn ang="0">
                  <a:pos x="772" y="499"/>
                </a:cxn>
                <a:cxn ang="0">
                  <a:pos x="733" y="593"/>
                </a:cxn>
                <a:cxn ang="0">
                  <a:pos x="671" y="672"/>
                </a:cxn>
                <a:cxn ang="0">
                  <a:pos x="591" y="733"/>
                </a:cxn>
                <a:cxn ang="0">
                  <a:pos x="497" y="773"/>
                </a:cxn>
                <a:cxn ang="0">
                  <a:pos x="392" y="787"/>
                </a:cxn>
                <a:cxn ang="0">
                  <a:pos x="288" y="773"/>
                </a:cxn>
                <a:cxn ang="0">
                  <a:pos x="193" y="733"/>
                </a:cxn>
                <a:cxn ang="0">
                  <a:pos x="115" y="672"/>
                </a:cxn>
                <a:cxn ang="0">
                  <a:pos x="53" y="593"/>
                </a:cxn>
                <a:cxn ang="0">
                  <a:pos x="14" y="499"/>
                </a:cxn>
                <a:cxn ang="0">
                  <a:pos x="0" y="394"/>
                </a:cxn>
                <a:cxn ang="0">
                  <a:pos x="14" y="289"/>
                </a:cxn>
                <a:cxn ang="0">
                  <a:pos x="53" y="195"/>
                </a:cxn>
                <a:cxn ang="0">
                  <a:pos x="115" y="115"/>
                </a:cxn>
                <a:cxn ang="0">
                  <a:pos x="193" y="54"/>
                </a:cxn>
                <a:cxn ang="0">
                  <a:pos x="288" y="14"/>
                </a:cxn>
                <a:cxn ang="0">
                  <a:pos x="392" y="0"/>
                </a:cxn>
              </a:cxnLst>
              <a:rect l="0" t="0" r="r" b="b"/>
              <a:pathLst>
                <a:path w="786" h="787">
                  <a:moveTo>
                    <a:pt x="370" y="172"/>
                  </a:moveTo>
                  <a:lnTo>
                    <a:pt x="370" y="195"/>
                  </a:lnTo>
                  <a:lnTo>
                    <a:pt x="345" y="198"/>
                  </a:lnTo>
                  <a:lnTo>
                    <a:pt x="327" y="202"/>
                  </a:lnTo>
                  <a:lnTo>
                    <a:pt x="314" y="208"/>
                  </a:lnTo>
                  <a:lnTo>
                    <a:pt x="302" y="217"/>
                  </a:lnTo>
                  <a:lnTo>
                    <a:pt x="290" y="228"/>
                  </a:lnTo>
                  <a:lnTo>
                    <a:pt x="275" y="249"/>
                  </a:lnTo>
                  <a:lnTo>
                    <a:pt x="264" y="272"/>
                  </a:lnTo>
                  <a:lnTo>
                    <a:pt x="261" y="300"/>
                  </a:lnTo>
                  <a:lnTo>
                    <a:pt x="264" y="327"/>
                  </a:lnTo>
                  <a:lnTo>
                    <a:pt x="273" y="351"/>
                  </a:lnTo>
                  <a:lnTo>
                    <a:pt x="288" y="372"/>
                  </a:lnTo>
                  <a:lnTo>
                    <a:pt x="298" y="384"/>
                  </a:lnTo>
                  <a:lnTo>
                    <a:pt x="310" y="393"/>
                  </a:lnTo>
                  <a:lnTo>
                    <a:pt x="326" y="402"/>
                  </a:lnTo>
                  <a:lnTo>
                    <a:pt x="345" y="410"/>
                  </a:lnTo>
                  <a:lnTo>
                    <a:pt x="370" y="416"/>
                  </a:lnTo>
                  <a:lnTo>
                    <a:pt x="370" y="525"/>
                  </a:lnTo>
                  <a:lnTo>
                    <a:pt x="367" y="521"/>
                  </a:lnTo>
                  <a:lnTo>
                    <a:pt x="360" y="516"/>
                  </a:lnTo>
                  <a:lnTo>
                    <a:pt x="350" y="511"/>
                  </a:lnTo>
                  <a:lnTo>
                    <a:pt x="343" y="503"/>
                  </a:lnTo>
                  <a:lnTo>
                    <a:pt x="335" y="492"/>
                  </a:lnTo>
                  <a:lnTo>
                    <a:pt x="329" y="481"/>
                  </a:lnTo>
                  <a:lnTo>
                    <a:pt x="326" y="467"/>
                  </a:lnTo>
                  <a:lnTo>
                    <a:pt x="250" y="474"/>
                  </a:lnTo>
                  <a:lnTo>
                    <a:pt x="255" y="499"/>
                  </a:lnTo>
                  <a:lnTo>
                    <a:pt x="263" y="520"/>
                  </a:lnTo>
                  <a:lnTo>
                    <a:pt x="275" y="538"/>
                  </a:lnTo>
                  <a:lnTo>
                    <a:pt x="289" y="554"/>
                  </a:lnTo>
                  <a:lnTo>
                    <a:pt x="301" y="564"/>
                  </a:lnTo>
                  <a:lnTo>
                    <a:pt x="312" y="572"/>
                  </a:lnTo>
                  <a:lnTo>
                    <a:pt x="327" y="580"/>
                  </a:lnTo>
                  <a:lnTo>
                    <a:pt x="345" y="584"/>
                  </a:lnTo>
                  <a:lnTo>
                    <a:pt x="370" y="588"/>
                  </a:lnTo>
                  <a:lnTo>
                    <a:pt x="370" y="643"/>
                  </a:lnTo>
                  <a:lnTo>
                    <a:pt x="416" y="643"/>
                  </a:lnTo>
                  <a:lnTo>
                    <a:pt x="416" y="587"/>
                  </a:lnTo>
                  <a:lnTo>
                    <a:pt x="443" y="581"/>
                  </a:lnTo>
                  <a:lnTo>
                    <a:pt x="467" y="572"/>
                  </a:lnTo>
                  <a:lnTo>
                    <a:pt x="487" y="562"/>
                  </a:lnTo>
                  <a:lnTo>
                    <a:pt x="504" y="547"/>
                  </a:lnTo>
                  <a:lnTo>
                    <a:pt x="517" y="530"/>
                  </a:lnTo>
                  <a:lnTo>
                    <a:pt x="527" y="511"/>
                  </a:lnTo>
                  <a:lnTo>
                    <a:pt x="532" y="490"/>
                  </a:lnTo>
                  <a:lnTo>
                    <a:pt x="535" y="467"/>
                  </a:lnTo>
                  <a:lnTo>
                    <a:pt x="534" y="447"/>
                  </a:lnTo>
                  <a:lnTo>
                    <a:pt x="528" y="428"/>
                  </a:lnTo>
                  <a:lnTo>
                    <a:pt x="521" y="412"/>
                  </a:lnTo>
                  <a:lnTo>
                    <a:pt x="510" y="398"/>
                  </a:lnTo>
                  <a:lnTo>
                    <a:pt x="498" y="388"/>
                  </a:lnTo>
                  <a:lnTo>
                    <a:pt x="485" y="378"/>
                  </a:lnTo>
                  <a:lnTo>
                    <a:pt x="467" y="369"/>
                  </a:lnTo>
                  <a:lnTo>
                    <a:pt x="445" y="361"/>
                  </a:lnTo>
                  <a:lnTo>
                    <a:pt x="416" y="354"/>
                  </a:lnTo>
                  <a:lnTo>
                    <a:pt x="416" y="253"/>
                  </a:lnTo>
                  <a:lnTo>
                    <a:pt x="429" y="258"/>
                  </a:lnTo>
                  <a:lnTo>
                    <a:pt x="438" y="265"/>
                  </a:lnTo>
                  <a:lnTo>
                    <a:pt x="445" y="272"/>
                  </a:lnTo>
                  <a:lnTo>
                    <a:pt x="447" y="282"/>
                  </a:lnTo>
                  <a:lnTo>
                    <a:pt x="450" y="293"/>
                  </a:lnTo>
                  <a:lnTo>
                    <a:pt x="522" y="285"/>
                  </a:lnTo>
                  <a:lnTo>
                    <a:pt x="515" y="261"/>
                  </a:lnTo>
                  <a:lnTo>
                    <a:pt x="504" y="240"/>
                  </a:lnTo>
                  <a:lnTo>
                    <a:pt x="488" y="223"/>
                  </a:lnTo>
                  <a:lnTo>
                    <a:pt x="477" y="213"/>
                  </a:lnTo>
                  <a:lnTo>
                    <a:pt x="467" y="207"/>
                  </a:lnTo>
                  <a:lnTo>
                    <a:pt x="454" y="202"/>
                  </a:lnTo>
                  <a:lnTo>
                    <a:pt x="437" y="198"/>
                  </a:lnTo>
                  <a:lnTo>
                    <a:pt x="416" y="195"/>
                  </a:lnTo>
                  <a:lnTo>
                    <a:pt x="416" y="172"/>
                  </a:lnTo>
                  <a:lnTo>
                    <a:pt x="370" y="172"/>
                  </a:lnTo>
                  <a:close/>
                  <a:moveTo>
                    <a:pt x="392" y="0"/>
                  </a:moveTo>
                  <a:lnTo>
                    <a:pt x="446" y="4"/>
                  </a:lnTo>
                  <a:lnTo>
                    <a:pt x="497" y="14"/>
                  </a:lnTo>
                  <a:lnTo>
                    <a:pt x="545" y="31"/>
                  </a:lnTo>
                  <a:lnTo>
                    <a:pt x="591" y="54"/>
                  </a:lnTo>
                  <a:lnTo>
                    <a:pt x="633" y="82"/>
                  </a:lnTo>
                  <a:lnTo>
                    <a:pt x="671" y="115"/>
                  </a:lnTo>
                  <a:lnTo>
                    <a:pt x="705" y="153"/>
                  </a:lnTo>
                  <a:lnTo>
                    <a:pt x="733" y="195"/>
                  </a:lnTo>
                  <a:lnTo>
                    <a:pt x="755" y="241"/>
                  </a:lnTo>
                  <a:lnTo>
                    <a:pt x="772" y="289"/>
                  </a:lnTo>
                  <a:lnTo>
                    <a:pt x="782" y="340"/>
                  </a:lnTo>
                  <a:lnTo>
                    <a:pt x="786" y="394"/>
                  </a:lnTo>
                  <a:lnTo>
                    <a:pt x="782" y="448"/>
                  </a:lnTo>
                  <a:lnTo>
                    <a:pt x="772" y="499"/>
                  </a:lnTo>
                  <a:lnTo>
                    <a:pt x="755" y="547"/>
                  </a:lnTo>
                  <a:lnTo>
                    <a:pt x="733" y="593"/>
                  </a:lnTo>
                  <a:lnTo>
                    <a:pt x="705" y="634"/>
                  </a:lnTo>
                  <a:lnTo>
                    <a:pt x="671" y="672"/>
                  </a:lnTo>
                  <a:lnTo>
                    <a:pt x="633" y="706"/>
                  </a:lnTo>
                  <a:lnTo>
                    <a:pt x="591" y="733"/>
                  </a:lnTo>
                  <a:lnTo>
                    <a:pt x="545" y="756"/>
                  </a:lnTo>
                  <a:lnTo>
                    <a:pt x="497" y="773"/>
                  </a:lnTo>
                  <a:lnTo>
                    <a:pt x="446" y="783"/>
                  </a:lnTo>
                  <a:lnTo>
                    <a:pt x="392" y="787"/>
                  </a:lnTo>
                  <a:lnTo>
                    <a:pt x="339" y="783"/>
                  </a:lnTo>
                  <a:lnTo>
                    <a:pt x="288" y="773"/>
                  </a:lnTo>
                  <a:lnTo>
                    <a:pt x="239" y="756"/>
                  </a:lnTo>
                  <a:lnTo>
                    <a:pt x="193" y="733"/>
                  </a:lnTo>
                  <a:lnTo>
                    <a:pt x="153" y="706"/>
                  </a:lnTo>
                  <a:lnTo>
                    <a:pt x="115" y="672"/>
                  </a:lnTo>
                  <a:lnTo>
                    <a:pt x="81" y="634"/>
                  </a:lnTo>
                  <a:lnTo>
                    <a:pt x="53" y="593"/>
                  </a:lnTo>
                  <a:lnTo>
                    <a:pt x="31" y="547"/>
                  </a:lnTo>
                  <a:lnTo>
                    <a:pt x="14" y="499"/>
                  </a:lnTo>
                  <a:lnTo>
                    <a:pt x="4" y="448"/>
                  </a:lnTo>
                  <a:lnTo>
                    <a:pt x="0" y="394"/>
                  </a:lnTo>
                  <a:lnTo>
                    <a:pt x="4" y="340"/>
                  </a:lnTo>
                  <a:lnTo>
                    <a:pt x="14" y="289"/>
                  </a:lnTo>
                  <a:lnTo>
                    <a:pt x="31" y="241"/>
                  </a:lnTo>
                  <a:lnTo>
                    <a:pt x="53" y="195"/>
                  </a:lnTo>
                  <a:lnTo>
                    <a:pt x="81" y="153"/>
                  </a:lnTo>
                  <a:lnTo>
                    <a:pt x="115" y="115"/>
                  </a:lnTo>
                  <a:lnTo>
                    <a:pt x="153" y="82"/>
                  </a:lnTo>
                  <a:lnTo>
                    <a:pt x="193" y="54"/>
                  </a:lnTo>
                  <a:lnTo>
                    <a:pt x="239" y="31"/>
                  </a:lnTo>
                  <a:lnTo>
                    <a:pt x="288" y="14"/>
                  </a:lnTo>
                  <a:lnTo>
                    <a:pt x="339" y="4"/>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85"/>
          <p:cNvGrpSpPr/>
          <p:nvPr/>
        </p:nvGrpSpPr>
        <p:grpSpPr>
          <a:xfrm>
            <a:off x="724556" y="5043268"/>
            <a:ext cx="687780" cy="441381"/>
            <a:chOff x="2913063" y="100013"/>
            <a:chExt cx="1635125" cy="1049337"/>
          </a:xfrm>
          <a:solidFill>
            <a:schemeClr val="bg1"/>
          </a:solidFill>
        </p:grpSpPr>
        <p:sp>
          <p:nvSpPr>
            <p:cNvPr id="60" name="Freeform 47"/>
            <p:cNvSpPr>
              <a:spLocks/>
            </p:cNvSpPr>
            <p:nvPr/>
          </p:nvSpPr>
          <p:spPr bwMode="auto">
            <a:xfrm>
              <a:off x="4298950" y="130175"/>
              <a:ext cx="249238" cy="590550"/>
            </a:xfrm>
            <a:custGeom>
              <a:avLst/>
              <a:gdLst/>
              <a:ahLst/>
              <a:cxnLst>
                <a:cxn ang="0">
                  <a:pos x="64" y="0"/>
                </a:cxn>
                <a:cxn ang="0">
                  <a:pos x="157" y="355"/>
                </a:cxn>
                <a:cxn ang="0">
                  <a:pos x="87" y="372"/>
                </a:cxn>
                <a:cxn ang="0">
                  <a:pos x="0" y="18"/>
                </a:cxn>
                <a:cxn ang="0">
                  <a:pos x="64" y="0"/>
                </a:cxn>
              </a:cxnLst>
              <a:rect l="0" t="0" r="r" b="b"/>
              <a:pathLst>
                <a:path w="157" h="372">
                  <a:moveTo>
                    <a:pt x="64" y="0"/>
                  </a:moveTo>
                  <a:lnTo>
                    <a:pt x="157" y="355"/>
                  </a:lnTo>
                  <a:lnTo>
                    <a:pt x="87" y="372"/>
                  </a:lnTo>
                  <a:lnTo>
                    <a:pt x="0" y="18"/>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8"/>
            <p:cNvSpPr>
              <a:spLocks/>
            </p:cNvSpPr>
            <p:nvPr/>
          </p:nvSpPr>
          <p:spPr bwMode="auto">
            <a:xfrm>
              <a:off x="2913063" y="100013"/>
              <a:ext cx="265113" cy="604838"/>
            </a:xfrm>
            <a:custGeom>
              <a:avLst/>
              <a:gdLst/>
              <a:ahLst/>
              <a:cxnLst>
                <a:cxn ang="0">
                  <a:pos x="100" y="0"/>
                </a:cxn>
                <a:cxn ang="0">
                  <a:pos x="167" y="26"/>
                </a:cxn>
                <a:cxn ang="0">
                  <a:pos x="66" y="381"/>
                </a:cxn>
                <a:cxn ang="0">
                  <a:pos x="0" y="353"/>
                </a:cxn>
                <a:cxn ang="0">
                  <a:pos x="100" y="0"/>
                </a:cxn>
              </a:cxnLst>
              <a:rect l="0" t="0" r="r" b="b"/>
              <a:pathLst>
                <a:path w="167" h="381">
                  <a:moveTo>
                    <a:pt x="100" y="0"/>
                  </a:moveTo>
                  <a:lnTo>
                    <a:pt x="167" y="26"/>
                  </a:lnTo>
                  <a:lnTo>
                    <a:pt x="66" y="381"/>
                  </a:lnTo>
                  <a:lnTo>
                    <a:pt x="0" y="353"/>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9"/>
            <p:cNvSpPr>
              <a:spLocks/>
            </p:cNvSpPr>
            <p:nvPr/>
          </p:nvSpPr>
          <p:spPr bwMode="auto">
            <a:xfrm>
              <a:off x="3125788" y="158750"/>
              <a:ext cx="1235075" cy="990600"/>
            </a:xfrm>
            <a:custGeom>
              <a:avLst/>
              <a:gdLst/>
              <a:ahLst/>
              <a:cxnLst>
                <a:cxn ang="0">
                  <a:pos x="510" y="24"/>
                </a:cxn>
                <a:cxn ang="0">
                  <a:pos x="602" y="37"/>
                </a:cxn>
                <a:cxn ang="0">
                  <a:pos x="695" y="32"/>
                </a:cxn>
                <a:cxn ang="0">
                  <a:pos x="720" y="385"/>
                </a:cxn>
                <a:cxn ang="0">
                  <a:pos x="714" y="454"/>
                </a:cxn>
                <a:cxn ang="0">
                  <a:pos x="638" y="481"/>
                </a:cxn>
                <a:cxn ang="0">
                  <a:pos x="625" y="519"/>
                </a:cxn>
                <a:cxn ang="0">
                  <a:pos x="561" y="538"/>
                </a:cxn>
                <a:cxn ang="0">
                  <a:pos x="550" y="569"/>
                </a:cxn>
                <a:cxn ang="0">
                  <a:pos x="493" y="587"/>
                </a:cxn>
                <a:cxn ang="0">
                  <a:pos x="464" y="610"/>
                </a:cxn>
                <a:cxn ang="0">
                  <a:pos x="397" y="614"/>
                </a:cxn>
                <a:cxn ang="0">
                  <a:pos x="358" y="597"/>
                </a:cxn>
                <a:cxn ang="0">
                  <a:pos x="299" y="623"/>
                </a:cxn>
                <a:cxn ang="0">
                  <a:pos x="258" y="584"/>
                </a:cxn>
                <a:cxn ang="0">
                  <a:pos x="219" y="595"/>
                </a:cxn>
                <a:cxn ang="0">
                  <a:pos x="177" y="548"/>
                </a:cxn>
                <a:cxn ang="0">
                  <a:pos x="147" y="531"/>
                </a:cxn>
                <a:cxn ang="0">
                  <a:pos x="114" y="487"/>
                </a:cxn>
                <a:cxn ang="0">
                  <a:pos x="146" y="428"/>
                </a:cxn>
                <a:cxn ang="0">
                  <a:pos x="116" y="424"/>
                </a:cxn>
                <a:cxn ang="0">
                  <a:pos x="72" y="449"/>
                </a:cxn>
                <a:cxn ang="0">
                  <a:pos x="27" y="403"/>
                </a:cxn>
                <a:cxn ang="0">
                  <a:pos x="63" y="356"/>
                </a:cxn>
                <a:cxn ang="0">
                  <a:pos x="156" y="407"/>
                </a:cxn>
                <a:cxn ang="0">
                  <a:pos x="192" y="391"/>
                </a:cxn>
                <a:cxn ang="0">
                  <a:pos x="243" y="421"/>
                </a:cxn>
                <a:cxn ang="0">
                  <a:pos x="258" y="442"/>
                </a:cxn>
                <a:cxn ang="0">
                  <a:pos x="313" y="467"/>
                </a:cxn>
                <a:cxn ang="0">
                  <a:pos x="322" y="506"/>
                </a:cxn>
                <a:cxn ang="0">
                  <a:pos x="364" y="546"/>
                </a:cxn>
                <a:cxn ang="0">
                  <a:pos x="400" y="590"/>
                </a:cxn>
                <a:cxn ang="0">
                  <a:pos x="451" y="587"/>
                </a:cxn>
                <a:cxn ang="0">
                  <a:pos x="430" y="550"/>
                </a:cxn>
                <a:cxn ang="0">
                  <a:pos x="383" y="506"/>
                </a:cxn>
                <a:cxn ang="0">
                  <a:pos x="397" y="489"/>
                </a:cxn>
                <a:cxn ang="0">
                  <a:pos x="496" y="556"/>
                </a:cxn>
                <a:cxn ang="0">
                  <a:pos x="534" y="536"/>
                </a:cxn>
                <a:cxn ang="0">
                  <a:pos x="486" y="485"/>
                </a:cxn>
                <a:cxn ang="0">
                  <a:pos x="422" y="430"/>
                </a:cxn>
                <a:cxn ang="0">
                  <a:pos x="438" y="411"/>
                </a:cxn>
                <a:cxn ang="0">
                  <a:pos x="528" y="480"/>
                </a:cxn>
                <a:cxn ang="0">
                  <a:pos x="604" y="500"/>
                </a:cxn>
                <a:cxn ang="0">
                  <a:pos x="571" y="430"/>
                </a:cxn>
                <a:cxn ang="0">
                  <a:pos x="481" y="345"/>
                </a:cxn>
                <a:cxn ang="0">
                  <a:pos x="468" y="305"/>
                </a:cxn>
                <a:cxn ang="0">
                  <a:pos x="520" y="345"/>
                </a:cxn>
                <a:cxn ang="0">
                  <a:pos x="589" y="408"/>
                </a:cxn>
                <a:cxn ang="0">
                  <a:pos x="643" y="447"/>
                </a:cxn>
                <a:cxn ang="0">
                  <a:pos x="698" y="426"/>
                </a:cxn>
                <a:cxn ang="0">
                  <a:pos x="669" y="362"/>
                </a:cxn>
                <a:cxn ang="0">
                  <a:pos x="604" y="292"/>
                </a:cxn>
                <a:cxn ang="0">
                  <a:pos x="511" y="189"/>
                </a:cxn>
                <a:cxn ang="0">
                  <a:pos x="456" y="140"/>
                </a:cxn>
                <a:cxn ang="0">
                  <a:pos x="371" y="134"/>
                </a:cxn>
                <a:cxn ang="0">
                  <a:pos x="301" y="234"/>
                </a:cxn>
                <a:cxn ang="0">
                  <a:pos x="235" y="254"/>
                </a:cxn>
                <a:cxn ang="0">
                  <a:pos x="185" y="222"/>
                </a:cxn>
                <a:cxn ang="0">
                  <a:pos x="215" y="179"/>
                </a:cxn>
                <a:cxn ang="0">
                  <a:pos x="258" y="92"/>
                </a:cxn>
                <a:cxn ang="0">
                  <a:pos x="384" y="2"/>
                </a:cxn>
              </a:cxnLst>
              <a:rect l="0" t="0" r="r" b="b"/>
              <a:pathLst>
                <a:path w="778" h="624">
                  <a:moveTo>
                    <a:pt x="409" y="0"/>
                  </a:moveTo>
                  <a:lnTo>
                    <a:pt x="435" y="1"/>
                  </a:lnTo>
                  <a:lnTo>
                    <a:pt x="461" y="7"/>
                  </a:lnTo>
                  <a:lnTo>
                    <a:pt x="486" y="15"/>
                  </a:lnTo>
                  <a:lnTo>
                    <a:pt x="510" y="24"/>
                  </a:lnTo>
                  <a:lnTo>
                    <a:pt x="531" y="31"/>
                  </a:lnTo>
                  <a:lnTo>
                    <a:pt x="548" y="36"/>
                  </a:lnTo>
                  <a:lnTo>
                    <a:pt x="562" y="37"/>
                  </a:lnTo>
                  <a:lnTo>
                    <a:pt x="582" y="39"/>
                  </a:lnTo>
                  <a:lnTo>
                    <a:pt x="602" y="37"/>
                  </a:lnTo>
                  <a:lnTo>
                    <a:pt x="625" y="37"/>
                  </a:lnTo>
                  <a:lnTo>
                    <a:pt x="648" y="36"/>
                  </a:lnTo>
                  <a:lnTo>
                    <a:pt x="668" y="35"/>
                  </a:lnTo>
                  <a:lnTo>
                    <a:pt x="684" y="34"/>
                  </a:lnTo>
                  <a:lnTo>
                    <a:pt x="695" y="32"/>
                  </a:lnTo>
                  <a:lnTo>
                    <a:pt x="699" y="32"/>
                  </a:lnTo>
                  <a:lnTo>
                    <a:pt x="778" y="332"/>
                  </a:lnTo>
                  <a:lnTo>
                    <a:pt x="718" y="374"/>
                  </a:lnTo>
                  <a:lnTo>
                    <a:pt x="719" y="377"/>
                  </a:lnTo>
                  <a:lnTo>
                    <a:pt x="720" y="385"/>
                  </a:lnTo>
                  <a:lnTo>
                    <a:pt x="722" y="396"/>
                  </a:lnTo>
                  <a:lnTo>
                    <a:pt x="723" y="411"/>
                  </a:lnTo>
                  <a:lnTo>
                    <a:pt x="723" y="426"/>
                  </a:lnTo>
                  <a:lnTo>
                    <a:pt x="720" y="440"/>
                  </a:lnTo>
                  <a:lnTo>
                    <a:pt x="714" y="454"/>
                  </a:lnTo>
                  <a:lnTo>
                    <a:pt x="703" y="467"/>
                  </a:lnTo>
                  <a:lnTo>
                    <a:pt x="690" y="479"/>
                  </a:lnTo>
                  <a:lnTo>
                    <a:pt x="674" y="485"/>
                  </a:lnTo>
                  <a:lnTo>
                    <a:pt x="657" y="487"/>
                  </a:lnTo>
                  <a:lnTo>
                    <a:pt x="638" y="481"/>
                  </a:lnTo>
                  <a:lnTo>
                    <a:pt x="638" y="484"/>
                  </a:lnTo>
                  <a:lnTo>
                    <a:pt x="637" y="489"/>
                  </a:lnTo>
                  <a:lnTo>
                    <a:pt x="634" y="498"/>
                  </a:lnTo>
                  <a:lnTo>
                    <a:pt x="630" y="509"/>
                  </a:lnTo>
                  <a:lnTo>
                    <a:pt x="625" y="519"/>
                  </a:lnTo>
                  <a:lnTo>
                    <a:pt x="617" y="530"/>
                  </a:lnTo>
                  <a:lnTo>
                    <a:pt x="608" y="538"/>
                  </a:lnTo>
                  <a:lnTo>
                    <a:pt x="595" y="543"/>
                  </a:lnTo>
                  <a:lnTo>
                    <a:pt x="579" y="543"/>
                  </a:lnTo>
                  <a:lnTo>
                    <a:pt x="561" y="538"/>
                  </a:lnTo>
                  <a:lnTo>
                    <a:pt x="561" y="539"/>
                  </a:lnTo>
                  <a:lnTo>
                    <a:pt x="559" y="544"/>
                  </a:lnTo>
                  <a:lnTo>
                    <a:pt x="558" y="552"/>
                  </a:lnTo>
                  <a:lnTo>
                    <a:pt x="555" y="560"/>
                  </a:lnTo>
                  <a:lnTo>
                    <a:pt x="550" y="569"/>
                  </a:lnTo>
                  <a:lnTo>
                    <a:pt x="544" y="578"/>
                  </a:lnTo>
                  <a:lnTo>
                    <a:pt x="534" y="585"/>
                  </a:lnTo>
                  <a:lnTo>
                    <a:pt x="524" y="589"/>
                  </a:lnTo>
                  <a:lnTo>
                    <a:pt x="510" y="590"/>
                  </a:lnTo>
                  <a:lnTo>
                    <a:pt x="493" y="587"/>
                  </a:lnTo>
                  <a:lnTo>
                    <a:pt x="472" y="585"/>
                  </a:lnTo>
                  <a:lnTo>
                    <a:pt x="472" y="587"/>
                  </a:lnTo>
                  <a:lnTo>
                    <a:pt x="470" y="593"/>
                  </a:lnTo>
                  <a:lnTo>
                    <a:pt x="469" y="602"/>
                  </a:lnTo>
                  <a:lnTo>
                    <a:pt x="464" y="610"/>
                  </a:lnTo>
                  <a:lnTo>
                    <a:pt x="456" y="618"/>
                  </a:lnTo>
                  <a:lnTo>
                    <a:pt x="444" y="623"/>
                  </a:lnTo>
                  <a:lnTo>
                    <a:pt x="428" y="624"/>
                  </a:lnTo>
                  <a:lnTo>
                    <a:pt x="413" y="620"/>
                  </a:lnTo>
                  <a:lnTo>
                    <a:pt x="397" y="614"/>
                  </a:lnTo>
                  <a:lnTo>
                    <a:pt x="384" y="606"/>
                  </a:lnTo>
                  <a:lnTo>
                    <a:pt x="373" y="598"/>
                  </a:lnTo>
                  <a:lnTo>
                    <a:pt x="367" y="590"/>
                  </a:lnTo>
                  <a:lnTo>
                    <a:pt x="364" y="591"/>
                  </a:lnTo>
                  <a:lnTo>
                    <a:pt x="358" y="597"/>
                  </a:lnTo>
                  <a:lnTo>
                    <a:pt x="347" y="603"/>
                  </a:lnTo>
                  <a:lnTo>
                    <a:pt x="336" y="611"/>
                  </a:lnTo>
                  <a:lnTo>
                    <a:pt x="322" y="618"/>
                  </a:lnTo>
                  <a:lnTo>
                    <a:pt x="311" y="622"/>
                  </a:lnTo>
                  <a:lnTo>
                    <a:pt x="299" y="623"/>
                  </a:lnTo>
                  <a:lnTo>
                    <a:pt x="286" y="622"/>
                  </a:lnTo>
                  <a:lnTo>
                    <a:pt x="274" y="616"/>
                  </a:lnTo>
                  <a:lnTo>
                    <a:pt x="265" y="610"/>
                  </a:lnTo>
                  <a:lnTo>
                    <a:pt x="260" y="598"/>
                  </a:lnTo>
                  <a:lnTo>
                    <a:pt x="258" y="584"/>
                  </a:lnTo>
                  <a:lnTo>
                    <a:pt x="256" y="585"/>
                  </a:lnTo>
                  <a:lnTo>
                    <a:pt x="249" y="587"/>
                  </a:lnTo>
                  <a:lnTo>
                    <a:pt x="240" y="591"/>
                  </a:lnTo>
                  <a:lnTo>
                    <a:pt x="228" y="594"/>
                  </a:lnTo>
                  <a:lnTo>
                    <a:pt x="219" y="595"/>
                  </a:lnTo>
                  <a:lnTo>
                    <a:pt x="210" y="593"/>
                  </a:lnTo>
                  <a:lnTo>
                    <a:pt x="199" y="586"/>
                  </a:lnTo>
                  <a:lnTo>
                    <a:pt x="190" y="576"/>
                  </a:lnTo>
                  <a:lnTo>
                    <a:pt x="181" y="563"/>
                  </a:lnTo>
                  <a:lnTo>
                    <a:pt x="177" y="548"/>
                  </a:lnTo>
                  <a:lnTo>
                    <a:pt x="178" y="531"/>
                  </a:lnTo>
                  <a:lnTo>
                    <a:pt x="176" y="531"/>
                  </a:lnTo>
                  <a:lnTo>
                    <a:pt x="168" y="532"/>
                  </a:lnTo>
                  <a:lnTo>
                    <a:pt x="159" y="532"/>
                  </a:lnTo>
                  <a:lnTo>
                    <a:pt x="147" y="531"/>
                  </a:lnTo>
                  <a:lnTo>
                    <a:pt x="134" y="527"/>
                  </a:lnTo>
                  <a:lnTo>
                    <a:pt x="123" y="521"/>
                  </a:lnTo>
                  <a:lnTo>
                    <a:pt x="116" y="512"/>
                  </a:lnTo>
                  <a:lnTo>
                    <a:pt x="113" y="500"/>
                  </a:lnTo>
                  <a:lnTo>
                    <a:pt x="114" y="487"/>
                  </a:lnTo>
                  <a:lnTo>
                    <a:pt x="120" y="472"/>
                  </a:lnTo>
                  <a:lnTo>
                    <a:pt x="126" y="458"/>
                  </a:lnTo>
                  <a:lnTo>
                    <a:pt x="134" y="445"/>
                  </a:lnTo>
                  <a:lnTo>
                    <a:pt x="142" y="434"/>
                  </a:lnTo>
                  <a:lnTo>
                    <a:pt x="146" y="428"/>
                  </a:lnTo>
                  <a:lnTo>
                    <a:pt x="148" y="425"/>
                  </a:lnTo>
                  <a:lnTo>
                    <a:pt x="131" y="412"/>
                  </a:lnTo>
                  <a:lnTo>
                    <a:pt x="129" y="413"/>
                  </a:lnTo>
                  <a:lnTo>
                    <a:pt x="123" y="419"/>
                  </a:lnTo>
                  <a:lnTo>
                    <a:pt x="116" y="424"/>
                  </a:lnTo>
                  <a:lnTo>
                    <a:pt x="106" y="430"/>
                  </a:lnTo>
                  <a:lnTo>
                    <a:pt x="99" y="437"/>
                  </a:lnTo>
                  <a:lnTo>
                    <a:pt x="92" y="441"/>
                  </a:lnTo>
                  <a:lnTo>
                    <a:pt x="84" y="445"/>
                  </a:lnTo>
                  <a:lnTo>
                    <a:pt x="72" y="449"/>
                  </a:lnTo>
                  <a:lnTo>
                    <a:pt x="59" y="449"/>
                  </a:lnTo>
                  <a:lnTo>
                    <a:pt x="46" y="445"/>
                  </a:lnTo>
                  <a:lnTo>
                    <a:pt x="34" y="436"/>
                  </a:lnTo>
                  <a:lnTo>
                    <a:pt x="28" y="420"/>
                  </a:lnTo>
                  <a:lnTo>
                    <a:pt x="27" y="403"/>
                  </a:lnTo>
                  <a:lnTo>
                    <a:pt x="33" y="387"/>
                  </a:lnTo>
                  <a:lnTo>
                    <a:pt x="44" y="374"/>
                  </a:lnTo>
                  <a:lnTo>
                    <a:pt x="53" y="365"/>
                  </a:lnTo>
                  <a:lnTo>
                    <a:pt x="57" y="362"/>
                  </a:lnTo>
                  <a:lnTo>
                    <a:pt x="63" y="356"/>
                  </a:lnTo>
                  <a:lnTo>
                    <a:pt x="0" y="289"/>
                  </a:lnTo>
                  <a:lnTo>
                    <a:pt x="10" y="230"/>
                  </a:lnTo>
                  <a:lnTo>
                    <a:pt x="27" y="240"/>
                  </a:lnTo>
                  <a:lnTo>
                    <a:pt x="28" y="277"/>
                  </a:lnTo>
                  <a:lnTo>
                    <a:pt x="156" y="407"/>
                  </a:lnTo>
                  <a:lnTo>
                    <a:pt x="165" y="408"/>
                  </a:lnTo>
                  <a:lnTo>
                    <a:pt x="168" y="405"/>
                  </a:lnTo>
                  <a:lnTo>
                    <a:pt x="173" y="402"/>
                  </a:lnTo>
                  <a:lnTo>
                    <a:pt x="181" y="395"/>
                  </a:lnTo>
                  <a:lnTo>
                    <a:pt x="192" y="391"/>
                  </a:lnTo>
                  <a:lnTo>
                    <a:pt x="203" y="388"/>
                  </a:lnTo>
                  <a:lnTo>
                    <a:pt x="214" y="390"/>
                  </a:lnTo>
                  <a:lnTo>
                    <a:pt x="226" y="396"/>
                  </a:lnTo>
                  <a:lnTo>
                    <a:pt x="236" y="408"/>
                  </a:lnTo>
                  <a:lnTo>
                    <a:pt x="243" y="421"/>
                  </a:lnTo>
                  <a:lnTo>
                    <a:pt x="244" y="437"/>
                  </a:lnTo>
                  <a:lnTo>
                    <a:pt x="239" y="451"/>
                  </a:lnTo>
                  <a:lnTo>
                    <a:pt x="241" y="450"/>
                  </a:lnTo>
                  <a:lnTo>
                    <a:pt x="248" y="446"/>
                  </a:lnTo>
                  <a:lnTo>
                    <a:pt x="258" y="442"/>
                  </a:lnTo>
                  <a:lnTo>
                    <a:pt x="270" y="440"/>
                  </a:lnTo>
                  <a:lnTo>
                    <a:pt x="283" y="440"/>
                  </a:lnTo>
                  <a:lnTo>
                    <a:pt x="295" y="445"/>
                  </a:lnTo>
                  <a:lnTo>
                    <a:pt x="305" y="455"/>
                  </a:lnTo>
                  <a:lnTo>
                    <a:pt x="313" y="467"/>
                  </a:lnTo>
                  <a:lnTo>
                    <a:pt x="316" y="480"/>
                  </a:lnTo>
                  <a:lnTo>
                    <a:pt x="316" y="493"/>
                  </a:lnTo>
                  <a:lnTo>
                    <a:pt x="313" y="505"/>
                  </a:lnTo>
                  <a:lnTo>
                    <a:pt x="316" y="505"/>
                  </a:lnTo>
                  <a:lnTo>
                    <a:pt x="322" y="506"/>
                  </a:lnTo>
                  <a:lnTo>
                    <a:pt x="332" y="508"/>
                  </a:lnTo>
                  <a:lnTo>
                    <a:pt x="342" y="513"/>
                  </a:lnTo>
                  <a:lnTo>
                    <a:pt x="353" y="521"/>
                  </a:lnTo>
                  <a:lnTo>
                    <a:pt x="359" y="531"/>
                  </a:lnTo>
                  <a:lnTo>
                    <a:pt x="364" y="546"/>
                  </a:lnTo>
                  <a:lnTo>
                    <a:pt x="367" y="555"/>
                  </a:lnTo>
                  <a:lnTo>
                    <a:pt x="367" y="564"/>
                  </a:lnTo>
                  <a:lnTo>
                    <a:pt x="373" y="570"/>
                  </a:lnTo>
                  <a:lnTo>
                    <a:pt x="381" y="577"/>
                  </a:lnTo>
                  <a:lnTo>
                    <a:pt x="400" y="590"/>
                  </a:lnTo>
                  <a:lnTo>
                    <a:pt x="410" y="595"/>
                  </a:lnTo>
                  <a:lnTo>
                    <a:pt x="421" y="598"/>
                  </a:lnTo>
                  <a:lnTo>
                    <a:pt x="434" y="598"/>
                  </a:lnTo>
                  <a:lnTo>
                    <a:pt x="443" y="594"/>
                  </a:lnTo>
                  <a:lnTo>
                    <a:pt x="451" y="587"/>
                  </a:lnTo>
                  <a:lnTo>
                    <a:pt x="453" y="581"/>
                  </a:lnTo>
                  <a:lnTo>
                    <a:pt x="453" y="573"/>
                  </a:lnTo>
                  <a:lnTo>
                    <a:pt x="449" y="568"/>
                  </a:lnTo>
                  <a:lnTo>
                    <a:pt x="440" y="559"/>
                  </a:lnTo>
                  <a:lnTo>
                    <a:pt x="430" y="550"/>
                  </a:lnTo>
                  <a:lnTo>
                    <a:pt x="418" y="539"/>
                  </a:lnTo>
                  <a:lnTo>
                    <a:pt x="405" y="529"/>
                  </a:lnTo>
                  <a:lnTo>
                    <a:pt x="394" y="519"/>
                  </a:lnTo>
                  <a:lnTo>
                    <a:pt x="387" y="512"/>
                  </a:lnTo>
                  <a:lnTo>
                    <a:pt x="383" y="506"/>
                  </a:lnTo>
                  <a:lnTo>
                    <a:pt x="381" y="501"/>
                  </a:lnTo>
                  <a:lnTo>
                    <a:pt x="381" y="496"/>
                  </a:lnTo>
                  <a:lnTo>
                    <a:pt x="384" y="491"/>
                  </a:lnTo>
                  <a:lnTo>
                    <a:pt x="389" y="488"/>
                  </a:lnTo>
                  <a:lnTo>
                    <a:pt x="397" y="489"/>
                  </a:lnTo>
                  <a:lnTo>
                    <a:pt x="407" y="493"/>
                  </a:lnTo>
                  <a:lnTo>
                    <a:pt x="430" y="509"/>
                  </a:lnTo>
                  <a:lnTo>
                    <a:pt x="451" y="526"/>
                  </a:lnTo>
                  <a:lnTo>
                    <a:pt x="473" y="543"/>
                  </a:lnTo>
                  <a:lnTo>
                    <a:pt x="496" y="556"/>
                  </a:lnTo>
                  <a:lnTo>
                    <a:pt x="508" y="559"/>
                  </a:lnTo>
                  <a:lnTo>
                    <a:pt x="519" y="559"/>
                  </a:lnTo>
                  <a:lnTo>
                    <a:pt x="527" y="555"/>
                  </a:lnTo>
                  <a:lnTo>
                    <a:pt x="533" y="547"/>
                  </a:lnTo>
                  <a:lnTo>
                    <a:pt x="534" y="536"/>
                  </a:lnTo>
                  <a:lnTo>
                    <a:pt x="531" y="526"/>
                  </a:lnTo>
                  <a:lnTo>
                    <a:pt x="523" y="517"/>
                  </a:lnTo>
                  <a:lnTo>
                    <a:pt x="512" y="506"/>
                  </a:lnTo>
                  <a:lnTo>
                    <a:pt x="499" y="497"/>
                  </a:lnTo>
                  <a:lnTo>
                    <a:pt x="486" y="485"/>
                  </a:lnTo>
                  <a:lnTo>
                    <a:pt x="472" y="472"/>
                  </a:lnTo>
                  <a:lnTo>
                    <a:pt x="456" y="460"/>
                  </a:lnTo>
                  <a:lnTo>
                    <a:pt x="442" y="449"/>
                  </a:lnTo>
                  <a:lnTo>
                    <a:pt x="430" y="438"/>
                  </a:lnTo>
                  <a:lnTo>
                    <a:pt x="422" y="430"/>
                  </a:lnTo>
                  <a:lnTo>
                    <a:pt x="418" y="425"/>
                  </a:lnTo>
                  <a:lnTo>
                    <a:pt x="419" y="420"/>
                  </a:lnTo>
                  <a:lnTo>
                    <a:pt x="423" y="415"/>
                  </a:lnTo>
                  <a:lnTo>
                    <a:pt x="428" y="411"/>
                  </a:lnTo>
                  <a:lnTo>
                    <a:pt x="438" y="411"/>
                  </a:lnTo>
                  <a:lnTo>
                    <a:pt x="451" y="415"/>
                  </a:lnTo>
                  <a:lnTo>
                    <a:pt x="464" y="424"/>
                  </a:lnTo>
                  <a:lnTo>
                    <a:pt x="478" y="437"/>
                  </a:lnTo>
                  <a:lnTo>
                    <a:pt x="494" y="451"/>
                  </a:lnTo>
                  <a:lnTo>
                    <a:pt x="528" y="480"/>
                  </a:lnTo>
                  <a:lnTo>
                    <a:pt x="542" y="491"/>
                  </a:lnTo>
                  <a:lnTo>
                    <a:pt x="562" y="501"/>
                  </a:lnTo>
                  <a:lnTo>
                    <a:pt x="579" y="506"/>
                  </a:lnTo>
                  <a:lnTo>
                    <a:pt x="593" y="506"/>
                  </a:lnTo>
                  <a:lnTo>
                    <a:pt x="604" y="500"/>
                  </a:lnTo>
                  <a:lnTo>
                    <a:pt x="608" y="491"/>
                  </a:lnTo>
                  <a:lnTo>
                    <a:pt x="608" y="479"/>
                  </a:lnTo>
                  <a:lnTo>
                    <a:pt x="602" y="467"/>
                  </a:lnTo>
                  <a:lnTo>
                    <a:pt x="593" y="453"/>
                  </a:lnTo>
                  <a:lnTo>
                    <a:pt x="571" y="430"/>
                  </a:lnTo>
                  <a:lnTo>
                    <a:pt x="558" y="419"/>
                  </a:lnTo>
                  <a:lnTo>
                    <a:pt x="545" y="405"/>
                  </a:lnTo>
                  <a:lnTo>
                    <a:pt x="529" y="392"/>
                  </a:lnTo>
                  <a:lnTo>
                    <a:pt x="490" y="353"/>
                  </a:lnTo>
                  <a:lnTo>
                    <a:pt x="481" y="345"/>
                  </a:lnTo>
                  <a:lnTo>
                    <a:pt x="476" y="340"/>
                  </a:lnTo>
                  <a:lnTo>
                    <a:pt x="470" y="332"/>
                  </a:lnTo>
                  <a:lnTo>
                    <a:pt x="466" y="322"/>
                  </a:lnTo>
                  <a:lnTo>
                    <a:pt x="466" y="312"/>
                  </a:lnTo>
                  <a:lnTo>
                    <a:pt x="468" y="305"/>
                  </a:lnTo>
                  <a:lnTo>
                    <a:pt x="472" y="301"/>
                  </a:lnTo>
                  <a:lnTo>
                    <a:pt x="478" y="303"/>
                  </a:lnTo>
                  <a:lnTo>
                    <a:pt x="486" y="310"/>
                  </a:lnTo>
                  <a:lnTo>
                    <a:pt x="508" y="332"/>
                  </a:lnTo>
                  <a:lnTo>
                    <a:pt x="520" y="345"/>
                  </a:lnTo>
                  <a:lnTo>
                    <a:pt x="532" y="357"/>
                  </a:lnTo>
                  <a:lnTo>
                    <a:pt x="545" y="369"/>
                  </a:lnTo>
                  <a:lnTo>
                    <a:pt x="559" y="382"/>
                  </a:lnTo>
                  <a:lnTo>
                    <a:pt x="575" y="395"/>
                  </a:lnTo>
                  <a:lnTo>
                    <a:pt x="589" y="408"/>
                  </a:lnTo>
                  <a:lnTo>
                    <a:pt x="602" y="419"/>
                  </a:lnTo>
                  <a:lnTo>
                    <a:pt x="613" y="428"/>
                  </a:lnTo>
                  <a:lnTo>
                    <a:pt x="621" y="434"/>
                  </a:lnTo>
                  <a:lnTo>
                    <a:pt x="631" y="441"/>
                  </a:lnTo>
                  <a:lnTo>
                    <a:pt x="643" y="447"/>
                  </a:lnTo>
                  <a:lnTo>
                    <a:pt x="656" y="453"/>
                  </a:lnTo>
                  <a:lnTo>
                    <a:pt x="668" y="454"/>
                  </a:lnTo>
                  <a:lnTo>
                    <a:pt x="680" y="450"/>
                  </a:lnTo>
                  <a:lnTo>
                    <a:pt x="690" y="441"/>
                  </a:lnTo>
                  <a:lnTo>
                    <a:pt x="698" y="426"/>
                  </a:lnTo>
                  <a:lnTo>
                    <a:pt x="699" y="412"/>
                  </a:lnTo>
                  <a:lnTo>
                    <a:pt x="695" y="398"/>
                  </a:lnTo>
                  <a:lnTo>
                    <a:pt x="688" y="385"/>
                  </a:lnTo>
                  <a:lnTo>
                    <a:pt x="678" y="373"/>
                  </a:lnTo>
                  <a:lnTo>
                    <a:pt x="669" y="362"/>
                  </a:lnTo>
                  <a:lnTo>
                    <a:pt x="663" y="356"/>
                  </a:lnTo>
                  <a:lnTo>
                    <a:pt x="652" y="344"/>
                  </a:lnTo>
                  <a:lnTo>
                    <a:pt x="638" y="330"/>
                  </a:lnTo>
                  <a:lnTo>
                    <a:pt x="622" y="311"/>
                  </a:lnTo>
                  <a:lnTo>
                    <a:pt x="604" y="292"/>
                  </a:lnTo>
                  <a:lnTo>
                    <a:pt x="584" y="271"/>
                  </a:lnTo>
                  <a:lnTo>
                    <a:pt x="565" y="248"/>
                  </a:lnTo>
                  <a:lnTo>
                    <a:pt x="546" y="227"/>
                  </a:lnTo>
                  <a:lnTo>
                    <a:pt x="528" y="208"/>
                  </a:lnTo>
                  <a:lnTo>
                    <a:pt x="511" y="189"/>
                  </a:lnTo>
                  <a:lnTo>
                    <a:pt x="498" y="174"/>
                  </a:lnTo>
                  <a:lnTo>
                    <a:pt x="487" y="162"/>
                  </a:lnTo>
                  <a:lnTo>
                    <a:pt x="481" y="155"/>
                  </a:lnTo>
                  <a:lnTo>
                    <a:pt x="470" y="147"/>
                  </a:lnTo>
                  <a:lnTo>
                    <a:pt x="456" y="140"/>
                  </a:lnTo>
                  <a:lnTo>
                    <a:pt x="439" y="133"/>
                  </a:lnTo>
                  <a:lnTo>
                    <a:pt x="421" y="128"/>
                  </a:lnTo>
                  <a:lnTo>
                    <a:pt x="402" y="127"/>
                  </a:lnTo>
                  <a:lnTo>
                    <a:pt x="385" y="128"/>
                  </a:lnTo>
                  <a:lnTo>
                    <a:pt x="371" y="134"/>
                  </a:lnTo>
                  <a:lnTo>
                    <a:pt x="358" y="147"/>
                  </a:lnTo>
                  <a:lnTo>
                    <a:pt x="345" y="165"/>
                  </a:lnTo>
                  <a:lnTo>
                    <a:pt x="334" y="184"/>
                  </a:lnTo>
                  <a:lnTo>
                    <a:pt x="313" y="221"/>
                  </a:lnTo>
                  <a:lnTo>
                    <a:pt x="301" y="234"/>
                  </a:lnTo>
                  <a:lnTo>
                    <a:pt x="292" y="240"/>
                  </a:lnTo>
                  <a:lnTo>
                    <a:pt x="281" y="246"/>
                  </a:lnTo>
                  <a:lnTo>
                    <a:pt x="266" y="250"/>
                  </a:lnTo>
                  <a:lnTo>
                    <a:pt x="250" y="252"/>
                  </a:lnTo>
                  <a:lnTo>
                    <a:pt x="235" y="254"/>
                  </a:lnTo>
                  <a:lnTo>
                    <a:pt x="219" y="252"/>
                  </a:lnTo>
                  <a:lnTo>
                    <a:pt x="206" y="250"/>
                  </a:lnTo>
                  <a:lnTo>
                    <a:pt x="195" y="243"/>
                  </a:lnTo>
                  <a:lnTo>
                    <a:pt x="188" y="234"/>
                  </a:lnTo>
                  <a:lnTo>
                    <a:pt x="185" y="222"/>
                  </a:lnTo>
                  <a:lnTo>
                    <a:pt x="186" y="220"/>
                  </a:lnTo>
                  <a:lnTo>
                    <a:pt x="192" y="214"/>
                  </a:lnTo>
                  <a:lnTo>
                    <a:pt x="198" y="205"/>
                  </a:lnTo>
                  <a:lnTo>
                    <a:pt x="206" y="193"/>
                  </a:lnTo>
                  <a:lnTo>
                    <a:pt x="215" y="179"/>
                  </a:lnTo>
                  <a:lnTo>
                    <a:pt x="222" y="163"/>
                  </a:lnTo>
                  <a:lnTo>
                    <a:pt x="227" y="145"/>
                  </a:lnTo>
                  <a:lnTo>
                    <a:pt x="232" y="129"/>
                  </a:lnTo>
                  <a:lnTo>
                    <a:pt x="244" y="112"/>
                  </a:lnTo>
                  <a:lnTo>
                    <a:pt x="258" y="92"/>
                  </a:lnTo>
                  <a:lnTo>
                    <a:pt x="277" y="73"/>
                  </a:lnTo>
                  <a:lnTo>
                    <a:pt x="318" y="36"/>
                  </a:lnTo>
                  <a:lnTo>
                    <a:pt x="342" y="22"/>
                  </a:lnTo>
                  <a:lnTo>
                    <a:pt x="363" y="10"/>
                  </a:lnTo>
                  <a:lnTo>
                    <a:pt x="384" y="2"/>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0"/>
            <p:cNvSpPr>
              <a:spLocks/>
            </p:cNvSpPr>
            <p:nvPr/>
          </p:nvSpPr>
          <p:spPr bwMode="auto">
            <a:xfrm>
              <a:off x="3224213" y="193675"/>
              <a:ext cx="325438" cy="80963"/>
            </a:xfrm>
            <a:custGeom>
              <a:avLst/>
              <a:gdLst/>
              <a:ahLst/>
              <a:cxnLst>
                <a:cxn ang="0">
                  <a:pos x="17" y="0"/>
                </a:cxn>
                <a:cxn ang="0">
                  <a:pos x="31" y="0"/>
                </a:cxn>
                <a:cxn ang="0">
                  <a:pos x="51" y="1"/>
                </a:cxn>
                <a:cxn ang="0">
                  <a:pos x="73" y="1"/>
                </a:cxn>
                <a:cxn ang="0">
                  <a:pos x="99" y="2"/>
                </a:cxn>
                <a:cxn ang="0">
                  <a:pos x="149" y="5"/>
                </a:cxn>
                <a:cxn ang="0">
                  <a:pos x="171" y="6"/>
                </a:cxn>
                <a:cxn ang="0">
                  <a:pos x="190" y="6"/>
                </a:cxn>
                <a:cxn ang="0">
                  <a:pos x="202" y="8"/>
                </a:cxn>
                <a:cxn ang="0">
                  <a:pos x="205" y="8"/>
                </a:cxn>
                <a:cxn ang="0">
                  <a:pos x="204" y="10"/>
                </a:cxn>
                <a:cxn ang="0">
                  <a:pos x="203" y="17"/>
                </a:cxn>
                <a:cxn ang="0">
                  <a:pos x="198" y="26"/>
                </a:cxn>
                <a:cxn ang="0">
                  <a:pos x="191" y="36"/>
                </a:cxn>
                <a:cxn ang="0">
                  <a:pos x="183" y="44"/>
                </a:cxn>
                <a:cxn ang="0">
                  <a:pos x="173" y="50"/>
                </a:cxn>
                <a:cxn ang="0">
                  <a:pos x="161" y="51"/>
                </a:cxn>
                <a:cxn ang="0">
                  <a:pos x="144" y="50"/>
                </a:cxn>
                <a:cxn ang="0">
                  <a:pos x="122" y="48"/>
                </a:cxn>
                <a:cxn ang="0">
                  <a:pos x="98" y="46"/>
                </a:cxn>
                <a:cxn ang="0">
                  <a:pos x="46" y="43"/>
                </a:cxn>
                <a:cxn ang="0">
                  <a:pos x="21" y="42"/>
                </a:cxn>
                <a:cxn ang="0">
                  <a:pos x="0" y="42"/>
                </a:cxn>
                <a:cxn ang="0">
                  <a:pos x="0" y="38"/>
                </a:cxn>
                <a:cxn ang="0">
                  <a:pos x="1" y="29"/>
                </a:cxn>
                <a:cxn ang="0">
                  <a:pos x="3" y="17"/>
                </a:cxn>
                <a:cxn ang="0">
                  <a:pos x="5" y="6"/>
                </a:cxn>
                <a:cxn ang="0">
                  <a:pos x="10" y="1"/>
                </a:cxn>
                <a:cxn ang="0">
                  <a:pos x="17" y="0"/>
                </a:cxn>
              </a:cxnLst>
              <a:rect l="0" t="0" r="r" b="b"/>
              <a:pathLst>
                <a:path w="205" h="51">
                  <a:moveTo>
                    <a:pt x="17" y="0"/>
                  </a:moveTo>
                  <a:lnTo>
                    <a:pt x="31" y="0"/>
                  </a:lnTo>
                  <a:lnTo>
                    <a:pt x="51" y="1"/>
                  </a:lnTo>
                  <a:lnTo>
                    <a:pt x="73" y="1"/>
                  </a:lnTo>
                  <a:lnTo>
                    <a:pt x="99" y="2"/>
                  </a:lnTo>
                  <a:lnTo>
                    <a:pt x="149" y="5"/>
                  </a:lnTo>
                  <a:lnTo>
                    <a:pt x="171" y="6"/>
                  </a:lnTo>
                  <a:lnTo>
                    <a:pt x="190" y="6"/>
                  </a:lnTo>
                  <a:lnTo>
                    <a:pt x="202" y="8"/>
                  </a:lnTo>
                  <a:lnTo>
                    <a:pt x="205" y="8"/>
                  </a:lnTo>
                  <a:lnTo>
                    <a:pt x="204" y="10"/>
                  </a:lnTo>
                  <a:lnTo>
                    <a:pt x="203" y="17"/>
                  </a:lnTo>
                  <a:lnTo>
                    <a:pt x="198" y="26"/>
                  </a:lnTo>
                  <a:lnTo>
                    <a:pt x="191" y="36"/>
                  </a:lnTo>
                  <a:lnTo>
                    <a:pt x="183" y="44"/>
                  </a:lnTo>
                  <a:lnTo>
                    <a:pt x="173" y="50"/>
                  </a:lnTo>
                  <a:lnTo>
                    <a:pt x="161" y="51"/>
                  </a:lnTo>
                  <a:lnTo>
                    <a:pt x="144" y="50"/>
                  </a:lnTo>
                  <a:lnTo>
                    <a:pt x="122" y="48"/>
                  </a:lnTo>
                  <a:lnTo>
                    <a:pt x="98" y="46"/>
                  </a:lnTo>
                  <a:lnTo>
                    <a:pt x="46" y="43"/>
                  </a:lnTo>
                  <a:lnTo>
                    <a:pt x="21" y="42"/>
                  </a:lnTo>
                  <a:lnTo>
                    <a:pt x="0" y="42"/>
                  </a:lnTo>
                  <a:lnTo>
                    <a:pt x="0" y="38"/>
                  </a:lnTo>
                  <a:lnTo>
                    <a:pt x="1" y="29"/>
                  </a:lnTo>
                  <a:lnTo>
                    <a:pt x="3" y="17"/>
                  </a:lnTo>
                  <a:lnTo>
                    <a:pt x="5" y="6"/>
                  </a:lnTo>
                  <a:lnTo>
                    <a:pt x="10"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4" name="Freeform 43"/>
          <p:cNvSpPr>
            <a:spLocks noEditPoints="1"/>
          </p:cNvSpPr>
          <p:nvPr/>
        </p:nvSpPr>
        <p:spPr bwMode="auto">
          <a:xfrm>
            <a:off x="7542022" y="3858064"/>
            <a:ext cx="415734" cy="425650"/>
          </a:xfrm>
          <a:custGeom>
            <a:avLst/>
            <a:gdLst/>
            <a:ahLst/>
            <a:cxnLst>
              <a:cxn ang="0">
                <a:pos x="375" y="434"/>
              </a:cxn>
              <a:cxn ang="0">
                <a:pos x="380" y="502"/>
              </a:cxn>
              <a:cxn ang="0">
                <a:pos x="474" y="503"/>
              </a:cxn>
              <a:cxn ang="0">
                <a:pos x="477" y="431"/>
              </a:cxn>
              <a:cxn ang="0">
                <a:pos x="233" y="426"/>
              </a:cxn>
              <a:cxn ang="0">
                <a:pos x="223" y="494"/>
              </a:cxn>
              <a:cxn ang="0">
                <a:pos x="316" y="497"/>
              </a:cxn>
              <a:cxn ang="0">
                <a:pos x="317" y="430"/>
              </a:cxn>
              <a:cxn ang="0">
                <a:pos x="88" y="426"/>
              </a:cxn>
              <a:cxn ang="0">
                <a:pos x="74" y="440"/>
              </a:cxn>
              <a:cxn ang="0">
                <a:pos x="88" y="499"/>
              </a:cxn>
              <a:cxn ang="0">
                <a:pos x="173" y="490"/>
              </a:cxn>
              <a:cxn ang="0">
                <a:pos x="88" y="426"/>
              </a:cxn>
              <a:cxn ang="0">
                <a:pos x="372" y="336"/>
              </a:cxn>
              <a:cxn ang="0">
                <a:pos x="386" y="400"/>
              </a:cxn>
              <a:cxn ang="0">
                <a:pos x="478" y="393"/>
              </a:cxn>
              <a:cxn ang="0">
                <a:pos x="470" y="326"/>
              </a:cxn>
              <a:cxn ang="0">
                <a:pos x="224" y="332"/>
              </a:cxn>
              <a:cxn ang="0">
                <a:pos x="225" y="397"/>
              </a:cxn>
              <a:cxn ang="0">
                <a:pos x="317" y="396"/>
              </a:cxn>
              <a:cxn ang="0">
                <a:pos x="309" y="326"/>
              </a:cxn>
              <a:cxn ang="0">
                <a:pos x="77" y="333"/>
              </a:cxn>
              <a:cxn ang="0">
                <a:pos x="79" y="396"/>
              </a:cxn>
              <a:cxn ang="0">
                <a:pos x="164" y="400"/>
              </a:cxn>
              <a:cxn ang="0">
                <a:pos x="173" y="337"/>
              </a:cxn>
              <a:cxn ang="0">
                <a:pos x="392" y="214"/>
              </a:cxn>
              <a:cxn ang="0">
                <a:pos x="372" y="285"/>
              </a:cxn>
              <a:cxn ang="0">
                <a:pos x="392" y="307"/>
              </a:cxn>
              <a:cxn ang="0">
                <a:pos x="477" y="291"/>
              </a:cxn>
              <a:cxn ang="0">
                <a:pos x="475" y="223"/>
              </a:cxn>
              <a:cxn ang="0">
                <a:pos x="465" y="214"/>
              </a:cxn>
              <a:cxn ang="0">
                <a:pos x="227" y="218"/>
              </a:cxn>
              <a:cxn ang="0">
                <a:pos x="220" y="279"/>
              </a:cxn>
              <a:cxn ang="0">
                <a:pos x="304" y="300"/>
              </a:cxn>
              <a:cxn ang="0">
                <a:pos x="320" y="228"/>
              </a:cxn>
              <a:cxn ang="0">
                <a:pos x="304" y="214"/>
              </a:cxn>
              <a:cxn ang="0">
                <a:pos x="80" y="218"/>
              </a:cxn>
              <a:cxn ang="0">
                <a:pos x="75" y="278"/>
              </a:cxn>
              <a:cxn ang="0">
                <a:pos x="164" y="286"/>
              </a:cxn>
              <a:cxn ang="0">
                <a:pos x="173" y="224"/>
              </a:cxn>
              <a:cxn ang="0">
                <a:pos x="101" y="54"/>
              </a:cxn>
              <a:cxn ang="0">
                <a:pos x="74" y="82"/>
              </a:cxn>
              <a:cxn ang="0">
                <a:pos x="91" y="177"/>
              </a:cxn>
              <a:cxn ang="0">
                <a:pos x="470" y="172"/>
              </a:cxn>
              <a:cxn ang="0">
                <a:pos x="475" y="71"/>
              </a:cxn>
              <a:cxn ang="0">
                <a:pos x="101" y="54"/>
              </a:cxn>
              <a:cxn ang="0">
                <a:pos x="537" y="8"/>
              </a:cxn>
              <a:cxn ang="0">
                <a:pos x="542" y="541"/>
              </a:cxn>
              <a:cxn ang="0">
                <a:pos x="28" y="558"/>
              </a:cxn>
              <a:cxn ang="0">
                <a:pos x="0" y="531"/>
              </a:cxn>
              <a:cxn ang="0">
                <a:pos x="28" y="0"/>
              </a:cxn>
            </a:cxnLst>
            <a:rect l="0" t="0" r="r" b="b"/>
            <a:pathLst>
              <a:path w="545" h="558">
                <a:moveTo>
                  <a:pt x="393" y="426"/>
                </a:moveTo>
                <a:lnTo>
                  <a:pt x="386" y="427"/>
                </a:lnTo>
                <a:lnTo>
                  <a:pt x="380" y="430"/>
                </a:lnTo>
                <a:lnTo>
                  <a:pt x="375" y="434"/>
                </a:lnTo>
                <a:lnTo>
                  <a:pt x="372" y="440"/>
                </a:lnTo>
                <a:lnTo>
                  <a:pt x="372" y="491"/>
                </a:lnTo>
                <a:lnTo>
                  <a:pt x="375" y="498"/>
                </a:lnTo>
                <a:lnTo>
                  <a:pt x="380" y="502"/>
                </a:lnTo>
                <a:lnTo>
                  <a:pt x="386" y="505"/>
                </a:lnTo>
                <a:lnTo>
                  <a:pt x="393" y="506"/>
                </a:lnTo>
                <a:lnTo>
                  <a:pt x="470" y="506"/>
                </a:lnTo>
                <a:lnTo>
                  <a:pt x="474" y="503"/>
                </a:lnTo>
                <a:lnTo>
                  <a:pt x="477" y="501"/>
                </a:lnTo>
                <a:lnTo>
                  <a:pt x="478" y="497"/>
                </a:lnTo>
                <a:lnTo>
                  <a:pt x="478" y="435"/>
                </a:lnTo>
                <a:lnTo>
                  <a:pt x="477" y="431"/>
                </a:lnTo>
                <a:lnTo>
                  <a:pt x="474" y="429"/>
                </a:lnTo>
                <a:lnTo>
                  <a:pt x="470" y="426"/>
                </a:lnTo>
                <a:lnTo>
                  <a:pt x="393" y="426"/>
                </a:lnTo>
                <a:close/>
                <a:moveTo>
                  <a:pt x="233" y="426"/>
                </a:moveTo>
                <a:lnTo>
                  <a:pt x="225" y="429"/>
                </a:lnTo>
                <a:lnTo>
                  <a:pt x="220" y="434"/>
                </a:lnTo>
                <a:lnTo>
                  <a:pt x="220" y="490"/>
                </a:lnTo>
                <a:lnTo>
                  <a:pt x="223" y="494"/>
                </a:lnTo>
                <a:lnTo>
                  <a:pt x="225" y="497"/>
                </a:lnTo>
                <a:lnTo>
                  <a:pt x="233" y="499"/>
                </a:lnTo>
                <a:lnTo>
                  <a:pt x="308" y="499"/>
                </a:lnTo>
                <a:lnTo>
                  <a:pt x="316" y="497"/>
                </a:lnTo>
                <a:lnTo>
                  <a:pt x="317" y="494"/>
                </a:lnTo>
                <a:lnTo>
                  <a:pt x="320" y="490"/>
                </a:lnTo>
                <a:lnTo>
                  <a:pt x="320" y="438"/>
                </a:lnTo>
                <a:lnTo>
                  <a:pt x="317" y="430"/>
                </a:lnTo>
                <a:lnTo>
                  <a:pt x="313" y="427"/>
                </a:lnTo>
                <a:lnTo>
                  <a:pt x="309" y="426"/>
                </a:lnTo>
                <a:lnTo>
                  <a:pt x="233" y="426"/>
                </a:lnTo>
                <a:close/>
                <a:moveTo>
                  <a:pt x="88" y="426"/>
                </a:moveTo>
                <a:lnTo>
                  <a:pt x="84" y="429"/>
                </a:lnTo>
                <a:lnTo>
                  <a:pt x="80" y="430"/>
                </a:lnTo>
                <a:lnTo>
                  <a:pt x="76" y="433"/>
                </a:lnTo>
                <a:lnTo>
                  <a:pt x="74" y="440"/>
                </a:lnTo>
                <a:lnTo>
                  <a:pt x="74" y="485"/>
                </a:lnTo>
                <a:lnTo>
                  <a:pt x="76" y="493"/>
                </a:lnTo>
                <a:lnTo>
                  <a:pt x="84" y="498"/>
                </a:lnTo>
                <a:lnTo>
                  <a:pt x="88" y="499"/>
                </a:lnTo>
                <a:lnTo>
                  <a:pt x="164" y="499"/>
                </a:lnTo>
                <a:lnTo>
                  <a:pt x="168" y="497"/>
                </a:lnTo>
                <a:lnTo>
                  <a:pt x="170" y="494"/>
                </a:lnTo>
                <a:lnTo>
                  <a:pt x="173" y="490"/>
                </a:lnTo>
                <a:lnTo>
                  <a:pt x="173" y="436"/>
                </a:lnTo>
                <a:lnTo>
                  <a:pt x="168" y="429"/>
                </a:lnTo>
                <a:lnTo>
                  <a:pt x="160" y="426"/>
                </a:lnTo>
                <a:lnTo>
                  <a:pt x="88" y="426"/>
                </a:lnTo>
                <a:close/>
                <a:moveTo>
                  <a:pt x="386" y="326"/>
                </a:moveTo>
                <a:lnTo>
                  <a:pt x="380" y="328"/>
                </a:lnTo>
                <a:lnTo>
                  <a:pt x="375" y="330"/>
                </a:lnTo>
                <a:lnTo>
                  <a:pt x="372" y="336"/>
                </a:lnTo>
                <a:lnTo>
                  <a:pt x="372" y="388"/>
                </a:lnTo>
                <a:lnTo>
                  <a:pt x="375" y="393"/>
                </a:lnTo>
                <a:lnTo>
                  <a:pt x="380" y="397"/>
                </a:lnTo>
                <a:lnTo>
                  <a:pt x="386" y="400"/>
                </a:lnTo>
                <a:lnTo>
                  <a:pt x="470" y="400"/>
                </a:lnTo>
                <a:lnTo>
                  <a:pt x="474" y="398"/>
                </a:lnTo>
                <a:lnTo>
                  <a:pt x="477" y="396"/>
                </a:lnTo>
                <a:lnTo>
                  <a:pt x="478" y="393"/>
                </a:lnTo>
                <a:lnTo>
                  <a:pt x="478" y="332"/>
                </a:lnTo>
                <a:lnTo>
                  <a:pt x="477" y="329"/>
                </a:lnTo>
                <a:lnTo>
                  <a:pt x="474" y="328"/>
                </a:lnTo>
                <a:lnTo>
                  <a:pt x="470" y="326"/>
                </a:lnTo>
                <a:lnTo>
                  <a:pt x="386" y="326"/>
                </a:lnTo>
                <a:close/>
                <a:moveTo>
                  <a:pt x="232" y="326"/>
                </a:moveTo>
                <a:lnTo>
                  <a:pt x="227" y="329"/>
                </a:lnTo>
                <a:lnTo>
                  <a:pt x="224" y="332"/>
                </a:lnTo>
                <a:lnTo>
                  <a:pt x="221" y="336"/>
                </a:lnTo>
                <a:lnTo>
                  <a:pt x="220" y="340"/>
                </a:lnTo>
                <a:lnTo>
                  <a:pt x="220" y="392"/>
                </a:lnTo>
                <a:lnTo>
                  <a:pt x="225" y="397"/>
                </a:lnTo>
                <a:lnTo>
                  <a:pt x="233" y="400"/>
                </a:lnTo>
                <a:lnTo>
                  <a:pt x="309" y="400"/>
                </a:lnTo>
                <a:lnTo>
                  <a:pt x="313" y="398"/>
                </a:lnTo>
                <a:lnTo>
                  <a:pt x="317" y="396"/>
                </a:lnTo>
                <a:lnTo>
                  <a:pt x="320" y="388"/>
                </a:lnTo>
                <a:lnTo>
                  <a:pt x="320" y="340"/>
                </a:lnTo>
                <a:lnTo>
                  <a:pt x="317" y="332"/>
                </a:lnTo>
                <a:lnTo>
                  <a:pt x="309" y="326"/>
                </a:lnTo>
                <a:lnTo>
                  <a:pt x="232" y="326"/>
                </a:lnTo>
                <a:close/>
                <a:moveTo>
                  <a:pt x="92" y="326"/>
                </a:moveTo>
                <a:lnTo>
                  <a:pt x="81" y="329"/>
                </a:lnTo>
                <a:lnTo>
                  <a:pt x="77" y="333"/>
                </a:lnTo>
                <a:lnTo>
                  <a:pt x="75" y="337"/>
                </a:lnTo>
                <a:lnTo>
                  <a:pt x="74" y="342"/>
                </a:lnTo>
                <a:lnTo>
                  <a:pt x="74" y="391"/>
                </a:lnTo>
                <a:lnTo>
                  <a:pt x="79" y="396"/>
                </a:lnTo>
                <a:lnTo>
                  <a:pt x="81" y="397"/>
                </a:lnTo>
                <a:lnTo>
                  <a:pt x="85" y="398"/>
                </a:lnTo>
                <a:lnTo>
                  <a:pt x="88" y="400"/>
                </a:lnTo>
                <a:lnTo>
                  <a:pt x="164" y="400"/>
                </a:lnTo>
                <a:lnTo>
                  <a:pt x="168" y="397"/>
                </a:lnTo>
                <a:lnTo>
                  <a:pt x="170" y="396"/>
                </a:lnTo>
                <a:lnTo>
                  <a:pt x="173" y="392"/>
                </a:lnTo>
                <a:lnTo>
                  <a:pt x="173" y="337"/>
                </a:lnTo>
                <a:lnTo>
                  <a:pt x="168" y="329"/>
                </a:lnTo>
                <a:lnTo>
                  <a:pt x="160" y="326"/>
                </a:lnTo>
                <a:lnTo>
                  <a:pt x="92" y="326"/>
                </a:lnTo>
                <a:close/>
                <a:moveTo>
                  <a:pt x="392" y="214"/>
                </a:moveTo>
                <a:lnTo>
                  <a:pt x="384" y="216"/>
                </a:lnTo>
                <a:lnTo>
                  <a:pt x="375" y="226"/>
                </a:lnTo>
                <a:lnTo>
                  <a:pt x="372" y="233"/>
                </a:lnTo>
                <a:lnTo>
                  <a:pt x="372" y="285"/>
                </a:lnTo>
                <a:lnTo>
                  <a:pt x="373" y="291"/>
                </a:lnTo>
                <a:lnTo>
                  <a:pt x="378" y="299"/>
                </a:lnTo>
                <a:lnTo>
                  <a:pt x="385" y="304"/>
                </a:lnTo>
                <a:lnTo>
                  <a:pt x="392" y="307"/>
                </a:lnTo>
                <a:lnTo>
                  <a:pt x="465" y="307"/>
                </a:lnTo>
                <a:lnTo>
                  <a:pt x="471" y="304"/>
                </a:lnTo>
                <a:lnTo>
                  <a:pt x="475" y="299"/>
                </a:lnTo>
                <a:lnTo>
                  <a:pt x="477" y="291"/>
                </a:lnTo>
                <a:lnTo>
                  <a:pt x="478" y="285"/>
                </a:lnTo>
                <a:lnTo>
                  <a:pt x="478" y="230"/>
                </a:lnTo>
                <a:lnTo>
                  <a:pt x="477" y="226"/>
                </a:lnTo>
                <a:lnTo>
                  <a:pt x="475" y="223"/>
                </a:lnTo>
                <a:lnTo>
                  <a:pt x="474" y="219"/>
                </a:lnTo>
                <a:lnTo>
                  <a:pt x="471" y="216"/>
                </a:lnTo>
                <a:lnTo>
                  <a:pt x="469" y="215"/>
                </a:lnTo>
                <a:lnTo>
                  <a:pt x="465" y="214"/>
                </a:lnTo>
                <a:lnTo>
                  <a:pt x="392" y="214"/>
                </a:lnTo>
                <a:close/>
                <a:moveTo>
                  <a:pt x="237" y="214"/>
                </a:moveTo>
                <a:lnTo>
                  <a:pt x="232" y="215"/>
                </a:lnTo>
                <a:lnTo>
                  <a:pt x="227" y="218"/>
                </a:lnTo>
                <a:lnTo>
                  <a:pt x="224" y="222"/>
                </a:lnTo>
                <a:lnTo>
                  <a:pt x="221" y="227"/>
                </a:lnTo>
                <a:lnTo>
                  <a:pt x="220" y="232"/>
                </a:lnTo>
                <a:lnTo>
                  <a:pt x="220" y="279"/>
                </a:lnTo>
                <a:lnTo>
                  <a:pt x="223" y="288"/>
                </a:lnTo>
                <a:lnTo>
                  <a:pt x="229" y="296"/>
                </a:lnTo>
                <a:lnTo>
                  <a:pt x="237" y="300"/>
                </a:lnTo>
                <a:lnTo>
                  <a:pt x="304" y="300"/>
                </a:lnTo>
                <a:lnTo>
                  <a:pt x="312" y="296"/>
                </a:lnTo>
                <a:lnTo>
                  <a:pt x="317" y="288"/>
                </a:lnTo>
                <a:lnTo>
                  <a:pt x="320" y="279"/>
                </a:lnTo>
                <a:lnTo>
                  <a:pt x="320" y="228"/>
                </a:lnTo>
                <a:lnTo>
                  <a:pt x="317" y="223"/>
                </a:lnTo>
                <a:lnTo>
                  <a:pt x="316" y="219"/>
                </a:lnTo>
                <a:lnTo>
                  <a:pt x="312" y="216"/>
                </a:lnTo>
                <a:lnTo>
                  <a:pt x="304" y="214"/>
                </a:lnTo>
                <a:lnTo>
                  <a:pt x="237" y="214"/>
                </a:lnTo>
                <a:close/>
                <a:moveTo>
                  <a:pt x="88" y="214"/>
                </a:moveTo>
                <a:lnTo>
                  <a:pt x="84" y="216"/>
                </a:lnTo>
                <a:lnTo>
                  <a:pt x="80" y="218"/>
                </a:lnTo>
                <a:lnTo>
                  <a:pt x="76" y="222"/>
                </a:lnTo>
                <a:lnTo>
                  <a:pt x="74" y="230"/>
                </a:lnTo>
                <a:lnTo>
                  <a:pt x="74" y="274"/>
                </a:lnTo>
                <a:lnTo>
                  <a:pt x="75" y="278"/>
                </a:lnTo>
                <a:lnTo>
                  <a:pt x="76" y="281"/>
                </a:lnTo>
                <a:lnTo>
                  <a:pt x="80" y="283"/>
                </a:lnTo>
                <a:lnTo>
                  <a:pt x="88" y="286"/>
                </a:lnTo>
                <a:lnTo>
                  <a:pt x="164" y="286"/>
                </a:lnTo>
                <a:lnTo>
                  <a:pt x="168" y="285"/>
                </a:lnTo>
                <a:lnTo>
                  <a:pt x="170" y="282"/>
                </a:lnTo>
                <a:lnTo>
                  <a:pt x="173" y="278"/>
                </a:lnTo>
                <a:lnTo>
                  <a:pt x="173" y="224"/>
                </a:lnTo>
                <a:lnTo>
                  <a:pt x="168" y="216"/>
                </a:lnTo>
                <a:lnTo>
                  <a:pt x="160" y="214"/>
                </a:lnTo>
                <a:lnTo>
                  <a:pt x="88" y="214"/>
                </a:lnTo>
                <a:close/>
                <a:moveTo>
                  <a:pt x="101" y="54"/>
                </a:moveTo>
                <a:lnTo>
                  <a:pt x="91" y="57"/>
                </a:lnTo>
                <a:lnTo>
                  <a:pt x="81" y="62"/>
                </a:lnTo>
                <a:lnTo>
                  <a:pt x="76" y="71"/>
                </a:lnTo>
                <a:lnTo>
                  <a:pt x="74" y="82"/>
                </a:lnTo>
                <a:lnTo>
                  <a:pt x="74" y="152"/>
                </a:lnTo>
                <a:lnTo>
                  <a:pt x="76" y="163"/>
                </a:lnTo>
                <a:lnTo>
                  <a:pt x="81" y="172"/>
                </a:lnTo>
                <a:lnTo>
                  <a:pt x="91" y="177"/>
                </a:lnTo>
                <a:lnTo>
                  <a:pt x="101" y="180"/>
                </a:lnTo>
                <a:lnTo>
                  <a:pt x="450" y="180"/>
                </a:lnTo>
                <a:lnTo>
                  <a:pt x="461" y="177"/>
                </a:lnTo>
                <a:lnTo>
                  <a:pt x="470" y="172"/>
                </a:lnTo>
                <a:lnTo>
                  <a:pt x="475" y="163"/>
                </a:lnTo>
                <a:lnTo>
                  <a:pt x="478" y="152"/>
                </a:lnTo>
                <a:lnTo>
                  <a:pt x="478" y="82"/>
                </a:lnTo>
                <a:lnTo>
                  <a:pt x="475" y="71"/>
                </a:lnTo>
                <a:lnTo>
                  <a:pt x="470" y="62"/>
                </a:lnTo>
                <a:lnTo>
                  <a:pt x="461" y="57"/>
                </a:lnTo>
                <a:lnTo>
                  <a:pt x="450" y="54"/>
                </a:lnTo>
                <a:lnTo>
                  <a:pt x="101" y="54"/>
                </a:lnTo>
                <a:close/>
                <a:moveTo>
                  <a:pt x="28" y="0"/>
                </a:moveTo>
                <a:lnTo>
                  <a:pt x="517" y="0"/>
                </a:lnTo>
                <a:lnTo>
                  <a:pt x="528" y="3"/>
                </a:lnTo>
                <a:lnTo>
                  <a:pt x="537" y="8"/>
                </a:lnTo>
                <a:lnTo>
                  <a:pt x="542" y="17"/>
                </a:lnTo>
                <a:lnTo>
                  <a:pt x="545" y="28"/>
                </a:lnTo>
                <a:lnTo>
                  <a:pt x="545" y="531"/>
                </a:lnTo>
                <a:lnTo>
                  <a:pt x="542" y="541"/>
                </a:lnTo>
                <a:lnTo>
                  <a:pt x="537" y="550"/>
                </a:lnTo>
                <a:lnTo>
                  <a:pt x="528" y="556"/>
                </a:lnTo>
                <a:lnTo>
                  <a:pt x="517" y="558"/>
                </a:lnTo>
                <a:lnTo>
                  <a:pt x="28" y="558"/>
                </a:lnTo>
                <a:lnTo>
                  <a:pt x="17" y="556"/>
                </a:lnTo>
                <a:lnTo>
                  <a:pt x="8" y="550"/>
                </a:lnTo>
                <a:lnTo>
                  <a:pt x="3" y="541"/>
                </a:lnTo>
                <a:lnTo>
                  <a:pt x="0" y="531"/>
                </a:lnTo>
                <a:lnTo>
                  <a:pt x="0" y="28"/>
                </a:lnTo>
                <a:lnTo>
                  <a:pt x="4" y="15"/>
                </a:lnTo>
                <a:lnTo>
                  <a:pt x="15" y="4"/>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p:nvSpPr>
        <p:spPr>
          <a:xfrm flipH="1">
            <a:off x="5547360" y="5445369"/>
            <a:ext cx="2737581" cy="1169551"/>
          </a:xfrm>
          <a:prstGeom prst="rect">
            <a:avLst/>
          </a:prstGeom>
          <a:noFill/>
        </p:spPr>
        <p:txBody>
          <a:bodyPr wrap="square" rtlCol="0">
            <a:spAutoFit/>
          </a:bodyPr>
          <a:lstStyle/>
          <a:p>
            <a:r>
              <a:rPr lang="en-US" sz="1400" kern="0" dirty="0">
                <a:solidFill>
                  <a:schemeClr val="bg1"/>
                </a:solidFill>
                <a:latin typeface="Arial" pitchFamily="34" charset="0"/>
                <a:ea typeface="ByTheButterfly" pitchFamily="2" charset="0"/>
                <a:cs typeface="Arial" pitchFamily="34" charset="0"/>
              </a:rPr>
              <a:t> Although it’s possible to create your own diversified portfolio of individual stocks, it can be costly. ETFs are generally cheaper</a:t>
            </a:r>
            <a:endParaRPr lang="en-US" sz="1400" dirty="0">
              <a:solidFill>
                <a:schemeClr val="bg1"/>
              </a:solidFill>
              <a:latin typeface="Arial" pitchFamily="34" charset="0"/>
              <a:ea typeface="ByTheButterfly" pitchFamily="2" charset="0"/>
              <a:cs typeface="Arial" pitchFamily="34" charset="0"/>
            </a:endParaRPr>
          </a:p>
        </p:txBody>
      </p:sp>
    </p:spTree>
    <p:extLst>
      <p:ext uri="{BB962C8B-B14F-4D97-AF65-F5344CB8AC3E}">
        <p14:creationId xmlns:p14="http://schemas.microsoft.com/office/powerpoint/2010/main" val="34318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04428" y="3197364"/>
            <a:ext cx="11040904" cy="1081990"/>
          </a:xfrm>
        </p:spPr>
        <p:txBody>
          <a:bodyPr/>
          <a:lstStyle/>
          <a:p>
            <a:pPr marL="0" marR="0" algn="ctr">
              <a:spcBef>
                <a:spcPts val="1800"/>
              </a:spcBef>
              <a:spcAft>
                <a:spcPts val="1200"/>
              </a:spcAft>
            </a:pPr>
            <a:r>
              <a:rPr lang="en-US" b="1" u="sng" dirty="0">
                <a:solidFill>
                  <a:schemeClr val="bg1"/>
                </a:solidFill>
              </a:rPr>
              <a:t>Project Interaction</a:t>
            </a:r>
            <a:br>
              <a:rPr lang="en-US" sz="2400" dirty="0">
                <a:solidFill>
                  <a:schemeClr val="bg1"/>
                </a:solidFill>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2400" b="1" dirty="0">
                <a:solidFill>
                  <a:schemeClr val="bg1"/>
                </a:solidFill>
                <a:effectLst/>
                <a:latin typeface="Segoe UI" panose="020B0502040204020203" pitchFamily="34" charset="0"/>
                <a:ea typeface="Aptos" panose="020B0004020202020204" pitchFamily="34" charset="0"/>
                <a:cs typeface="Aptos" panose="020B0004020202020204" pitchFamily="34" charset="0"/>
              </a:rPr>
              <a:t>In order to interact with the project, individuals can utilize the dropdown menu next to each of the three distinct visual representations. These visualizations, which will be displayed in the following slides, depict the historical price trends of the exchange-traded funds (ETFs), indexes, and a comparison between a selected ETF and Index over a period of time. Through the use of the dropdown menu, users have the capability to select the specific index or ETF they wish to examine and concentrate on that particular chart. Additionally, users have the option to select multiple funds or indexes for the purpose of comparing two or more specific trends. This comparative analysis can be particularly valuable for observing whether multiple trends exhibit similar fluctuations as a result of different socioeconomic factors, such as the impact of events like the Covid-19 pandemic or market crashes.</a:t>
            </a: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36880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ETFs Dashboard</a:t>
            </a:r>
          </a:p>
        </p:txBody>
      </p:sp>
      <p:pic>
        <p:nvPicPr>
          <p:cNvPr id="2" name="Picture 1">
            <a:extLst>
              <a:ext uri="{FF2B5EF4-FFF2-40B4-BE49-F238E27FC236}">
                <a16:creationId xmlns:a16="http://schemas.microsoft.com/office/drawing/2014/main" id="{DABFFB34-4863-909B-5FE2-F0471C4C5C01}"/>
              </a:ext>
            </a:extLst>
          </p:cNvPr>
          <p:cNvPicPr>
            <a:picLocks noChangeAspect="1"/>
          </p:cNvPicPr>
          <p:nvPr/>
        </p:nvPicPr>
        <p:blipFill>
          <a:blip r:embed="rId2"/>
          <a:stretch>
            <a:fillRect/>
          </a:stretch>
        </p:blipFill>
        <p:spPr>
          <a:xfrm>
            <a:off x="1827212" y="1295400"/>
            <a:ext cx="8993353" cy="5181600"/>
          </a:xfrm>
          <a:prstGeom prst="rect">
            <a:avLst/>
          </a:prstGeom>
        </p:spPr>
      </p:pic>
    </p:spTree>
    <p:extLst>
      <p:ext uri="{BB962C8B-B14F-4D97-AF65-F5344CB8AC3E}">
        <p14:creationId xmlns:p14="http://schemas.microsoft.com/office/powerpoint/2010/main" val="3431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Indexes Dashboard</a:t>
            </a:r>
          </a:p>
        </p:txBody>
      </p:sp>
      <p:pic>
        <p:nvPicPr>
          <p:cNvPr id="3" name="Picture 2">
            <a:extLst>
              <a:ext uri="{FF2B5EF4-FFF2-40B4-BE49-F238E27FC236}">
                <a16:creationId xmlns:a16="http://schemas.microsoft.com/office/drawing/2014/main" id="{BC402342-5E88-8C08-26F4-F4C038D36093}"/>
              </a:ext>
            </a:extLst>
          </p:cNvPr>
          <p:cNvPicPr>
            <a:picLocks noChangeAspect="1"/>
          </p:cNvPicPr>
          <p:nvPr/>
        </p:nvPicPr>
        <p:blipFill>
          <a:blip r:embed="rId2"/>
          <a:stretch>
            <a:fillRect/>
          </a:stretch>
        </p:blipFill>
        <p:spPr>
          <a:xfrm>
            <a:off x="1598612" y="1295400"/>
            <a:ext cx="9453227" cy="5029200"/>
          </a:xfrm>
          <a:prstGeom prst="rect">
            <a:avLst/>
          </a:prstGeom>
        </p:spPr>
      </p:pic>
    </p:spTree>
    <p:extLst>
      <p:ext uri="{BB962C8B-B14F-4D97-AF65-F5344CB8AC3E}">
        <p14:creationId xmlns:p14="http://schemas.microsoft.com/office/powerpoint/2010/main" val="428699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Merged Dashboard</a:t>
            </a:r>
          </a:p>
        </p:txBody>
      </p:sp>
      <p:pic>
        <p:nvPicPr>
          <p:cNvPr id="1026" name="Picture 2">
            <a:extLst>
              <a:ext uri="{FF2B5EF4-FFF2-40B4-BE49-F238E27FC236}">
                <a16:creationId xmlns:a16="http://schemas.microsoft.com/office/drawing/2014/main" id="{3353A0CA-CD0E-C412-FA29-4FCF743B1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143000"/>
            <a:ext cx="86106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87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455612" y="3623608"/>
            <a:ext cx="10969943" cy="711081"/>
          </a:xfrm>
        </p:spPr>
        <p:txBody>
          <a:bodyPr/>
          <a:lstStyle/>
          <a:p>
            <a:pPr>
              <a:spcBef>
                <a:spcPts val="1800"/>
              </a:spcBef>
              <a:spcAft>
                <a:spcPts val="1200"/>
              </a:spcAft>
            </a:pPr>
            <a:r>
              <a:rPr lang="en-US" sz="2400" b="1" u="sng" dirty="0">
                <a:solidFill>
                  <a:schemeClr val="bg1"/>
                </a:solidFill>
                <a:effectLst/>
                <a:ea typeface="Aptos" panose="020B0004020202020204" pitchFamily="34" charset="0"/>
                <a:cs typeface="Aptos" panose="020B0004020202020204" pitchFamily="34" charset="0"/>
              </a:rPr>
              <a:t>Project objective:</a:t>
            </a:r>
            <a:br>
              <a:rPr lang="en-US" sz="2400" b="1" u="sng"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a typeface="Aptos" panose="020B0004020202020204" pitchFamily="34" charset="0"/>
                <a:cs typeface="Aptos" panose="020B0004020202020204" pitchFamily="34" charset="0"/>
              </a:rPr>
            </a:br>
            <a:r>
              <a:rPr lang="en-US" sz="2400" b="1" dirty="0">
                <a:solidFill>
                  <a:schemeClr val="bg1"/>
                </a:solidFill>
                <a:effectLst/>
                <a:ea typeface="Aptos" panose="020B0004020202020204" pitchFamily="34" charset="0"/>
                <a:cs typeface="Aptos" panose="020B0004020202020204" pitchFamily="34" charset="0"/>
              </a:rPr>
              <a:t>The primary objective of this dashboard is to illustrate the significant variance in performance between ETFs and indexes, emphasizing the necessity of comprehensive research and strategic planning when making investment decisions. We encourage you to utilize this dashboard to analyze various ETFs and indexes, enabling you to make well-informed investment choices. It is crucial to bear in mind that past performance does not guarantee future results. We wish you success in your investment endeavors!</a:t>
            </a:r>
            <a:br>
              <a:rPr lang="en-US" sz="2400" b="1"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ffectLst/>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br>
              <a:rPr lang="en-US" sz="1800" dirty="0">
                <a:effectLst/>
                <a:latin typeface="Aptos" panose="020B0004020202020204" pitchFamily="34" charset="0"/>
                <a:ea typeface="Aptos" panose="020B0004020202020204" pitchFamily="34" charset="0"/>
                <a:cs typeface="Aptos" panose="020B0004020202020204" pitchFamily="34" charset="0"/>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457839310"/>
      </p:ext>
    </p:extLst>
  </p:cSld>
  <p:clrMapOvr>
    <a:masterClrMapping/>
  </p:clrMapOvr>
</p:sld>
</file>

<file path=ppt/theme/theme1.xml><?xml version="1.0" encoding="utf-8"?>
<a:theme xmlns:a="http://schemas.openxmlformats.org/drawingml/2006/main" name="Office Theme">
  <a:themeElements>
    <a:clrScheme name="SlideModelTheme-13">
      <a:dk1>
        <a:sysClr val="windowText" lastClr="000000"/>
      </a:dk1>
      <a:lt1>
        <a:sysClr val="window" lastClr="FFFFFF"/>
      </a:lt1>
      <a:dk2>
        <a:srgbClr val="344A5E"/>
      </a:dk2>
      <a:lt2>
        <a:srgbClr val="00B050"/>
      </a:lt2>
      <a:accent1>
        <a:srgbClr val="0070C0"/>
      </a:accent1>
      <a:accent2>
        <a:srgbClr val="DE5C83"/>
      </a:accent2>
      <a:accent3>
        <a:srgbClr val="37C1C1"/>
      </a:accent3>
      <a:accent4>
        <a:srgbClr val="FF6D00"/>
      </a:accent4>
      <a:accent5>
        <a:srgbClr val="9C4304"/>
      </a:accent5>
      <a:accent6>
        <a:srgbClr val="C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877</Words>
  <Application>Microsoft Office PowerPoint</Application>
  <PresentationFormat>Custom</PresentationFormat>
  <Paragraphs>33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Segoe UI</vt:lpstr>
      <vt:lpstr>Times New Roman</vt:lpstr>
      <vt:lpstr>Office Theme</vt:lpstr>
      <vt:lpstr>PowerPoint Presentation</vt:lpstr>
      <vt:lpstr>Project Overview  The undertaken project involved the development of a financial dashboard designed to display the historical indexes and prices of exchange-traded funds (ETFs) spanning the period from 2018 to 2021. The project initially entailed the creation of a database using PG Admin, followed by the establishment of a connection with the PostgreSQL database using a Flask API, and the definition of routes for various indexes and ETFs. Subsequently, visualizations were generated using JavaScript. The main goal of our project is to enable a comprehensive evaluation of various funds over time, providing users with an easy-to-use interface to observe these changes and make well-informed investment decisions.  </vt:lpstr>
      <vt:lpstr>Indexes  VS  ETFs </vt:lpstr>
      <vt:lpstr>What to consider when analyzing Indexes and ETFs</vt:lpstr>
      <vt:lpstr>Project Interaction  In order to interact with the project, individuals can utilize the dropdown menu next to each of the three distinct visual representations. These visualizations, which will be displayed in the following slides, depict the historical price trends of the exchange-traded funds (ETFs), indexes, and a comparison between a selected ETF and Index over a period of time. Through the use of the dropdown menu, users have the capability to select the specific index or ETF they wish to examine and concentrate on that particular chart. Additionally, users have the option to select multiple funds or indexes for the purpose of comparing two or more specific trends. This comparative analysis can be particularly valuable for observing whether multiple trends exhibit similar fluctuations as a result of different socioeconomic factors, such as the impact of events like the Covid-19 pandemic or market crashes.  </vt:lpstr>
      <vt:lpstr>ETFs Dashboard</vt:lpstr>
      <vt:lpstr>Indexes Dashboard</vt:lpstr>
      <vt:lpstr>Merged Dashboard</vt:lpstr>
      <vt:lpstr>Project objective:  The primary objective of this dashboard is to illustrate the significant variance in performance between ETFs and indexes, emphasizing the necessity of comprehensive research and strategic planning when making investment decisions. We encourage you to utilize this dashboard to analyze various ETFs and indexes, enabling you to make well-informed investment choices. It is crucial to bear in mind that past performance does not guarantee future results. We wish you success in your investment endeavors!      </vt:lpstr>
      <vt:lpstr>Ethical Considerations:  Our ethical considerations included referencing our sources and ensuring we were not sharing private information. We did this by cross-checking with Kaggle that it was allowed to be used as a source. Since we were using publicly accessible data from ETFs and indices, we were not worried that we would be committing any ethical and/or legal violations. However, we still double-checked our work, and by doing this, we concluded that our data was public information and safe to share.      </vt:lpstr>
      <vt:lpstr>Data Sources  https://www.kaggle.com/datasets/stefanoleone992/mutual-funds-and-etfs  https://www.marketwatch.com/investing/index/spx/download-data?mod=mw_quote_tab  https://www.marketwatch.com/investing/index/nya/download-data?mod=mw_quote_tab  https://www.marketwatch.com/investing/index/ndx/download-data?mod=mw_quote_tab  https://towardsdatascience.com/how-to-make-multi-index-index-charts-with-plotly-4d3984cd7b09  https://github.com/nikitakhutorni/multi-index-chart/blob/main/MultiIndexChart/multi_index_chart.ipynb  https://medium.com/@yushuhearn/mastering-multi-chart-visualization-captivating-line-charts-for-top-stocks-and-sector-rotation-1e628873e407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2015-04-09T15:21:59Z</dcterms:created>
  <dcterms:modified xsi:type="dcterms:W3CDTF">2024-06-24T22:32:44Z</dcterms:modified>
</cp:coreProperties>
</file>