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D3644-C521-43F2-AF1D-D31A1BA8E610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5BEE1-201D-4663-970A-EFD0CC2D37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933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BEE1-201D-4663-970A-EFD0CC2D379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13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smtClean="0"/>
              <a:t>[Bücherwurm]</a:t>
            </a:r>
            <a:br>
              <a:rPr lang="de-DE" dirty="0" smtClean="0"/>
            </a:br>
            <a:r>
              <a:rPr lang="de-DE" sz="2000" dirty="0"/>
              <a:t>Ein interaktiver online </a:t>
            </a:r>
            <a:r>
              <a:rPr lang="de-DE" sz="2000" dirty="0" smtClean="0"/>
              <a:t>Buchhandel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153203" y="2163934"/>
            <a:ext cx="252505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Ein Datenbankenprojekt von</a:t>
            </a:r>
            <a:r>
              <a:rPr lang="de-DE" sz="1400" dirty="0" smtClean="0"/>
              <a:t>:</a:t>
            </a:r>
          </a:p>
          <a:p>
            <a:endParaRPr lang="de-DE" sz="1400" dirty="0"/>
          </a:p>
          <a:p>
            <a:r>
              <a:rPr lang="de-DE" dirty="0"/>
              <a:t>Dennis </a:t>
            </a:r>
            <a:r>
              <a:rPr lang="de-DE" dirty="0" err="1"/>
              <a:t>Kliewer</a:t>
            </a:r>
            <a:r>
              <a:rPr lang="de-DE" dirty="0"/>
              <a:t> 	(AI)</a:t>
            </a:r>
            <a:br>
              <a:rPr lang="de-DE" dirty="0"/>
            </a:br>
            <a:r>
              <a:rPr lang="de-DE" dirty="0"/>
              <a:t>Jesaja Storm 	(AI)</a:t>
            </a:r>
            <a:br>
              <a:rPr lang="de-DE" dirty="0"/>
            </a:br>
            <a:r>
              <a:rPr lang="de-DE" dirty="0"/>
              <a:t>Caner Özer </a:t>
            </a:r>
            <a:r>
              <a:rPr lang="de-DE" dirty="0" smtClean="0"/>
              <a:t>	</a:t>
            </a:r>
            <a:r>
              <a:rPr lang="de-DE" dirty="0"/>
              <a:t>	(WI)</a:t>
            </a:r>
            <a:br>
              <a:rPr lang="de-DE" dirty="0"/>
            </a:br>
            <a:r>
              <a:rPr lang="de-DE" dirty="0"/>
              <a:t>Leo Petersberg	(WI)</a:t>
            </a:r>
          </a:p>
          <a:p>
            <a:r>
              <a:rPr lang="de-DE" sz="1200" dirty="0"/>
              <a:t>Teamleiter:</a:t>
            </a:r>
          </a:p>
          <a:p>
            <a:r>
              <a:rPr lang="de-DE" dirty="0"/>
              <a:t>Sven Heiter 	</a:t>
            </a:r>
            <a:r>
              <a:rPr lang="de-DE" dirty="0" smtClean="0"/>
              <a:t>	(</a:t>
            </a:r>
            <a:r>
              <a:rPr lang="de-DE" dirty="0"/>
              <a:t>AI)</a:t>
            </a:r>
          </a:p>
        </p:txBody>
      </p:sp>
    </p:spTree>
    <p:extLst>
      <p:ext uri="{BB962C8B-B14F-4D97-AF65-F5344CB8AC3E}">
        <p14:creationId xmlns:p14="http://schemas.microsoft.com/office/powerpoint/2010/main" val="309521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Unsere Ziele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375904"/>
            <a:ext cx="2936493" cy="236387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63" y="3156213"/>
            <a:ext cx="4113687" cy="2385938"/>
          </a:xfrm>
          <a:prstGeom prst="rect">
            <a:avLst/>
          </a:prstGeom>
        </p:spPr>
      </p:pic>
      <p:pic>
        <p:nvPicPr>
          <p:cNvPr id="6" name="Inhaltsplatzhalt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99" y="4247054"/>
            <a:ext cx="3490626" cy="201529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022684" y="5342021"/>
            <a:ext cx="1640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Eine Webseite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343400" y="6112042"/>
            <a:ext cx="209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Glückliche Kunden</a:t>
            </a:r>
            <a:endParaRPr lang="de-DE" dirty="0"/>
          </a:p>
        </p:txBody>
      </p:sp>
      <p:sp>
        <p:nvSpPr>
          <p:cNvPr id="9" name="Verbotsymbol 8"/>
          <p:cNvSpPr/>
          <p:nvPr/>
        </p:nvSpPr>
        <p:spPr>
          <a:xfrm>
            <a:off x="8954640" y="4137539"/>
            <a:ext cx="2237872" cy="2234319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424727" y="6481373"/>
            <a:ext cx="32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Stressfreie </a:t>
            </a:r>
            <a:r>
              <a:rPr lang="de-DE" dirty="0" err="1" smtClean="0"/>
              <a:t>Datenpersistierung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307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3070034" cy="576262"/>
          </a:xfrm>
        </p:spPr>
        <p:txBody>
          <a:bodyPr/>
          <a:lstStyle/>
          <a:p>
            <a:r>
              <a:rPr lang="de-DE" sz="2800" dirty="0" smtClean="0"/>
              <a:t>Unserer Webseite</a:t>
            </a:r>
            <a:endParaRPr lang="de-DE" sz="280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-Einfache, intuitive Benutzeroberfläche</a:t>
            </a:r>
          </a:p>
          <a:p>
            <a:r>
              <a:rPr lang="de-DE" sz="1800" dirty="0" smtClean="0"/>
              <a:t>-Einfacher </a:t>
            </a:r>
            <a:r>
              <a:rPr lang="de-DE" sz="1800" dirty="0" err="1" smtClean="0"/>
              <a:t>Checkout</a:t>
            </a:r>
            <a:endParaRPr lang="de-DE" sz="1800" dirty="0"/>
          </a:p>
          <a:p>
            <a:r>
              <a:rPr lang="de-DE" sz="1800" dirty="0" smtClean="0"/>
              <a:t>-Schnelle Registrierung</a:t>
            </a:r>
            <a:endParaRPr lang="de-DE" sz="1800" dirty="0" smtClean="0"/>
          </a:p>
          <a:p>
            <a:r>
              <a:rPr lang="de-DE" sz="1800" dirty="0" smtClean="0"/>
              <a:t>-Gezielte Artikelsuche</a:t>
            </a:r>
            <a:r>
              <a:rPr lang="de-DE" sz="1800" dirty="0" smtClean="0"/>
              <a:t/>
            </a:r>
            <a:br>
              <a:rPr lang="de-DE" sz="1800" dirty="0" smtClean="0"/>
            </a:br>
            <a:endParaRPr lang="de-DE" sz="1800" dirty="0" smtClean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>
          <a:xfrm>
            <a:off x="3956024" y="2336873"/>
            <a:ext cx="3268131" cy="576262"/>
          </a:xfrm>
        </p:spPr>
        <p:txBody>
          <a:bodyPr/>
          <a:lstStyle/>
          <a:p>
            <a:r>
              <a:rPr lang="de-DE" sz="2800" dirty="0" smtClean="0"/>
              <a:t>Unserer Datenbank</a:t>
            </a:r>
            <a:endParaRPr lang="de-DE" sz="280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half" idx="16"/>
          </p:nvPr>
        </p:nvSpPr>
        <p:spPr>
          <a:xfrm>
            <a:off x="3956024" y="3022672"/>
            <a:ext cx="3063240" cy="2913513"/>
          </a:xfrm>
        </p:spPr>
        <p:txBody>
          <a:bodyPr>
            <a:normAutofit/>
          </a:bodyPr>
          <a:lstStyle/>
          <a:p>
            <a:r>
              <a:rPr lang="de-DE" sz="1800" dirty="0" smtClean="0"/>
              <a:t>-Schlank durch selbstreinigende Mechanismen</a:t>
            </a:r>
          </a:p>
          <a:p>
            <a:r>
              <a:rPr lang="de-DE" sz="1800" dirty="0" smtClean="0"/>
              <a:t>-Automatisierte Erhebung von Statistiken </a:t>
            </a:r>
          </a:p>
          <a:p>
            <a:r>
              <a:rPr lang="de-DE" sz="1800" dirty="0" smtClean="0"/>
              <a:t>-Modulare </a:t>
            </a:r>
            <a:r>
              <a:rPr lang="de-DE" sz="1800" dirty="0"/>
              <a:t>Datenbank zur vereinfachten Erweiterung unseres Projekts</a:t>
            </a:r>
          </a:p>
          <a:p>
            <a:endParaRPr lang="de-DE" sz="18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7449199" y="2336873"/>
            <a:ext cx="3070025" cy="576262"/>
          </a:xfrm>
        </p:spPr>
        <p:txBody>
          <a:bodyPr/>
          <a:lstStyle/>
          <a:p>
            <a:r>
              <a:rPr lang="de-DE" sz="2800" dirty="0" smtClean="0"/>
              <a:t>Langfristige Ziele</a:t>
            </a:r>
            <a:endParaRPr lang="de-DE" sz="28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half" idx="17"/>
          </p:nvPr>
        </p:nvSpPr>
        <p:spPr>
          <a:xfrm>
            <a:off x="7449199" y="3022672"/>
            <a:ext cx="3162718" cy="2913513"/>
          </a:xfrm>
        </p:spPr>
        <p:txBody>
          <a:bodyPr>
            <a:normAutofit lnSpcReduction="10000"/>
          </a:bodyPr>
          <a:lstStyle/>
          <a:p>
            <a:r>
              <a:rPr lang="de-DE" sz="1800" dirty="0" smtClean="0"/>
              <a:t>-Integrierung einer API zum Aktualisieren des Lieferstatus</a:t>
            </a:r>
          </a:p>
          <a:p>
            <a:r>
              <a:rPr lang="de-DE" sz="1800" dirty="0" smtClean="0"/>
              <a:t>-Vervollständigung der eigenen Daten über Informationsdatenbanken</a:t>
            </a:r>
          </a:p>
          <a:p>
            <a:r>
              <a:rPr lang="de-DE" sz="1800" dirty="0" smtClean="0"/>
              <a:t>-Einführung eines Treuepunktesystems</a:t>
            </a:r>
          </a:p>
          <a:p>
            <a:r>
              <a:rPr lang="de-DE" sz="1800" dirty="0" smtClean="0"/>
              <a:t>-Erweiterung des Produktkatalogs</a:t>
            </a: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88956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7" grpId="0" build="p"/>
      <p:bldP spid="10" grpId="0" build="allAtOnce"/>
      <p:bldP spid="8" grpId="0" build="p"/>
      <p:bldP spid="11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EERM Diagramm </a:t>
            </a:r>
            <a:br>
              <a:rPr lang="de-DE" dirty="0"/>
            </a:br>
            <a:r>
              <a:rPr lang="de-DE" dirty="0"/>
              <a:t>(mit fachlichem Datenmodell)</a:t>
            </a:r>
          </a:p>
        </p:txBody>
      </p:sp>
      <p:pic>
        <p:nvPicPr>
          <p:cNvPr id="4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352" y="1964724"/>
            <a:ext cx="7677847" cy="4893276"/>
          </a:xfrm>
        </p:spPr>
      </p:pic>
    </p:spTree>
    <p:extLst>
      <p:ext uri="{BB962C8B-B14F-4D97-AF65-F5344CB8AC3E}">
        <p14:creationId xmlns:p14="http://schemas.microsoft.com/office/powerpoint/2010/main" val="298908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13576" y="2326369"/>
            <a:ext cx="9613900" cy="1081088"/>
          </a:xfrm>
        </p:spPr>
        <p:txBody>
          <a:bodyPr>
            <a:normAutofit/>
          </a:bodyPr>
          <a:lstStyle/>
          <a:p>
            <a:r>
              <a:rPr lang="de-DE" sz="3200" dirty="0" err="1" smtClean="0"/>
              <a:t>Use</a:t>
            </a:r>
            <a:r>
              <a:rPr lang="de-DE" sz="3200" dirty="0" smtClean="0"/>
              <a:t> Case Diagramm</a:t>
            </a:r>
            <a:endParaRPr lang="de-DE" sz="3200" dirty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961" y="135088"/>
            <a:ext cx="4431615" cy="6544739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27240" y="5356388"/>
            <a:ext cx="30547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Benutzergruppen:</a:t>
            </a:r>
          </a:p>
          <a:p>
            <a:r>
              <a:rPr lang="de-DE" sz="2000" dirty="0" smtClean="0"/>
              <a:t>1. Besucher</a:t>
            </a:r>
            <a:br>
              <a:rPr lang="de-DE" sz="2000" dirty="0" smtClean="0"/>
            </a:br>
            <a:r>
              <a:rPr lang="de-DE" sz="2000" dirty="0" smtClean="0"/>
              <a:t>2. Kunde (</a:t>
            </a:r>
            <a:r>
              <a:rPr lang="de-DE" sz="2000" dirty="0" err="1" smtClean="0"/>
              <a:t>erw</a:t>
            </a:r>
            <a:r>
              <a:rPr lang="de-DE" sz="2000" dirty="0" smtClean="0"/>
              <a:t>. Besucher)</a:t>
            </a:r>
          </a:p>
          <a:p>
            <a:r>
              <a:rPr lang="de-DE" sz="2000" dirty="0" smtClean="0"/>
              <a:t>3. Mitarbeiter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752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Trigger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35978"/>
              </p:ext>
            </p:extLst>
          </p:nvPr>
        </p:nvGraphicFramePr>
        <p:xfrm>
          <a:off x="1774045" y="2299729"/>
          <a:ext cx="7715944" cy="43462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6366">
                  <a:extLst>
                    <a:ext uri="{9D8B030D-6E8A-4147-A177-3AD203B41FA5}">
                      <a16:colId xmlns:a16="http://schemas.microsoft.com/office/drawing/2014/main" val="593449993"/>
                    </a:ext>
                  </a:extLst>
                </a:gridCol>
                <a:gridCol w="3998945">
                  <a:extLst>
                    <a:ext uri="{9D8B030D-6E8A-4147-A177-3AD203B41FA5}">
                      <a16:colId xmlns:a16="http://schemas.microsoft.com/office/drawing/2014/main" val="205731383"/>
                    </a:ext>
                  </a:extLst>
                </a:gridCol>
                <a:gridCol w="1220633">
                  <a:extLst>
                    <a:ext uri="{9D8B030D-6E8A-4147-A177-3AD203B41FA5}">
                      <a16:colId xmlns:a16="http://schemas.microsoft.com/office/drawing/2014/main" val="3565562227"/>
                    </a:ext>
                  </a:extLst>
                </a:gridCol>
              </a:tblGrid>
              <a:tr h="4154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Name in der Datenbank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27" marR="573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Funktionalität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27" marR="573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Erarbeitet von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27" marR="57327" marT="0" marB="0"/>
                </a:tc>
                <a:extLst>
                  <a:ext uri="{0D108BD9-81ED-4DB2-BD59-A6C34878D82A}">
                    <a16:rowId xmlns:a16="http://schemas.microsoft.com/office/drawing/2014/main" val="3787374055"/>
                  </a:ext>
                </a:extLst>
              </a:tr>
              <a:tr h="6681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addPriceToOrder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27" marR="57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Den Preis einer Bestellposition zur Bestellung hinzufügen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BEI: Erstellung einer Bestellposition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27" marR="573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Jesaja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27" marR="57327" marT="0" marB="0"/>
                </a:tc>
                <a:extLst>
                  <a:ext uri="{0D108BD9-81ED-4DB2-BD59-A6C34878D82A}">
                    <a16:rowId xmlns:a16="http://schemas.microsoft.com/office/drawing/2014/main" val="1009588514"/>
                  </a:ext>
                </a:extLst>
              </a:tr>
              <a:tr h="6965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effectLst/>
                        </a:rPr>
                        <a:t>addToStockOrder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27" marR="573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Waren werden der Nachbestellungstabelle hinzugefügt, um wieder auf den Mindestbestand gehoben zu werden</a:t>
                      </a:r>
                      <a:br>
                        <a:rPr lang="de-DE" sz="1400" dirty="0">
                          <a:effectLst/>
                        </a:rPr>
                      </a:br>
                      <a:r>
                        <a:rPr lang="de-DE" sz="1400" dirty="0">
                          <a:effectLst/>
                        </a:rPr>
                        <a:t>BEI: zu kleiner Stückzahl durch einen Kauf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27" marR="573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Caner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27" marR="57327" marT="0" marB="0"/>
                </a:tc>
                <a:extLst>
                  <a:ext uri="{0D108BD9-81ED-4DB2-BD59-A6C34878D82A}">
                    <a16:rowId xmlns:a16="http://schemas.microsoft.com/office/drawing/2014/main" val="1110399742"/>
                  </a:ext>
                </a:extLst>
              </a:tr>
              <a:tr h="8217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purgeAutor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27" marR="573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Autoren von entfernten Artikeln löschen</a:t>
                      </a:r>
                      <a:br>
                        <a:rPr lang="de-DE" sz="1400" dirty="0">
                          <a:effectLst/>
                        </a:rPr>
                      </a:br>
                      <a:r>
                        <a:rPr lang="de-DE" sz="1400" dirty="0">
                          <a:effectLst/>
                        </a:rPr>
                        <a:t>BEI: Löschung des Artikels aus dem Sortiment, wenn der Autor keine Bücher mehr bei uns hat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27" marR="573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Leo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27" marR="57327" marT="0" marB="0"/>
                </a:tc>
                <a:extLst>
                  <a:ext uri="{0D108BD9-81ED-4DB2-BD59-A6C34878D82A}">
                    <a16:rowId xmlns:a16="http://schemas.microsoft.com/office/drawing/2014/main" val="2555939803"/>
                  </a:ext>
                </a:extLst>
              </a:tr>
              <a:tr h="6203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effectLst/>
                        </a:rPr>
                        <a:t>reduceStock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27" marR="573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Den Bestand bei Bestellung verringern</a:t>
                      </a:r>
                      <a:br>
                        <a:rPr lang="de-DE" sz="1400" dirty="0">
                          <a:effectLst/>
                        </a:rPr>
                      </a:br>
                      <a:r>
                        <a:rPr lang="de-DE" sz="1400" dirty="0">
                          <a:effectLst/>
                        </a:rPr>
                        <a:t>BEI: Aufgeben einer Bestellung (Bestellstatus „offen“)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27" marR="573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Sven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27" marR="57327" marT="0" marB="0"/>
                </a:tc>
                <a:extLst>
                  <a:ext uri="{0D108BD9-81ED-4DB2-BD59-A6C34878D82A}">
                    <a16:rowId xmlns:a16="http://schemas.microsoft.com/office/drawing/2014/main" val="815431696"/>
                  </a:ext>
                </a:extLst>
              </a:tr>
              <a:tr h="830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archiveDeletedAccount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27" marR="573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Von Benutzern entfernte Accounts werden archiviert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BEI: Löschung eines Accounts durch den Kunden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27" marR="573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Dennis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27" marR="57327" marT="0" marB="0"/>
                </a:tc>
                <a:extLst>
                  <a:ext uri="{0D108BD9-81ED-4DB2-BD59-A6C34878D82A}">
                    <a16:rowId xmlns:a16="http://schemas.microsoft.com/office/drawing/2014/main" val="287333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08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Funktionen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39678"/>
              </p:ext>
            </p:extLst>
          </p:nvPr>
        </p:nvGraphicFramePr>
        <p:xfrm>
          <a:off x="2174790" y="2275014"/>
          <a:ext cx="6413156" cy="38818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1851">
                  <a:extLst>
                    <a:ext uri="{9D8B030D-6E8A-4147-A177-3AD203B41FA5}">
                      <a16:colId xmlns:a16="http://schemas.microsoft.com/office/drawing/2014/main" val="3167824049"/>
                    </a:ext>
                  </a:extLst>
                </a:gridCol>
                <a:gridCol w="2388549">
                  <a:extLst>
                    <a:ext uri="{9D8B030D-6E8A-4147-A177-3AD203B41FA5}">
                      <a16:colId xmlns:a16="http://schemas.microsoft.com/office/drawing/2014/main" val="4174100699"/>
                    </a:ext>
                  </a:extLst>
                </a:gridCol>
                <a:gridCol w="1882756">
                  <a:extLst>
                    <a:ext uri="{9D8B030D-6E8A-4147-A177-3AD203B41FA5}">
                      <a16:colId xmlns:a16="http://schemas.microsoft.com/office/drawing/2014/main" val="4126851722"/>
                    </a:ext>
                  </a:extLst>
                </a:gridCol>
              </a:tblGrid>
              <a:tr h="5385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Name in der Datenbank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18" marR="382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Funktionalität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18" marR="382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Erarbeitet von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18" marR="38218" marT="0" marB="0"/>
                </a:tc>
                <a:extLst>
                  <a:ext uri="{0D108BD9-81ED-4DB2-BD59-A6C34878D82A}">
                    <a16:rowId xmlns:a16="http://schemas.microsoft.com/office/drawing/2014/main" val="2939579522"/>
                  </a:ext>
                </a:extLst>
              </a:tr>
              <a:tr h="1054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reduceMinimumStock/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raiseMinimumStock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18" marR="382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Mindestbestand der Artikel anhand der letzten Verkaufszahlen des letzten Monats erhöhen/vermindern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18" marR="382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Jesaja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18" marR="38218" marT="0" marB="0"/>
                </a:tc>
                <a:extLst>
                  <a:ext uri="{0D108BD9-81ED-4DB2-BD59-A6C34878D82A}">
                    <a16:rowId xmlns:a16="http://schemas.microsoft.com/office/drawing/2014/main" val="2287028238"/>
                  </a:ext>
                </a:extLst>
              </a:tr>
              <a:tr h="5385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showCustomersOfPendingOrders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18" marR="382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Alle Kunden mit offener Bestellung ausgeben lassen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18" marR="382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Caner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18" marR="38218" marT="0" marB="0"/>
                </a:tc>
                <a:extLst>
                  <a:ext uri="{0D108BD9-81ED-4DB2-BD59-A6C34878D82A}">
                    <a16:rowId xmlns:a16="http://schemas.microsoft.com/office/drawing/2014/main" val="3024673557"/>
                  </a:ext>
                </a:extLst>
              </a:tr>
              <a:tr h="5385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purgeInacteCustomer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18" marR="382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Kundendatensätze bei gewisser Inaktivität löschen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18" marR="382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Leo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18" marR="38218" marT="0" marB="0"/>
                </a:tc>
                <a:extLst>
                  <a:ext uri="{0D108BD9-81ED-4DB2-BD59-A6C34878D82A}">
                    <a16:rowId xmlns:a16="http://schemas.microsoft.com/office/drawing/2014/main" val="1460604251"/>
                  </a:ext>
                </a:extLst>
              </a:tr>
              <a:tr h="5385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effectLst/>
                        </a:rPr>
                        <a:t>showPeriodrevenue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18" marR="382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Den Umsatz eines bestimmten Zeitraumes zurückgeben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18" marR="382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Sven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18" marR="38218" marT="0" marB="0"/>
                </a:tc>
                <a:extLst>
                  <a:ext uri="{0D108BD9-81ED-4DB2-BD59-A6C34878D82A}">
                    <a16:rowId xmlns:a16="http://schemas.microsoft.com/office/drawing/2014/main" val="858484435"/>
                  </a:ext>
                </a:extLst>
              </a:tr>
              <a:tr h="5271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showStatistics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18" marR="382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Statistiken ausgeben lassen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18" marR="382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Dennis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18" marR="38218" marT="0" marB="0"/>
                </a:tc>
                <a:extLst>
                  <a:ext uri="{0D108BD9-81ED-4DB2-BD59-A6C34878D82A}">
                    <a16:rowId xmlns:a16="http://schemas.microsoft.com/office/drawing/2014/main" val="1551071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88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Unsere View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05" y="2056113"/>
            <a:ext cx="6914892" cy="480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6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198</Words>
  <Application>Microsoft Office PowerPoint</Application>
  <PresentationFormat>Breitbild</PresentationFormat>
  <Paragraphs>70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Berlin</vt:lpstr>
      <vt:lpstr>[Bücherwurm] Ein interaktiver online Buchhandel</vt:lpstr>
      <vt:lpstr>Unsere Ziele</vt:lpstr>
      <vt:lpstr>Ziele</vt:lpstr>
      <vt:lpstr>EERM Diagramm  (mit fachlichem Datenmodell)</vt:lpstr>
      <vt:lpstr>Use Case Diagramm</vt:lpstr>
      <vt:lpstr>Trigger</vt:lpstr>
      <vt:lpstr>Funktionen</vt:lpstr>
      <vt:lpstr>Unsere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[Bücherwurm] Ein interaktiver online Buchhandel</dc:title>
  <dc:creator>sven heiter</dc:creator>
  <cp:lastModifiedBy>sven heiter</cp:lastModifiedBy>
  <cp:revision>10</cp:revision>
  <dcterms:created xsi:type="dcterms:W3CDTF">2022-04-23T19:33:56Z</dcterms:created>
  <dcterms:modified xsi:type="dcterms:W3CDTF">2022-04-24T13:27:38Z</dcterms:modified>
</cp:coreProperties>
</file>