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305" r:id="rId7"/>
    <p:sldId id="306" r:id="rId8"/>
    <p:sldId id="293" r:id="rId9"/>
    <p:sldId id="307" r:id="rId10"/>
    <p:sldId id="308" r:id="rId11"/>
    <p:sldId id="260" r:id="rId12"/>
    <p:sldId id="309" r:id="rId13"/>
    <p:sldId id="294" r:id="rId14"/>
    <p:sldId id="287" r:id="rId15"/>
    <p:sldId id="295" r:id="rId16"/>
    <p:sldId id="310" r:id="rId17"/>
    <p:sldId id="288" r:id="rId18"/>
    <p:sldId id="29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wait Kulkarni" initials="AK" lastIdx="13" clrIdx="0">
    <p:extLst>
      <p:ext uri="{19B8F6BF-5375-455C-9EA6-DF929625EA0E}">
        <p15:presenceInfo xmlns:p15="http://schemas.microsoft.com/office/powerpoint/2012/main" userId="f6251abfbd18c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3" d="100"/>
          <a:sy n="113" d="100"/>
        </p:scale>
        <p:origin x="456"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19T14:40:10.703" idx="1">
    <p:pos x="10" y="10"/>
    <p:text>Prior Work Starts From here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19T15:18:33.927" idx="2">
    <p:pos x="2258" y="1370"/>
    <p:text>They performed an on-line decomposition where each cell, in the shape of a rectangle, was formed such that it could be covered completely by back-and-forth motions performed parallel to one of the walls of the environment</p:text>
    <p:extLst>
      <p:ext uri="{C676402C-5697-4E1C-873F-D02D1690AC5C}">
        <p15:threadingInfo xmlns:p15="http://schemas.microsoft.com/office/powerpoint/2012/main" timeZoneBias="300"/>
      </p:ext>
    </p:extLst>
  </p:cm>
  <p:cm authorId="1" dt="2023-11-19T22:35:30.130" idx="12">
    <p:pos x="2401" y="3711"/>
    <p:text>Illustration of the terms borrowed from single robot coverage
with a single robot and one obstacle in the target environment. The robot is
performing coverage with simple back-and-forth motions. (b) Here a simple
Reeb graph is overlaid on top of a simple elliptical world with one obstacle.
P1-P4 are critical points which represent graph nodes. E1-E4 represent edges
which directly map to cells C1-C4.</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19T15:50:49.483" idx="3">
    <p:pos x="2392" y="1304"/>
    <p:text>If a graph is Eulerian
then all of its Euler tours are solutions to the CPP. For non-
Eulerian graphs, a standard approach to solving the CPP is to
double selected edges in the graph – i.e. given an edge e that
connects nodes Vi and Vj, add an edge f that also connects
nodes Vi and Vj – to make the resulting graph Eulerian
and to then choose one of the Euler tours as the solution.</p:text>
    <p:extLst>
      <p:ext uri="{C676402C-5697-4E1C-873F-D02D1690AC5C}">
        <p15:threadingInfo xmlns:p15="http://schemas.microsoft.com/office/powerpoint/2012/main" timeZoneBias="300"/>
      </p:ext>
    </p:extLst>
  </p:cm>
  <p:cm authorId="1" dt="2023-11-19T16:08:19.515" idx="4">
    <p:pos x="7475" y="4158"/>
    <p:text>Prior Work Ends here</p:text>
    <p:extLst>
      <p:ext uri="{C676402C-5697-4E1C-873F-D02D1690AC5C}">
        <p15:threadingInfo xmlns:p15="http://schemas.microsoft.com/office/powerpoint/2012/main" timeZoneBias="300"/>
      </p:ext>
    </p:extLst>
  </p:cm>
  <p:cm authorId="1" dt="2023-11-20T23:33:30.357" idx="13">
    <p:pos x="10" y="10"/>
    <p:text>Remeber all the types of algorithms for graphs in EC504</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1-19T16:08:29.516" idx="5">
    <p:pos x="10" y="10"/>
    <p:text>Main Work of the paper</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19T16:41:18.267" idx="6">
    <p:pos x="2100" y="966"/>
    <p:text>It is worth
noting that in this work we extend the notion of a critical
point to include critical regions; for example a whole wall
that changes the slice connectivity. See for example the left
and right walls in Fig. 3a. In a structured environment, such
as an office space, it is beneficial to perform coverage parallel
to the walls. The above mentioned extension allows it.</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1-19T17:01:15.131" idx="8">
    <p:pos x="2023" y="2320"/>
    <p:text>xe is the number of added copies of edge e in the
solution. åe2E anexe represents the number of added edges to
node n 2 V in the solution. Note that for the solution to be
an Eulerian graph, an odd number of edges has to be added
to nodes with odd degree and an even number of edges has
to be added to nodes with even degree. bn is 1 for nodes
with odd degree and 0 for nodes with even degree. wn is a
variable that will force åe2E anexe to be odd for odd nodes
and even for even nodes. ane is 1 if node n meets edge e,
and 0 otherwise; ce is the cost of edge e.
The GLPK3 library was used to solve the above linear
programing problem. The solution is used to guide the robot
from cell to cell, and each cell is covered using a modified
version of the Boustrophedon Coverage.</p:text>
    <p:extLst>
      <p:ext uri="{C676402C-5697-4E1C-873F-D02D1690AC5C}">
        <p15:threadingInfo xmlns:p15="http://schemas.microsoft.com/office/powerpoint/2012/main" timeZoneBias="300"/>
      </p:ext>
    </p:extLst>
  </p:cm>
  <p:cm authorId="1" dt="2023-11-19T17:08:32.017" idx="9">
    <p:pos x="7213" y="2679"/>
    <p:text>It is worth noting that the robot is operating in a known
environment. As such, when the robot enters a cell to cover
it, it has the information on the length and the height of that
cell. Consequently, an informed decision can be made, if the
robot covers only the top half of the cell, where to stop each
downward motion</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11-19T22:20:17.090" idx="10">
    <p:pos x="1041" y="3805"/>
    <p:text>Spanning Tree Coverage (STC): This algorithm creates a spanning tree of the free space in an environment, ensuring that a robot covers every point without retracing its steps. It's particularly effective in structured environments.
Wavefront Coverage Algorithm: This algorithm uses a grid-based approach where the robot covers the environment by following the contours of a wavefront expanding from the starting point.</p:text>
    <p:extLst>
      <p:ext uri="{C676402C-5697-4E1C-873F-D02D1690AC5C}">
        <p15:threadingInfo xmlns:p15="http://schemas.microsoft.com/office/powerpoint/2012/main" timeZoneBias="300"/>
      </p:ext>
    </p:extLst>
  </p:cm>
  <p:cm authorId="1" dt="2023-11-19T22:21:01.945" idx="11">
    <p:pos x="1041" y="3901"/>
    <p:text>Grid-Based Coverage: In this approach, the environment is divided into a grid, and the robot covers each grid cell systematically. This method is simple but can be inefficient in complex environments.</p:text>
    <p:extLst>
      <p:ext uri="{C676402C-5697-4E1C-873F-D02D1690AC5C}">
        <p15:threadingInfo xmlns:p15="http://schemas.microsoft.com/office/powerpoint/2012/main" timeZoneBias="300">
          <p15:parentCm authorId="1" idx="10"/>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05A25-1ACB-4D80-886E-0EE0C371D4EA}" type="doc">
      <dgm:prSet loTypeId="urn:microsoft.com/office/officeart/2005/8/layout/orgChart1" loCatId="hierarchy" qsTypeId="urn:microsoft.com/office/officeart/2005/8/quickstyle/3d5" qsCatId="3D" csTypeId="urn:microsoft.com/office/officeart/2005/8/colors/accent1_2" csCatId="accent1" phldr="1"/>
      <dgm:spPr/>
      <dgm:t>
        <a:bodyPr/>
        <a:lstStyle/>
        <a:p>
          <a:endParaRPr lang="en-US"/>
        </a:p>
      </dgm:t>
    </dgm:pt>
    <dgm:pt modelId="{431D3DC4-5987-4215-87B2-D0BF1E229067}">
      <dgm:prSet phldrT="[Text]"/>
      <dgm:spPr/>
      <dgm:t>
        <a:bodyPr/>
        <a:lstStyle/>
        <a:p>
          <a:r>
            <a:rPr lang="en-US" dirty="0"/>
            <a:t>Optimal Coverage Algorithm </a:t>
          </a:r>
        </a:p>
      </dgm:t>
    </dgm:pt>
    <dgm:pt modelId="{A32D17DA-7C40-45D1-84EF-94D1B7CCD2EA}" type="parTrans" cxnId="{992111B0-905F-454C-B18E-766AE0E229D3}">
      <dgm:prSet/>
      <dgm:spPr/>
      <dgm:t>
        <a:bodyPr/>
        <a:lstStyle/>
        <a:p>
          <a:endParaRPr lang="en-US"/>
        </a:p>
      </dgm:t>
    </dgm:pt>
    <dgm:pt modelId="{0FCC1F32-CD55-48D3-8AEE-E69BAC5598BF}" type="sibTrans" cxnId="{992111B0-905F-454C-B18E-766AE0E229D3}">
      <dgm:prSet/>
      <dgm:spPr/>
      <dgm:t>
        <a:bodyPr/>
        <a:lstStyle/>
        <a:p>
          <a:endParaRPr lang="en-US"/>
        </a:p>
      </dgm:t>
    </dgm:pt>
    <dgm:pt modelId="{8F0869A1-FF9E-4103-B7C5-6A9C52E46396}">
      <dgm:prSet phldrT="[Text]"/>
      <dgm:spPr/>
      <dgm:t>
        <a:bodyPr/>
        <a:lstStyle/>
        <a:p>
          <a:r>
            <a:rPr lang="en-US" dirty="0"/>
            <a:t>Part 2</a:t>
          </a:r>
        </a:p>
      </dgm:t>
    </dgm:pt>
    <dgm:pt modelId="{7DB8A1ED-02D0-4D5D-B486-79871FC2EFC6}" type="parTrans" cxnId="{7933AE0A-1EB3-4973-A61D-A5AE8CEB3D7C}">
      <dgm:prSet/>
      <dgm:spPr/>
      <dgm:t>
        <a:bodyPr/>
        <a:lstStyle/>
        <a:p>
          <a:endParaRPr lang="en-US"/>
        </a:p>
      </dgm:t>
    </dgm:pt>
    <dgm:pt modelId="{250E9D2B-74AC-4877-8B30-B29DAE9EE3DD}" type="sibTrans" cxnId="{7933AE0A-1EB3-4973-A61D-A5AE8CEB3D7C}">
      <dgm:prSet/>
      <dgm:spPr/>
      <dgm:t>
        <a:bodyPr/>
        <a:lstStyle/>
        <a:p>
          <a:endParaRPr lang="en-US"/>
        </a:p>
      </dgm:t>
    </dgm:pt>
    <dgm:pt modelId="{871F1CD8-B0D5-41A4-8B12-7F8FF3D1D464}">
      <dgm:prSet phldrT="[Text]"/>
      <dgm:spPr/>
      <dgm:t>
        <a:bodyPr/>
        <a:lstStyle/>
        <a:p>
          <a:r>
            <a:rPr lang="en-US" dirty="0"/>
            <a:t>Online Coverage using sequence of edges</a:t>
          </a:r>
        </a:p>
      </dgm:t>
    </dgm:pt>
    <dgm:pt modelId="{A4C38265-89CD-4624-BF40-AB9BA150E00E}" type="parTrans" cxnId="{2CD37131-71B6-4F2D-8BA4-E1715D0CB1F8}">
      <dgm:prSet/>
      <dgm:spPr/>
      <dgm:t>
        <a:bodyPr/>
        <a:lstStyle/>
        <a:p>
          <a:endParaRPr lang="en-US"/>
        </a:p>
      </dgm:t>
    </dgm:pt>
    <dgm:pt modelId="{993CD2E5-CBAE-43FB-8CD0-268DA8513E10}" type="sibTrans" cxnId="{2CD37131-71B6-4F2D-8BA4-E1715D0CB1F8}">
      <dgm:prSet/>
      <dgm:spPr/>
      <dgm:t>
        <a:bodyPr/>
        <a:lstStyle/>
        <a:p>
          <a:endParaRPr lang="en-US"/>
        </a:p>
      </dgm:t>
    </dgm:pt>
    <dgm:pt modelId="{F55C2A27-D377-43D9-9E66-82A56C4295C8}">
      <dgm:prSet phldrT="[Text]"/>
      <dgm:spPr/>
      <dgm:t>
        <a:bodyPr/>
        <a:lstStyle/>
        <a:p>
          <a:r>
            <a:rPr lang="en-US" dirty="0"/>
            <a:t>Part1</a:t>
          </a:r>
        </a:p>
      </dgm:t>
    </dgm:pt>
    <dgm:pt modelId="{C8D5035D-203C-4BDA-8E4C-92CB38E0CFC6}" type="parTrans" cxnId="{A7618C02-267C-4649-A1FE-55536B4438D6}">
      <dgm:prSet/>
      <dgm:spPr/>
      <dgm:t>
        <a:bodyPr/>
        <a:lstStyle/>
        <a:p>
          <a:endParaRPr lang="en-US"/>
        </a:p>
      </dgm:t>
    </dgm:pt>
    <dgm:pt modelId="{FF219DCF-9916-4FB8-A8CD-1FC3604861CE}" type="sibTrans" cxnId="{A7618C02-267C-4649-A1FE-55536B4438D6}">
      <dgm:prSet/>
      <dgm:spPr/>
      <dgm:t>
        <a:bodyPr/>
        <a:lstStyle/>
        <a:p>
          <a:endParaRPr lang="en-US"/>
        </a:p>
      </dgm:t>
    </dgm:pt>
    <dgm:pt modelId="{A25F53AA-EDB8-46F2-A0EE-B8465B6BF1AE}">
      <dgm:prSet phldrT="[Text]"/>
      <dgm:spPr/>
      <dgm:t>
        <a:bodyPr/>
        <a:lstStyle/>
        <a:p>
          <a:r>
            <a:rPr lang="en-US" dirty="0"/>
            <a:t>Off-Line Analysis of Environment</a:t>
          </a:r>
        </a:p>
      </dgm:t>
    </dgm:pt>
    <dgm:pt modelId="{EB938C48-C47C-492D-8A71-13D04369EC67}" type="parTrans" cxnId="{D3621A1D-BA7F-44FF-83AB-EA0E53311D08}">
      <dgm:prSet/>
      <dgm:spPr/>
      <dgm:t>
        <a:bodyPr/>
        <a:lstStyle/>
        <a:p>
          <a:endParaRPr lang="en-US"/>
        </a:p>
      </dgm:t>
    </dgm:pt>
    <dgm:pt modelId="{A90EC7B1-E180-464E-8130-022E2EA38D5B}" type="sibTrans" cxnId="{D3621A1D-BA7F-44FF-83AB-EA0E53311D08}">
      <dgm:prSet/>
      <dgm:spPr/>
      <dgm:t>
        <a:bodyPr/>
        <a:lstStyle/>
        <a:p>
          <a:endParaRPr lang="en-US"/>
        </a:p>
      </dgm:t>
    </dgm:pt>
    <dgm:pt modelId="{92FA4613-3B0A-466F-9DBA-3D2FC474708B}">
      <dgm:prSet phldrT="[Text]"/>
      <dgm:spPr/>
      <dgm:t>
        <a:bodyPr/>
        <a:lstStyle/>
        <a:p>
          <a:r>
            <a:rPr lang="en-US" dirty="0"/>
            <a:t>BCD</a:t>
          </a:r>
        </a:p>
      </dgm:t>
    </dgm:pt>
    <dgm:pt modelId="{7AAA36FB-5DE1-47DC-AE40-95C6EF2F5302}" type="parTrans" cxnId="{C61998A7-234D-425B-98FB-1490521F9BD3}">
      <dgm:prSet/>
      <dgm:spPr/>
      <dgm:t>
        <a:bodyPr/>
        <a:lstStyle/>
        <a:p>
          <a:endParaRPr lang="en-US"/>
        </a:p>
      </dgm:t>
    </dgm:pt>
    <dgm:pt modelId="{8C57E47A-0712-4474-A023-52C8F973CF67}" type="sibTrans" cxnId="{C61998A7-234D-425B-98FB-1490521F9BD3}">
      <dgm:prSet/>
      <dgm:spPr/>
      <dgm:t>
        <a:bodyPr/>
        <a:lstStyle/>
        <a:p>
          <a:endParaRPr lang="en-US"/>
        </a:p>
      </dgm:t>
    </dgm:pt>
    <dgm:pt modelId="{6150FB8C-22AD-42C2-84B3-450B03597007}">
      <dgm:prSet phldrT="[Text]"/>
      <dgm:spPr/>
      <dgm:t>
        <a:bodyPr/>
        <a:lstStyle/>
        <a:p>
          <a:r>
            <a:rPr lang="en-US"/>
            <a:t>RGC</a:t>
          </a:r>
          <a:endParaRPr lang="en-US" dirty="0"/>
        </a:p>
      </dgm:t>
    </dgm:pt>
    <dgm:pt modelId="{9FBDF630-B825-426B-9134-54222B85AC5B}" type="parTrans" cxnId="{C3BB8BE3-763A-459A-863C-75FAF52A0ED7}">
      <dgm:prSet/>
      <dgm:spPr/>
      <dgm:t>
        <a:bodyPr/>
        <a:lstStyle/>
        <a:p>
          <a:endParaRPr lang="en-US"/>
        </a:p>
      </dgm:t>
    </dgm:pt>
    <dgm:pt modelId="{D79061E5-AC3F-4740-A1DA-1004284403AD}" type="sibTrans" cxnId="{C3BB8BE3-763A-459A-863C-75FAF52A0ED7}">
      <dgm:prSet/>
      <dgm:spPr/>
      <dgm:t>
        <a:bodyPr/>
        <a:lstStyle/>
        <a:p>
          <a:endParaRPr lang="en-US"/>
        </a:p>
      </dgm:t>
    </dgm:pt>
    <dgm:pt modelId="{F35BDFFC-7DD7-4019-976A-5B9795F78954}" type="pres">
      <dgm:prSet presAssocID="{75605A25-1ACB-4D80-886E-0EE0C371D4EA}" presName="hierChild1" presStyleCnt="0">
        <dgm:presLayoutVars>
          <dgm:orgChart val="1"/>
          <dgm:chPref val="1"/>
          <dgm:dir/>
          <dgm:animOne val="branch"/>
          <dgm:animLvl val="lvl"/>
          <dgm:resizeHandles/>
        </dgm:presLayoutVars>
      </dgm:prSet>
      <dgm:spPr/>
    </dgm:pt>
    <dgm:pt modelId="{7F5550EA-45B0-41F6-9CEF-40B49EC3B37B}" type="pres">
      <dgm:prSet presAssocID="{431D3DC4-5987-4215-87B2-D0BF1E229067}" presName="hierRoot1" presStyleCnt="0">
        <dgm:presLayoutVars>
          <dgm:hierBranch val="init"/>
        </dgm:presLayoutVars>
      </dgm:prSet>
      <dgm:spPr/>
    </dgm:pt>
    <dgm:pt modelId="{2E5420B6-648A-4BAD-BFA6-46A7BC2E46FE}" type="pres">
      <dgm:prSet presAssocID="{431D3DC4-5987-4215-87B2-D0BF1E229067}" presName="rootComposite1" presStyleCnt="0"/>
      <dgm:spPr/>
    </dgm:pt>
    <dgm:pt modelId="{9496B772-EF08-4098-92E0-0212F7A0646C}" type="pres">
      <dgm:prSet presAssocID="{431D3DC4-5987-4215-87B2-D0BF1E229067}" presName="rootText1" presStyleLbl="node0" presStyleIdx="0" presStyleCnt="1">
        <dgm:presLayoutVars>
          <dgm:chPref val="3"/>
        </dgm:presLayoutVars>
      </dgm:prSet>
      <dgm:spPr/>
    </dgm:pt>
    <dgm:pt modelId="{E0F75BE4-899B-4789-BF84-8E9730CA07DE}" type="pres">
      <dgm:prSet presAssocID="{431D3DC4-5987-4215-87B2-D0BF1E229067}" presName="rootConnector1" presStyleLbl="node1" presStyleIdx="0" presStyleCnt="0"/>
      <dgm:spPr/>
    </dgm:pt>
    <dgm:pt modelId="{DEB8347B-73B8-4D02-9853-0CBBB23B849B}" type="pres">
      <dgm:prSet presAssocID="{431D3DC4-5987-4215-87B2-D0BF1E229067}" presName="hierChild2" presStyleCnt="0"/>
      <dgm:spPr/>
    </dgm:pt>
    <dgm:pt modelId="{D61A1AC7-01B9-460D-B098-F7A4A540B510}" type="pres">
      <dgm:prSet presAssocID="{C8D5035D-203C-4BDA-8E4C-92CB38E0CFC6}" presName="Name37" presStyleLbl="parChTrans1D2" presStyleIdx="0" presStyleCnt="2"/>
      <dgm:spPr/>
    </dgm:pt>
    <dgm:pt modelId="{EE4EA4B3-4E79-463C-975A-CF199EE82D23}" type="pres">
      <dgm:prSet presAssocID="{F55C2A27-D377-43D9-9E66-82A56C4295C8}" presName="hierRoot2" presStyleCnt="0">
        <dgm:presLayoutVars>
          <dgm:hierBranch val="init"/>
        </dgm:presLayoutVars>
      </dgm:prSet>
      <dgm:spPr/>
    </dgm:pt>
    <dgm:pt modelId="{102277A6-0DD2-41ED-9413-50B061AC1338}" type="pres">
      <dgm:prSet presAssocID="{F55C2A27-D377-43D9-9E66-82A56C4295C8}" presName="rootComposite" presStyleCnt="0"/>
      <dgm:spPr/>
    </dgm:pt>
    <dgm:pt modelId="{467C2B4D-36C6-4B3C-87F1-9D8F9A20A880}" type="pres">
      <dgm:prSet presAssocID="{F55C2A27-D377-43D9-9E66-82A56C4295C8}" presName="rootText" presStyleLbl="node2" presStyleIdx="0" presStyleCnt="2">
        <dgm:presLayoutVars>
          <dgm:chPref val="3"/>
        </dgm:presLayoutVars>
      </dgm:prSet>
      <dgm:spPr/>
    </dgm:pt>
    <dgm:pt modelId="{F0164CA2-8FBF-4FC3-BAC4-09C1F912899D}" type="pres">
      <dgm:prSet presAssocID="{F55C2A27-D377-43D9-9E66-82A56C4295C8}" presName="rootConnector" presStyleLbl="node2" presStyleIdx="0" presStyleCnt="2"/>
      <dgm:spPr/>
    </dgm:pt>
    <dgm:pt modelId="{D352B31C-39BC-429A-B7ED-191BDAAC2607}" type="pres">
      <dgm:prSet presAssocID="{F55C2A27-D377-43D9-9E66-82A56C4295C8}" presName="hierChild4" presStyleCnt="0"/>
      <dgm:spPr/>
    </dgm:pt>
    <dgm:pt modelId="{EDECB5EC-805E-4947-9D05-4CC3F2F2C1C0}" type="pres">
      <dgm:prSet presAssocID="{EB938C48-C47C-492D-8A71-13D04369EC67}" presName="Name37" presStyleLbl="parChTrans1D3" presStyleIdx="0" presStyleCnt="4"/>
      <dgm:spPr/>
    </dgm:pt>
    <dgm:pt modelId="{37BF8AC8-B5B8-4057-B480-5E50E2632EE1}" type="pres">
      <dgm:prSet presAssocID="{A25F53AA-EDB8-46F2-A0EE-B8465B6BF1AE}" presName="hierRoot2" presStyleCnt="0">
        <dgm:presLayoutVars>
          <dgm:hierBranch val="init"/>
        </dgm:presLayoutVars>
      </dgm:prSet>
      <dgm:spPr/>
    </dgm:pt>
    <dgm:pt modelId="{433D9EC3-D63A-4B2C-B66C-71D5D415A02F}" type="pres">
      <dgm:prSet presAssocID="{A25F53AA-EDB8-46F2-A0EE-B8465B6BF1AE}" presName="rootComposite" presStyleCnt="0"/>
      <dgm:spPr/>
    </dgm:pt>
    <dgm:pt modelId="{22B283F5-F1E7-4B1F-9434-118238CB4957}" type="pres">
      <dgm:prSet presAssocID="{A25F53AA-EDB8-46F2-A0EE-B8465B6BF1AE}" presName="rootText" presStyleLbl="node3" presStyleIdx="0" presStyleCnt="4" custLinFactNeighborX="636" custLinFactNeighborY="-3497">
        <dgm:presLayoutVars>
          <dgm:chPref val="3"/>
        </dgm:presLayoutVars>
      </dgm:prSet>
      <dgm:spPr/>
    </dgm:pt>
    <dgm:pt modelId="{518BC751-07F6-4494-A5C3-BA7C6ECAF80B}" type="pres">
      <dgm:prSet presAssocID="{A25F53AA-EDB8-46F2-A0EE-B8465B6BF1AE}" presName="rootConnector" presStyleLbl="node3" presStyleIdx="0" presStyleCnt="4"/>
      <dgm:spPr/>
    </dgm:pt>
    <dgm:pt modelId="{C9F8CE62-19B4-4DFD-BB85-B9056D91BD82}" type="pres">
      <dgm:prSet presAssocID="{A25F53AA-EDB8-46F2-A0EE-B8465B6BF1AE}" presName="hierChild4" presStyleCnt="0"/>
      <dgm:spPr/>
    </dgm:pt>
    <dgm:pt modelId="{DAB4D106-496E-47CD-AF19-17A3DE038D8D}" type="pres">
      <dgm:prSet presAssocID="{A25F53AA-EDB8-46F2-A0EE-B8465B6BF1AE}" presName="hierChild5" presStyleCnt="0"/>
      <dgm:spPr/>
    </dgm:pt>
    <dgm:pt modelId="{883F3CD4-6EC8-4478-9FEE-28852A61B0C7}" type="pres">
      <dgm:prSet presAssocID="{7AAA36FB-5DE1-47DC-AE40-95C6EF2F5302}" presName="Name37" presStyleLbl="parChTrans1D3" presStyleIdx="1" presStyleCnt="4"/>
      <dgm:spPr/>
    </dgm:pt>
    <dgm:pt modelId="{762DA0DF-4F2F-4472-AC1B-5257FB2FECCE}" type="pres">
      <dgm:prSet presAssocID="{92FA4613-3B0A-466F-9DBA-3D2FC474708B}" presName="hierRoot2" presStyleCnt="0">
        <dgm:presLayoutVars>
          <dgm:hierBranch val="init"/>
        </dgm:presLayoutVars>
      </dgm:prSet>
      <dgm:spPr/>
    </dgm:pt>
    <dgm:pt modelId="{E403F5E6-6279-4842-A94F-2932700BC11B}" type="pres">
      <dgm:prSet presAssocID="{92FA4613-3B0A-466F-9DBA-3D2FC474708B}" presName="rootComposite" presStyleCnt="0"/>
      <dgm:spPr/>
    </dgm:pt>
    <dgm:pt modelId="{B25BD3F1-D6D9-4888-8E24-F0327651C52A}" type="pres">
      <dgm:prSet presAssocID="{92FA4613-3B0A-466F-9DBA-3D2FC474708B}" presName="rootText" presStyleLbl="node3" presStyleIdx="1" presStyleCnt="4">
        <dgm:presLayoutVars>
          <dgm:chPref val="3"/>
        </dgm:presLayoutVars>
      </dgm:prSet>
      <dgm:spPr/>
    </dgm:pt>
    <dgm:pt modelId="{F7FFC3E3-D5CB-408E-9BB9-C41ECD383CA3}" type="pres">
      <dgm:prSet presAssocID="{92FA4613-3B0A-466F-9DBA-3D2FC474708B}" presName="rootConnector" presStyleLbl="node3" presStyleIdx="1" presStyleCnt="4"/>
      <dgm:spPr/>
    </dgm:pt>
    <dgm:pt modelId="{4451D4BC-408B-42D8-A6CB-4A7F762FB475}" type="pres">
      <dgm:prSet presAssocID="{92FA4613-3B0A-466F-9DBA-3D2FC474708B}" presName="hierChild4" presStyleCnt="0"/>
      <dgm:spPr/>
    </dgm:pt>
    <dgm:pt modelId="{FA547C7D-EA90-4ECA-9013-68D8CBDC4F97}" type="pres">
      <dgm:prSet presAssocID="{92FA4613-3B0A-466F-9DBA-3D2FC474708B}" presName="hierChild5" presStyleCnt="0"/>
      <dgm:spPr/>
    </dgm:pt>
    <dgm:pt modelId="{9EC94960-B88F-4C94-9C7E-7B4588C7D760}" type="pres">
      <dgm:prSet presAssocID="{9FBDF630-B825-426B-9134-54222B85AC5B}" presName="Name37" presStyleLbl="parChTrans1D3" presStyleIdx="2" presStyleCnt="4"/>
      <dgm:spPr/>
    </dgm:pt>
    <dgm:pt modelId="{DAA40AE2-22F6-4D5D-B857-54B2E0446771}" type="pres">
      <dgm:prSet presAssocID="{6150FB8C-22AD-42C2-84B3-450B03597007}" presName="hierRoot2" presStyleCnt="0">
        <dgm:presLayoutVars>
          <dgm:hierBranch val="init"/>
        </dgm:presLayoutVars>
      </dgm:prSet>
      <dgm:spPr/>
    </dgm:pt>
    <dgm:pt modelId="{6ADA6622-6625-4192-8F16-3804A2A61118}" type="pres">
      <dgm:prSet presAssocID="{6150FB8C-22AD-42C2-84B3-450B03597007}" presName="rootComposite" presStyleCnt="0"/>
      <dgm:spPr/>
    </dgm:pt>
    <dgm:pt modelId="{5F5AFB30-61D9-4431-BD92-31FA5F08EE38}" type="pres">
      <dgm:prSet presAssocID="{6150FB8C-22AD-42C2-84B3-450B03597007}" presName="rootText" presStyleLbl="node3" presStyleIdx="2" presStyleCnt="4">
        <dgm:presLayoutVars>
          <dgm:chPref val="3"/>
        </dgm:presLayoutVars>
      </dgm:prSet>
      <dgm:spPr/>
    </dgm:pt>
    <dgm:pt modelId="{A86C5FF9-5DBC-4019-8E84-8C8BE28A4C50}" type="pres">
      <dgm:prSet presAssocID="{6150FB8C-22AD-42C2-84B3-450B03597007}" presName="rootConnector" presStyleLbl="node3" presStyleIdx="2" presStyleCnt="4"/>
      <dgm:spPr/>
    </dgm:pt>
    <dgm:pt modelId="{FCE63C37-CFD7-4BCA-97AF-B3816C4E6000}" type="pres">
      <dgm:prSet presAssocID="{6150FB8C-22AD-42C2-84B3-450B03597007}" presName="hierChild4" presStyleCnt="0"/>
      <dgm:spPr/>
    </dgm:pt>
    <dgm:pt modelId="{88C7BE42-C0EF-4987-B9B4-2391982EF116}" type="pres">
      <dgm:prSet presAssocID="{6150FB8C-22AD-42C2-84B3-450B03597007}" presName="hierChild5" presStyleCnt="0"/>
      <dgm:spPr/>
    </dgm:pt>
    <dgm:pt modelId="{79EB971C-DB75-4ABE-8DB5-B3C7F5741650}" type="pres">
      <dgm:prSet presAssocID="{F55C2A27-D377-43D9-9E66-82A56C4295C8}" presName="hierChild5" presStyleCnt="0"/>
      <dgm:spPr/>
    </dgm:pt>
    <dgm:pt modelId="{79532E3A-3E73-4839-AAAF-CE2234E22CF6}" type="pres">
      <dgm:prSet presAssocID="{7DB8A1ED-02D0-4D5D-B486-79871FC2EFC6}" presName="Name37" presStyleLbl="parChTrans1D2" presStyleIdx="1" presStyleCnt="2"/>
      <dgm:spPr/>
    </dgm:pt>
    <dgm:pt modelId="{2943935B-BF60-4BFF-A6DE-670631D6A539}" type="pres">
      <dgm:prSet presAssocID="{8F0869A1-FF9E-4103-B7C5-6A9C52E46396}" presName="hierRoot2" presStyleCnt="0">
        <dgm:presLayoutVars>
          <dgm:hierBranch val="init"/>
        </dgm:presLayoutVars>
      </dgm:prSet>
      <dgm:spPr/>
    </dgm:pt>
    <dgm:pt modelId="{44EA988D-9FED-40F6-B5DD-F82F23A1792A}" type="pres">
      <dgm:prSet presAssocID="{8F0869A1-FF9E-4103-B7C5-6A9C52E46396}" presName="rootComposite" presStyleCnt="0"/>
      <dgm:spPr/>
    </dgm:pt>
    <dgm:pt modelId="{B875C814-F60D-42F7-AAF7-07D2B36F5888}" type="pres">
      <dgm:prSet presAssocID="{8F0869A1-FF9E-4103-B7C5-6A9C52E46396}" presName="rootText" presStyleLbl="node2" presStyleIdx="1" presStyleCnt="2">
        <dgm:presLayoutVars>
          <dgm:chPref val="3"/>
        </dgm:presLayoutVars>
      </dgm:prSet>
      <dgm:spPr/>
    </dgm:pt>
    <dgm:pt modelId="{12BBA75C-EF65-407E-AB9C-7A6B45B791EA}" type="pres">
      <dgm:prSet presAssocID="{8F0869A1-FF9E-4103-B7C5-6A9C52E46396}" presName="rootConnector" presStyleLbl="node2" presStyleIdx="1" presStyleCnt="2"/>
      <dgm:spPr/>
    </dgm:pt>
    <dgm:pt modelId="{E39AF21F-7D6F-4A09-BF66-5DA0CB640102}" type="pres">
      <dgm:prSet presAssocID="{8F0869A1-FF9E-4103-B7C5-6A9C52E46396}" presName="hierChild4" presStyleCnt="0"/>
      <dgm:spPr/>
    </dgm:pt>
    <dgm:pt modelId="{17CBC33B-787B-4C2B-A9C7-D1F69112AC65}" type="pres">
      <dgm:prSet presAssocID="{A4C38265-89CD-4624-BF40-AB9BA150E00E}" presName="Name37" presStyleLbl="parChTrans1D3" presStyleIdx="3" presStyleCnt="4"/>
      <dgm:spPr/>
    </dgm:pt>
    <dgm:pt modelId="{67A9E55D-DFB6-426E-B25F-7B77B8673E0E}" type="pres">
      <dgm:prSet presAssocID="{871F1CD8-B0D5-41A4-8B12-7F8FF3D1D464}" presName="hierRoot2" presStyleCnt="0">
        <dgm:presLayoutVars>
          <dgm:hierBranch val="init"/>
        </dgm:presLayoutVars>
      </dgm:prSet>
      <dgm:spPr/>
    </dgm:pt>
    <dgm:pt modelId="{67C95F68-C09A-42DB-AEA2-EA2B10385C0C}" type="pres">
      <dgm:prSet presAssocID="{871F1CD8-B0D5-41A4-8B12-7F8FF3D1D464}" presName="rootComposite" presStyleCnt="0"/>
      <dgm:spPr/>
    </dgm:pt>
    <dgm:pt modelId="{3E1C6C02-D99C-4EC2-903A-BD2B9D8802AF}" type="pres">
      <dgm:prSet presAssocID="{871F1CD8-B0D5-41A4-8B12-7F8FF3D1D464}" presName="rootText" presStyleLbl="node3" presStyleIdx="3" presStyleCnt="4">
        <dgm:presLayoutVars>
          <dgm:chPref val="3"/>
        </dgm:presLayoutVars>
      </dgm:prSet>
      <dgm:spPr/>
    </dgm:pt>
    <dgm:pt modelId="{6A534124-ABC2-427A-9E82-131D9D353484}" type="pres">
      <dgm:prSet presAssocID="{871F1CD8-B0D5-41A4-8B12-7F8FF3D1D464}" presName="rootConnector" presStyleLbl="node3" presStyleIdx="3" presStyleCnt="4"/>
      <dgm:spPr/>
    </dgm:pt>
    <dgm:pt modelId="{200135D0-F705-461A-9A70-AC2714B79951}" type="pres">
      <dgm:prSet presAssocID="{871F1CD8-B0D5-41A4-8B12-7F8FF3D1D464}" presName="hierChild4" presStyleCnt="0"/>
      <dgm:spPr/>
    </dgm:pt>
    <dgm:pt modelId="{3AEC5D0E-C2AE-416A-841F-D8F49C99E18F}" type="pres">
      <dgm:prSet presAssocID="{871F1CD8-B0D5-41A4-8B12-7F8FF3D1D464}" presName="hierChild5" presStyleCnt="0"/>
      <dgm:spPr/>
    </dgm:pt>
    <dgm:pt modelId="{C5A16535-EF67-4943-98C7-43C727AE0B41}" type="pres">
      <dgm:prSet presAssocID="{8F0869A1-FF9E-4103-B7C5-6A9C52E46396}" presName="hierChild5" presStyleCnt="0"/>
      <dgm:spPr/>
    </dgm:pt>
    <dgm:pt modelId="{CB712275-4AA0-4361-8C00-A2316B710D2A}" type="pres">
      <dgm:prSet presAssocID="{431D3DC4-5987-4215-87B2-D0BF1E229067}" presName="hierChild3" presStyleCnt="0"/>
      <dgm:spPr/>
    </dgm:pt>
  </dgm:ptLst>
  <dgm:cxnLst>
    <dgm:cxn modelId="{A7618C02-267C-4649-A1FE-55536B4438D6}" srcId="{431D3DC4-5987-4215-87B2-D0BF1E229067}" destId="{F55C2A27-D377-43D9-9E66-82A56C4295C8}" srcOrd="0" destOrd="0" parTransId="{C8D5035D-203C-4BDA-8E4C-92CB38E0CFC6}" sibTransId="{FF219DCF-9916-4FB8-A8CD-1FC3604861CE}"/>
    <dgm:cxn modelId="{7933AE0A-1EB3-4973-A61D-A5AE8CEB3D7C}" srcId="{431D3DC4-5987-4215-87B2-D0BF1E229067}" destId="{8F0869A1-FF9E-4103-B7C5-6A9C52E46396}" srcOrd="1" destOrd="0" parTransId="{7DB8A1ED-02D0-4D5D-B486-79871FC2EFC6}" sibTransId="{250E9D2B-74AC-4877-8B30-B29DAE9EE3DD}"/>
    <dgm:cxn modelId="{23E1F00E-29A6-4F0C-91CF-21D87C250804}" type="presOf" srcId="{6150FB8C-22AD-42C2-84B3-450B03597007}" destId="{5F5AFB30-61D9-4431-BD92-31FA5F08EE38}" srcOrd="0" destOrd="0" presId="urn:microsoft.com/office/officeart/2005/8/layout/orgChart1"/>
    <dgm:cxn modelId="{D3621A1D-BA7F-44FF-83AB-EA0E53311D08}" srcId="{F55C2A27-D377-43D9-9E66-82A56C4295C8}" destId="{A25F53AA-EDB8-46F2-A0EE-B8465B6BF1AE}" srcOrd="0" destOrd="0" parTransId="{EB938C48-C47C-492D-8A71-13D04369EC67}" sibTransId="{A90EC7B1-E180-464E-8130-022E2EA38D5B}"/>
    <dgm:cxn modelId="{2CD37131-71B6-4F2D-8BA4-E1715D0CB1F8}" srcId="{8F0869A1-FF9E-4103-B7C5-6A9C52E46396}" destId="{871F1CD8-B0D5-41A4-8B12-7F8FF3D1D464}" srcOrd="0" destOrd="0" parTransId="{A4C38265-89CD-4624-BF40-AB9BA150E00E}" sibTransId="{993CD2E5-CBAE-43FB-8CD0-268DA8513E10}"/>
    <dgm:cxn modelId="{2134AB34-5594-4193-89BF-CF245738BDD2}" type="presOf" srcId="{8F0869A1-FF9E-4103-B7C5-6A9C52E46396}" destId="{B875C814-F60D-42F7-AAF7-07D2B36F5888}" srcOrd="0" destOrd="0" presId="urn:microsoft.com/office/officeart/2005/8/layout/orgChart1"/>
    <dgm:cxn modelId="{839C3039-85B8-497F-84BB-FB809190D816}" type="presOf" srcId="{871F1CD8-B0D5-41A4-8B12-7F8FF3D1D464}" destId="{6A534124-ABC2-427A-9E82-131D9D353484}" srcOrd="1" destOrd="0" presId="urn:microsoft.com/office/officeart/2005/8/layout/orgChart1"/>
    <dgm:cxn modelId="{B6F60342-B55A-456E-9297-E575E1E51627}" type="presOf" srcId="{92FA4613-3B0A-466F-9DBA-3D2FC474708B}" destId="{F7FFC3E3-D5CB-408E-9BB9-C41ECD383CA3}" srcOrd="1" destOrd="0" presId="urn:microsoft.com/office/officeart/2005/8/layout/orgChart1"/>
    <dgm:cxn modelId="{9182EA45-0D1D-4B04-AE8E-C22ABE3234C6}" type="presOf" srcId="{F55C2A27-D377-43D9-9E66-82A56C4295C8}" destId="{467C2B4D-36C6-4B3C-87F1-9D8F9A20A880}" srcOrd="0" destOrd="0" presId="urn:microsoft.com/office/officeart/2005/8/layout/orgChart1"/>
    <dgm:cxn modelId="{04A23571-EE9F-4BDD-A0A4-33D6FFF2CBB6}" type="presOf" srcId="{8F0869A1-FF9E-4103-B7C5-6A9C52E46396}" destId="{12BBA75C-EF65-407E-AB9C-7A6B45B791EA}" srcOrd="1" destOrd="0" presId="urn:microsoft.com/office/officeart/2005/8/layout/orgChart1"/>
    <dgm:cxn modelId="{63028D78-8734-4419-96F8-987F74FC3A7C}" type="presOf" srcId="{871F1CD8-B0D5-41A4-8B12-7F8FF3D1D464}" destId="{3E1C6C02-D99C-4EC2-903A-BD2B9D8802AF}" srcOrd="0" destOrd="0" presId="urn:microsoft.com/office/officeart/2005/8/layout/orgChart1"/>
    <dgm:cxn modelId="{A91DA258-EB95-4B26-A29A-2ADD1D0002E7}" type="presOf" srcId="{92FA4613-3B0A-466F-9DBA-3D2FC474708B}" destId="{B25BD3F1-D6D9-4888-8E24-F0327651C52A}" srcOrd="0" destOrd="0" presId="urn:microsoft.com/office/officeart/2005/8/layout/orgChart1"/>
    <dgm:cxn modelId="{B68D1785-4DD1-4AC8-922D-B414991A0614}" type="presOf" srcId="{C8D5035D-203C-4BDA-8E4C-92CB38E0CFC6}" destId="{D61A1AC7-01B9-460D-B098-F7A4A540B510}" srcOrd="0" destOrd="0" presId="urn:microsoft.com/office/officeart/2005/8/layout/orgChart1"/>
    <dgm:cxn modelId="{83E2FD88-D6B8-493D-BF46-480829B7C7EF}" type="presOf" srcId="{6150FB8C-22AD-42C2-84B3-450B03597007}" destId="{A86C5FF9-5DBC-4019-8E84-8C8BE28A4C50}" srcOrd="1" destOrd="0" presId="urn:microsoft.com/office/officeart/2005/8/layout/orgChart1"/>
    <dgm:cxn modelId="{F7B39192-C116-4BCA-AD6F-275E496085C9}" type="presOf" srcId="{9FBDF630-B825-426B-9134-54222B85AC5B}" destId="{9EC94960-B88F-4C94-9C7E-7B4588C7D760}" srcOrd="0" destOrd="0" presId="urn:microsoft.com/office/officeart/2005/8/layout/orgChart1"/>
    <dgm:cxn modelId="{49C03EA2-66F1-4F32-A7F9-4154027B16FD}" type="presOf" srcId="{A25F53AA-EDB8-46F2-A0EE-B8465B6BF1AE}" destId="{518BC751-07F6-4494-A5C3-BA7C6ECAF80B}" srcOrd="1" destOrd="0" presId="urn:microsoft.com/office/officeart/2005/8/layout/orgChart1"/>
    <dgm:cxn modelId="{C61998A7-234D-425B-98FB-1490521F9BD3}" srcId="{F55C2A27-D377-43D9-9E66-82A56C4295C8}" destId="{92FA4613-3B0A-466F-9DBA-3D2FC474708B}" srcOrd="1" destOrd="0" parTransId="{7AAA36FB-5DE1-47DC-AE40-95C6EF2F5302}" sibTransId="{8C57E47A-0712-4474-A023-52C8F973CF67}"/>
    <dgm:cxn modelId="{D8D245AB-2B85-4FD1-A4DC-B87D0043D227}" type="presOf" srcId="{431D3DC4-5987-4215-87B2-D0BF1E229067}" destId="{E0F75BE4-899B-4789-BF84-8E9730CA07DE}" srcOrd="1" destOrd="0" presId="urn:microsoft.com/office/officeart/2005/8/layout/orgChart1"/>
    <dgm:cxn modelId="{992111B0-905F-454C-B18E-766AE0E229D3}" srcId="{75605A25-1ACB-4D80-886E-0EE0C371D4EA}" destId="{431D3DC4-5987-4215-87B2-D0BF1E229067}" srcOrd="0" destOrd="0" parTransId="{A32D17DA-7C40-45D1-84EF-94D1B7CCD2EA}" sibTransId="{0FCC1F32-CD55-48D3-8AEE-E69BAC5598BF}"/>
    <dgm:cxn modelId="{E18762B1-8333-4820-B72A-372E5EE2670F}" type="presOf" srcId="{7AAA36FB-5DE1-47DC-AE40-95C6EF2F5302}" destId="{883F3CD4-6EC8-4478-9FEE-28852A61B0C7}" srcOrd="0" destOrd="0" presId="urn:microsoft.com/office/officeart/2005/8/layout/orgChart1"/>
    <dgm:cxn modelId="{28638BB4-3EC3-4C0E-A421-3124B513E738}" type="presOf" srcId="{EB938C48-C47C-492D-8A71-13D04369EC67}" destId="{EDECB5EC-805E-4947-9D05-4CC3F2F2C1C0}" srcOrd="0" destOrd="0" presId="urn:microsoft.com/office/officeart/2005/8/layout/orgChart1"/>
    <dgm:cxn modelId="{26763EBB-12AB-4FF0-B0A2-541624162CFE}" type="presOf" srcId="{A4C38265-89CD-4624-BF40-AB9BA150E00E}" destId="{17CBC33B-787B-4C2B-A9C7-D1F69112AC65}" srcOrd="0" destOrd="0" presId="urn:microsoft.com/office/officeart/2005/8/layout/orgChart1"/>
    <dgm:cxn modelId="{711AE3BE-6C0C-4804-ABDA-DF3B01B65C1D}" type="presOf" srcId="{7DB8A1ED-02D0-4D5D-B486-79871FC2EFC6}" destId="{79532E3A-3E73-4839-AAAF-CE2234E22CF6}" srcOrd="0" destOrd="0" presId="urn:microsoft.com/office/officeart/2005/8/layout/orgChart1"/>
    <dgm:cxn modelId="{0908F8CB-D81B-49E6-BCC9-C91B0571A12A}" type="presOf" srcId="{A25F53AA-EDB8-46F2-A0EE-B8465B6BF1AE}" destId="{22B283F5-F1E7-4B1F-9434-118238CB4957}" srcOrd="0" destOrd="0" presId="urn:microsoft.com/office/officeart/2005/8/layout/orgChart1"/>
    <dgm:cxn modelId="{45C83FE0-6B04-41AE-A1B6-4722EFF3C052}" type="presOf" srcId="{75605A25-1ACB-4D80-886E-0EE0C371D4EA}" destId="{F35BDFFC-7DD7-4019-976A-5B9795F78954}" srcOrd="0" destOrd="0" presId="urn:microsoft.com/office/officeart/2005/8/layout/orgChart1"/>
    <dgm:cxn modelId="{C3BB8BE3-763A-459A-863C-75FAF52A0ED7}" srcId="{F55C2A27-D377-43D9-9E66-82A56C4295C8}" destId="{6150FB8C-22AD-42C2-84B3-450B03597007}" srcOrd="2" destOrd="0" parTransId="{9FBDF630-B825-426B-9134-54222B85AC5B}" sibTransId="{D79061E5-AC3F-4740-A1DA-1004284403AD}"/>
    <dgm:cxn modelId="{0767A4E7-755F-4168-BCBF-B87EB4787406}" type="presOf" srcId="{F55C2A27-D377-43D9-9E66-82A56C4295C8}" destId="{F0164CA2-8FBF-4FC3-BAC4-09C1F912899D}" srcOrd="1" destOrd="0" presId="urn:microsoft.com/office/officeart/2005/8/layout/orgChart1"/>
    <dgm:cxn modelId="{DA16DBF3-5799-40E3-BA2D-07C7D4590D7C}" type="presOf" srcId="{431D3DC4-5987-4215-87B2-D0BF1E229067}" destId="{9496B772-EF08-4098-92E0-0212F7A0646C}" srcOrd="0" destOrd="0" presId="urn:microsoft.com/office/officeart/2005/8/layout/orgChart1"/>
    <dgm:cxn modelId="{89A9728F-CBF4-4F9A-AA7D-32831506D8AC}" type="presParOf" srcId="{F35BDFFC-7DD7-4019-976A-5B9795F78954}" destId="{7F5550EA-45B0-41F6-9CEF-40B49EC3B37B}" srcOrd="0" destOrd="0" presId="urn:microsoft.com/office/officeart/2005/8/layout/orgChart1"/>
    <dgm:cxn modelId="{0A1B0BC7-A769-45C5-ADAB-6B3EC9EB3076}" type="presParOf" srcId="{7F5550EA-45B0-41F6-9CEF-40B49EC3B37B}" destId="{2E5420B6-648A-4BAD-BFA6-46A7BC2E46FE}" srcOrd="0" destOrd="0" presId="urn:microsoft.com/office/officeart/2005/8/layout/orgChart1"/>
    <dgm:cxn modelId="{DCC7ACB1-4189-4C85-A595-F2B41232D23A}" type="presParOf" srcId="{2E5420B6-648A-4BAD-BFA6-46A7BC2E46FE}" destId="{9496B772-EF08-4098-92E0-0212F7A0646C}" srcOrd="0" destOrd="0" presId="urn:microsoft.com/office/officeart/2005/8/layout/orgChart1"/>
    <dgm:cxn modelId="{0182E676-B478-4C29-9576-C1EF19CDDD33}" type="presParOf" srcId="{2E5420B6-648A-4BAD-BFA6-46A7BC2E46FE}" destId="{E0F75BE4-899B-4789-BF84-8E9730CA07DE}" srcOrd="1" destOrd="0" presId="urn:microsoft.com/office/officeart/2005/8/layout/orgChart1"/>
    <dgm:cxn modelId="{C820711D-E4CD-4254-B7F8-B99B620425B3}" type="presParOf" srcId="{7F5550EA-45B0-41F6-9CEF-40B49EC3B37B}" destId="{DEB8347B-73B8-4D02-9853-0CBBB23B849B}" srcOrd="1" destOrd="0" presId="urn:microsoft.com/office/officeart/2005/8/layout/orgChart1"/>
    <dgm:cxn modelId="{C59B399A-3464-4657-A7C4-2078B4DEBCC3}" type="presParOf" srcId="{DEB8347B-73B8-4D02-9853-0CBBB23B849B}" destId="{D61A1AC7-01B9-460D-B098-F7A4A540B510}" srcOrd="0" destOrd="0" presId="urn:microsoft.com/office/officeart/2005/8/layout/orgChart1"/>
    <dgm:cxn modelId="{2B29C189-0A55-4DC5-8D55-0ABCE8B62DF1}" type="presParOf" srcId="{DEB8347B-73B8-4D02-9853-0CBBB23B849B}" destId="{EE4EA4B3-4E79-463C-975A-CF199EE82D23}" srcOrd="1" destOrd="0" presId="urn:microsoft.com/office/officeart/2005/8/layout/orgChart1"/>
    <dgm:cxn modelId="{590B6AFA-5C32-4C4D-ABDB-640E42E0F159}" type="presParOf" srcId="{EE4EA4B3-4E79-463C-975A-CF199EE82D23}" destId="{102277A6-0DD2-41ED-9413-50B061AC1338}" srcOrd="0" destOrd="0" presId="urn:microsoft.com/office/officeart/2005/8/layout/orgChart1"/>
    <dgm:cxn modelId="{C8FDC4C8-D2A1-437E-A429-9948467FEAB0}" type="presParOf" srcId="{102277A6-0DD2-41ED-9413-50B061AC1338}" destId="{467C2B4D-36C6-4B3C-87F1-9D8F9A20A880}" srcOrd="0" destOrd="0" presId="urn:microsoft.com/office/officeart/2005/8/layout/orgChart1"/>
    <dgm:cxn modelId="{D0BB0AAF-7A69-4907-B4A8-3149A1712690}" type="presParOf" srcId="{102277A6-0DD2-41ED-9413-50B061AC1338}" destId="{F0164CA2-8FBF-4FC3-BAC4-09C1F912899D}" srcOrd="1" destOrd="0" presId="urn:microsoft.com/office/officeart/2005/8/layout/orgChart1"/>
    <dgm:cxn modelId="{12ADC507-555B-48D4-AF68-408384F05FE5}" type="presParOf" srcId="{EE4EA4B3-4E79-463C-975A-CF199EE82D23}" destId="{D352B31C-39BC-429A-B7ED-191BDAAC2607}" srcOrd="1" destOrd="0" presId="urn:microsoft.com/office/officeart/2005/8/layout/orgChart1"/>
    <dgm:cxn modelId="{1A9C2BED-776D-4F1D-B9A6-0E7E7ABCD600}" type="presParOf" srcId="{D352B31C-39BC-429A-B7ED-191BDAAC2607}" destId="{EDECB5EC-805E-4947-9D05-4CC3F2F2C1C0}" srcOrd="0" destOrd="0" presId="urn:microsoft.com/office/officeart/2005/8/layout/orgChart1"/>
    <dgm:cxn modelId="{21C7A0F0-0284-4994-A12E-34A62D7280FA}" type="presParOf" srcId="{D352B31C-39BC-429A-B7ED-191BDAAC2607}" destId="{37BF8AC8-B5B8-4057-B480-5E50E2632EE1}" srcOrd="1" destOrd="0" presId="urn:microsoft.com/office/officeart/2005/8/layout/orgChart1"/>
    <dgm:cxn modelId="{2C63B4AA-73A4-48F1-A1F6-F267EE15B130}" type="presParOf" srcId="{37BF8AC8-B5B8-4057-B480-5E50E2632EE1}" destId="{433D9EC3-D63A-4B2C-B66C-71D5D415A02F}" srcOrd="0" destOrd="0" presId="urn:microsoft.com/office/officeart/2005/8/layout/orgChart1"/>
    <dgm:cxn modelId="{84C64B66-AC8D-4744-BC0D-10CD2B259656}" type="presParOf" srcId="{433D9EC3-D63A-4B2C-B66C-71D5D415A02F}" destId="{22B283F5-F1E7-4B1F-9434-118238CB4957}" srcOrd="0" destOrd="0" presId="urn:microsoft.com/office/officeart/2005/8/layout/orgChart1"/>
    <dgm:cxn modelId="{49EADBD1-D4A2-4407-AAB1-FBF753CD5C09}" type="presParOf" srcId="{433D9EC3-D63A-4B2C-B66C-71D5D415A02F}" destId="{518BC751-07F6-4494-A5C3-BA7C6ECAF80B}" srcOrd="1" destOrd="0" presId="urn:microsoft.com/office/officeart/2005/8/layout/orgChart1"/>
    <dgm:cxn modelId="{B8D7DDA4-7651-4ACB-B1DA-BC078CFCAD17}" type="presParOf" srcId="{37BF8AC8-B5B8-4057-B480-5E50E2632EE1}" destId="{C9F8CE62-19B4-4DFD-BB85-B9056D91BD82}" srcOrd="1" destOrd="0" presId="urn:microsoft.com/office/officeart/2005/8/layout/orgChart1"/>
    <dgm:cxn modelId="{A6ECD3C4-B499-4AB4-9001-5632EF3F664B}" type="presParOf" srcId="{37BF8AC8-B5B8-4057-B480-5E50E2632EE1}" destId="{DAB4D106-496E-47CD-AF19-17A3DE038D8D}" srcOrd="2" destOrd="0" presId="urn:microsoft.com/office/officeart/2005/8/layout/orgChart1"/>
    <dgm:cxn modelId="{AA22D475-3598-4593-A68C-D593DEEB0B93}" type="presParOf" srcId="{D352B31C-39BC-429A-B7ED-191BDAAC2607}" destId="{883F3CD4-6EC8-4478-9FEE-28852A61B0C7}" srcOrd="2" destOrd="0" presId="urn:microsoft.com/office/officeart/2005/8/layout/orgChart1"/>
    <dgm:cxn modelId="{4160781D-9B7D-4399-9C4D-EF5CEBF95A95}" type="presParOf" srcId="{D352B31C-39BC-429A-B7ED-191BDAAC2607}" destId="{762DA0DF-4F2F-4472-AC1B-5257FB2FECCE}" srcOrd="3" destOrd="0" presId="urn:microsoft.com/office/officeart/2005/8/layout/orgChart1"/>
    <dgm:cxn modelId="{41F9AAB1-6523-449E-97AA-52E63BFF4F99}" type="presParOf" srcId="{762DA0DF-4F2F-4472-AC1B-5257FB2FECCE}" destId="{E403F5E6-6279-4842-A94F-2932700BC11B}" srcOrd="0" destOrd="0" presId="urn:microsoft.com/office/officeart/2005/8/layout/orgChart1"/>
    <dgm:cxn modelId="{E099B57E-FCD7-40EA-ADD1-BC8B417A6BD4}" type="presParOf" srcId="{E403F5E6-6279-4842-A94F-2932700BC11B}" destId="{B25BD3F1-D6D9-4888-8E24-F0327651C52A}" srcOrd="0" destOrd="0" presId="urn:microsoft.com/office/officeart/2005/8/layout/orgChart1"/>
    <dgm:cxn modelId="{9A77C61E-025F-4CEE-930B-34826FB9168A}" type="presParOf" srcId="{E403F5E6-6279-4842-A94F-2932700BC11B}" destId="{F7FFC3E3-D5CB-408E-9BB9-C41ECD383CA3}" srcOrd="1" destOrd="0" presId="urn:microsoft.com/office/officeart/2005/8/layout/orgChart1"/>
    <dgm:cxn modelId="{CEBA8925-2E8D-4021-BF46-DEB3D74290ED}" type="presParOf" srcId="{762DA0DF-4F2F-4472-AC1B-5257FB2FECCE}" destId="{4451D4BC-408B-42D8-A6CB-4A7F762FB475}" srcOrd="1" destOrd="0" presId="urn:microsoft.com/office/officeart/2005/8/layout/orgChart1"/>
    <dgm:cxn modelId="{A6F16133-EE34-44F9-AB3D-03496C68A075}" type="presParOf" srcId="{762DA0DF-4F2F-4472-AC1B-5257FB2FECCE}" destId="{FA547C7D-EA90-4ECA-9013-68D8CBDC4F97}" srcOrd="2" destOrd="0" presId="urn:microsoft.com/office/officeart/2005/8/layout/orgChart1"/>
    <dgm:cxn modelId="{3D5F489F-8837-46D8-A55A-CF5FBA650DC2}" type="presParOf" srcId="{D352B31C-39BC-429A-B7ED-191BDAAC2607}" destId="{9EC94960-B88F-4C94-9C7E-7B4588C7D760}" srcOrd="4" destOrd="0" presId="urn:microsoft.com/office/officeart/2005/8/layout/orgChart1"/>
    <dgm:cxn modelId="{8B59A1EB-5A20-468B-97DB-50FEE7047031}" type="presParOf" srcId="{D352B31C-39BC-429A-B7ED-191BDAAC2607}" destId="{DAA40AE2-22F6-4D5D-B857-54B2E0446771}" srcOrd="5" destOrd="0" presId="urn:microsoft.com/office/officeart/2005/8/layout/orgChart1"/>
    <dgm:cxn modelId="{EF171471-4B4C-4567-9337-396B04550D91}" type="presParOf" srcId="{DAA40AE2-22F6-4D5D-B857-54B2E0446771}" destId="{6ADA6622-6625-4192-8F16-3804A2A61118}" srcOrd="0" destOrd="0" presId="urn:microsoft.com/office/officeart/2005/8/layout/orgChart1"/>
    <dgm:cxn modelId="{F675DE4E-23D4-4AC6-8342-28EB0062016D}" type="presParOf" srcId="{6ADA6622-6625-4192-8F16-3804A2A61118}" destId="{5F5AFB30-61D9-4431-BD92-31FA5F08EE38}" srcOrd="0" destOrd="0" presId="urn:microsoft.com/office/officeart/2005/8/layout/orgChart1"/>
    <dgm:cxn modelId="{06AD38F6-E205-4DC0-BFA3-31F433F9F89C}" type="presParOf" srcId="{6ADA6622-6625-4192-8F16-3804A2A61118}" destId="{A86C5FF9-5DBC-4019-8E84-8C8BE28A4C50}" srcOrd="1" destOrd="0" presId="urn:microsoft.com/office/officeart/2005/8/layout/orgChart1"/>
    <dgm:cxn modelId="{7B8E5E34-72DE-428D-A80A-6C99B1020881}" type="presParOf" srcId="{DAA40AE2-22F6-4D5D-B857-54B2E0446771}" destId="{FCE63C37-CFD7-4BCA-97AF-B3816C4E6000}" srcOrd="1" destOrd="0" presId="urn:microsoft.com/office/officeart/2005/8/layout/orgChart1"/>
    <dgm:cxn modelId="{516318D5-AA5D-4BBC-876F-4BBD92F166B3}" type="presParOf" srcId="{DAA40AE2-22F6-4D5D-B857-54B2E0446771}" destId="{88C7BE42-C0EF-4987-B9B4-2391982EF116}" srcOrd="2" destOrd="0" presId="urn:microsoft.com/office/officeart/2005/8/layout/orgChart1"/>
    <dgm:cxn modelId="{FC3E257D-3014-4293-BEBB-E30B04DA3408}" type="presParOf" srcId="{EE4EA4B3-4E79-463C-975A-CF199EE82D23}" destId="{79EB971C-DB75-4ABE-8DB5-B3C7F5741650}" srcOrd="2" destOrd="0" presId="urn:microsoft.com/office/officeart/2005/8/layout/orgChart1"/>
    <dgm:cxn modelId="{0C08F1E7-16EF-407D-86DE-6B29FE244923}" type="presParOf" srcId="{DEB8347B-73B8-4D02-9853-0CBBB23B849B}" destId="{79532E3A-3E73-4839-AAAF-CE2234E22CF6}" srcOrd="2" destOrd="0" presId="urn:microsoft.com/office/officeart/2005/8/layout/orgChart1"/>
    <dgm:cxn modelId="{B3B524B7-8D6D-4954-ACE2-36240BC0C935}" type="presParOf" srcId="{DEB8347B-73B8-4D02-9853-0CBBB23B849B}" destId="{2943935B-BF60-4BFF-A6DE-670631D6A539}" srcOrd="3" destOrd="0" presId="urn:microsoft.com/office/officeart/2005/8/layout/orgChart1"/>
    <dgm:cxn modelId="{76F3BFF3-1021-4255-8EDA-B8CD30A73FCC}" type="presParOf" srcId="{2943935B-BF60-4BFF-A6DE-670631D6A539}" destId="{44EA988D-9FED-40F6-B5DD-F82F23A1792A}" srcOrd="0" destOrd="0" presId="urn:microsoft.com/office/officeart/2005/8/layout/orgChart1"/>
    <dgm:cxn modelId="{C60C9BD1-6C81-4282-BFB3-76F50A18629A}" type="presParOf" srcId="{44EA988D-9FED-40F6-B5DD-F82F23A1792A}" destId="{B875C814-F60D-42F7-AAF7-07D2B36F5888}" srcOrd="0" destOrd="0" presId="urn:microsoft.com/office/officeart/2005/8/layout/orgChart1"/>
    <dgm:cxn modelId="{F2065C4F-4697-4E23-A6D1-5AD62798F17A}" type="presParOf" srcId="{44EA988D-9FED-40F6-B5DD-F82F23A1792A}" destId="{12BBA75C-EF65-407E-AB9C-7A6B45B791EA}" srcOrd="1" destOrd="0" presId="urn:microsoft.com/office/officeart/2005/8/layout/orgChart1"/>
    <dgm:cxn modelId="{3AD91457-8612-456C-82D3-C6AE59310601}" type="presParOf" srcId="{2943935B-BF60-4BFF-A6DE-670631D6A539}" destId="{E39AF21F-7D6F-4A09-BF66-5DA0CB640102}" srcOrd="1" destOrd="0" presId="urn:microsoft.com/office/officeart/2005/8/layout/orgChart1"/>
    <dgm:cxn modelId="{1A00198C-84F8-445D-9B62-FFEE689D90EE}" type="presParOf" srcId="{E39AF21F-7D6F-4A09-BF66-5DA0CB640102}" destId="{17CBC33B-787B-4C2B-A9C7-D1F69112AC65}" srcOrd="0" destOrd="0" presId="urn:microsoft.com/office/officeart/2005/8/layout/orgChart1"/>
    <dgm:cxn modelId="{0CB2BFDB-A8DD-46A0-8AE9-C45FC4E31BFC}" type="presParOf" srcId="{E39AF21F-7D6F-4A09-BF66-5DA0CB640102}" destId="{67A9E55D-DFB6-426E-B25F-7B77B8673E0E}" srcOrd="1" destOrd="0" presId="urn:microsoft.com/office/officeart/2005/8/layout/orgChart1"/>
    <dgm:cxn modelId="{8C3EDFF9-213A-4871-B8FC-58DC37991906}" type="presParOf" srcId="{67A9E55D-DFB6-426E-B25F-7B77B8673E0E}" destId="{67C95F68-C09A-42DB-AEA2-EA2B10385C0C}" srcOrd="0" destOrd="0" presId="urn:microsoft.com/office/officeart/2005/8/layout/orgChart1"/>
    <dgm:cxn modelId="{26490A89-B15B-4F8A-AF08-94185ED03378}" type="presParOf" srcId="{67C95F68-C09A-42DB-AEA2-EA2B10385C0C}" destId="{3E1C6C02-D99C-4EC2-903A-BD2B9D8802AF}" srcOrd="0" destOrd="0" presId="urn:microsoft.com/office/officeart/2005/8/layout/orgChart1"/>
    <dgm:cxn modelId="{248F5509-F730-43B2-995E-4BF3E61D32A3}" type="presParOf" srcId="{67C95F68-C09A-42DB-AEA2-EA2B10385C0C}" destId="{6A534124-ABC2-427A-9E82-131D9D353484}" srcOrd="1" destOrd="0" presId="urn:microsoft.com/office/officeart/2005/8/layout/orgChart1"/>
    <dgm:cxn modelId="{559EDD26-0AD3-442B-A8F5-C7E373782C27}" type="presParOf" srcId="{67A9E55D-DFB6-426E-B25F-7B77B8673E0E}" destId="{200135D0-F705-461A-9A70-AC2714B79951}" srcOrd="1" destOrd="0" presId="urn:microsoft.com/office/officeart/2005/8/layout/orgChart1"/>
    <dgm:cxn modelId="{7D03D1CA-B573-4E49-BF07-3B6695F1EA24}" type="presParOf" srcId="{67A9E55D-DFB6-426E-B25F-7B77B8673E0E}" destId="{3AEC5D0E-C2AE-416A-841F-D8F49C99E18F}" srcOrd="2" destOrd="0" presId="urn:microsoft.com/office/officeart/2005/8/layout/orgChart1"/>
    <dgm:cxn modelId="{182EBA02-965F-4769-9943-6A61B26960D8}" type="presParOf" srcId="{2943935B-BF60-4BFF-A6DE-670631D6A539}" destId="{C5A16535-EF67-4943-98C7-43C727AE0B41}" srcOrd="2" destOrd="0" presId="urn:microsoft.com/office/officeart/2005/8/layout/orgChart1"/>
    <dgm:cxn modelId="{33186F79-658C-4C61-9950-F07AAC092513}" type="presParOf" srcId="{7F5550EA-45B0-41F6-9CEF-40B49EC3B37B}" destId="{CB712275-4AA0-4361-8C00-A2316B710D2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BC33B-787B-4C2B-A9C7-D1F69112AC65}">
      <dsp:nvSpPr>
        <dsp:cNvPr id="0" name=""/>
        <dsp:cNvSpPr/>
      </dsp:nvSpPr>
      <dsp:spPr>
        <a:xfrm>
          <a:off x="3496713" y="1760984"/>
          <a:ext cx="217884" cy="668178"/>
        </a:xfrm>
        <a:custGeom>
          <a:avLst/>
          <a:gdLst/>
          <a:ahLst/>
          <a:cxnLst/>
          <a:rect l="0" t="0" r="0" b="0"/>
          <a:pathLst>
            <a:path>
              <a:moveTo>
                <a:pt x="0" y="0"/>
              </a:moveTo>
              <a:lnTo>
                <a:pt x="0" y="668178"/>
              </a:lnTo>
              <a:lnTo>
                <a:pt x="217884" y="668178"/>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9532E3A-3E73-4839-AAAF-CE2234E22CF6}">
      <dsp:nvSpPr>
        <dsp:cNvPr id="0" name=""/>
        <dsp:cNvSpPr/>
      </dsp:nvSpPr>
      <dsp:spPr>
        <a:xfrm>
          <a:off x="3198938" y="729665"/>
          <a:ext cx="878800" cy="305038"/>
        </a:xfrm>
        <a:custGeom>
          <a:avLst/>
          <a:gdLst/>
          <a:ahLst/>
          <a:cxnLst/>
          <a:rect l="0" t="0" r="0" b="0"/>
          <a:pathLst>
            <a:path>
              <a:moveTo>
                <a:pt x="0" y="0"/>
              </a:moveTo>
              <a:lnTo>
                <a:pt x="0" y="152519"/>
              </a:lnTo>
              <a:lnTo>
                <a:pt x="878800" y="152519"/>
              </a:lnTo>
              <a:lnTo>
                <a:pt x="878800" y="305038"/>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EC94960-B88F-4C94-9C7E-7B4588C7D760}">
      <dsp:nvSpPr>
        <dsp:cNvPr id="0" name=""/>
        <dsp:cNvSpPr/>
      </dsp:nvSpPr>
      <dsp:spPr>
        <a:xfrm>
          <a:off x="1739113" y="1760984"/>
          <a:ext cx="217884" cy="2730817"/>
        </a:xfrm>
        <a:custGeom>
          <a:avLst/>
          <a:gdLst/>
          <a:ahLst/>
          <a:cxnLst/>
          <a:rect l="0" t="0" r="0" b="0"/>
          <a:pathLst>
            <a:path>
              <a:moveTo>
                <a:pt x="0" y="0"/>
              </a:moveTo>
              <a:lnTo>
                <a:pt x="0" y="2730817"/>
              </a:lnTo>
              <a:lnTo>
                <a:pt x="217884" y="2730817"/>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83F3CD4-6EC8-4478-9FEE-28852A61B0C7}">
      <dsp:nvSpPr>
        <dsp:cNvPr id="0" name=""/>
        <dsp:cNvSpPr/>
      </dsp:nvSpPr>
      <dsp:spPr>
        <a:xfrm>
          <a:off x="1739113" y="1760984"/>
          <a:ext cx="217884" cy="1699497"/>
        </a:xfrm>
        <a:custGeom>
          <a:avLst/>
          <a:gdLst/>
          <a:ahLst/>
          <a:cxnLst/>
          <a:rect l="0" t="0" r="0" b="0"/>
          <a:pathLst>
            <a:path>
              <a:moveTo>
                <a:pt x="0" y="0"/>
              </a:moveTo>
              <a:lnTo>
                <a:pt x="0" y="1699497"/>
              </a:lnTo>
              <a:lnTo>
                <a:pt x="217884" y="1699497"/>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EDECB5EC-805E-4947-9D05-4CC3F2F2C1C0}">
      <dsp:nvSpPr>
        <dsp:cNvPr id="0" name=""/>
        <dsp:cNvSpPr/>
      </dsp:nvSpPr>
      <dsp:spPr>
        <a:xfrm>
          <a:off x="1739113" y="1760984"/>
          <a:ext cx="227122" cy="642780"/>
        </a:xfrm>
        <a:custGeom>
          <a:avLst/>
          <a:gdLst/>
          <a:ahLst/>
          <a:cxnLst/>
          <a:rect l="0" t="0" r="0" b="0"/>
          <a:pathLst>
            <a:path>
              <a:moveTo>
                <a:pt x="0" y="0"/>
              </a:moveTo>
              <a:lnTo>
                <a:pt x="0" y="642780"/>
              </a:lnTo>
              <a:lnTo>
                <a:pt x="227122" y="642780"/>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61A1AC7-01B9-460D-B098-F7A4A540B510}">
      <dsp:nvSpPr>
        <dsp:cNvPr id="0" name=""/>
        <dsp:cNvSpPr/>
      </dsp:nvSpPr>
      <dsp:spPr>
        <a:xfrm>
          <a:off x="2320138" y="729665"/>
          <a:ext cx="878800" cy="305038"/>
        </a:xfrm>
        <a:custGeom>
          <a:avLst/>
          <a:gdLst/>
          <a:ahLst/>
          <a:cxnLst/>
          <a:rect l="0" t="0" r="0" b="0"/>
          <a:pathLst>
            <a:path>
              <a:moveTo>
                <a:pt x="878800" y="0"/>
              </a:moveTo>
              <a:lnTo>
                <a:pt x="878800" y="152519"/>
              </a:lnTo>
              <a:lnTo>
                <a:pt x="0" y="152519"/>
              </a:lnTo>
              <a:lnTo>
                <a:pt x="0" y="305038"/>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496B772-EF08-4098-92E0-0212F7A0646C}">
      <dsp:nvSpPr>
        <dsp:cNvPr id="0" name=""/>
        <dsp:cNvSpPr/>
      </dsp:nvSpPr>
      <dsp:spPr>
        <a:xfrm>
          <a:off x="2472657" y="3384"/>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Optimal Coverage Algorithm </a:t>
          </a:r>
        </a:p>
      </dsp:txBody>
      <dsp:txXfrm>
        <a:off x="2472657" y="3384"/>
        <a:ext cx="1452562" cy="726281"/>
      </dsp:txXfrm>
    </dsp:sp>
    <dsp:sp modelId="{467C2B4D-36C6-4B3C-87F1-9D8F9A20A880}">
      <dsp:nvSpPr>
        <dsp:cNvPr id="0" name=""/>
        <dsp:cNvSpPr/>
      </dsp:nvSpPr>
      <dsp:spPr>
        <a:xfrm>
          <a:off x="1593856" y="1034703"/>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Part1</a:t>
          </a:r>
        </a:p>
      </dsp:txBody>
      <dsp:txXfrm>
        <a:off x="1593856" y="1034703"/>
        <a:ext cx="1452562" cy="726281"/>
      </dsp:txXfrm>
    </dsp:sp>
    <dsp:sp modelId="{22B283F5-F1E7-4B1F-9434-118238CB4957}">
      <dsp:nvSpPr>
        <dsp:cNvPr id="0" name=""/>
        <dsp:cNvSpPr/>
      </dsp:nvSpPr>
      <dsp:spPr>
        <a:xfrm>
          <a:off x="1966235" y="2040624"/>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Off-Line Analysis of Environment</a:t>
          </a:r>
        </a:p>
      </dsp:txBody>
      <dsp:txXfrm>
        <a:off x="1966235" y="2040624"/>
        <a:ext cx="1452562" cy="726281"/>
      </dsp:txXfrm>
    </dsp:sp>
    <dsp:sp modelId="{B25BD3F1-D6D9-4888-8E24-F0327651C52A}">
      <dsp:nvSpPr>
        <dsp:cNvPr id="0" name=""/>
        <dsp:cNvSpPr/>
      </dsp:nvSpPr>
      <dsp:spPr>
        <a:xfrm>
          <a:off x="1956997" y="3097342"/>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BCD</a:t>
          </a:r>
        </a:p>
      </dsp:txBody>
      <dsp:txXfrm>
        <a:off x="1956997" y="3097342"/>
        <a:ext cx="1452562" cy="726281"/>
      </dsp:txXfrm>
    </dsp:sp>
    <dsp:sp modelId="{5F5AFB30-61D9-4431-BD92-31FA5F08EE38}">
      <dsp:nvSpPr>
        <dsp:cNvPr id="0" name=""/>
        <dsp:cNvSpPr/>
      </dsp:nvSpPr>
      <dsp:spPr>
        <a:xfrm>
          <a:off x="1956997" y="4128661"/>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RGC</a:t>
          </a:r>
          <a:endParaRPr lang="en-US" sz="1500" kern="1200" dirty="0"/>
        </a:p>
      </dsp:txBody>
      <dsp:txXfrm>
        <a:off x="1956997" y="4128661"/>
        <a:ext cx="1452562" cy="726281"/>
      </dsp:txXfrm>
    </dsp:sp>
    <dsp:sp modelId="{B875C814-F60D-42F7-AAF7-07D2B36F5888}">
      <dsp:nvSpPr>
        <dsp:cNvPr id="0" name=""/>
        <dsp:cNvSpPr/>
      </dsp:nvSpPr>
      <dsp:spPr>
        <a:xfrm>
          <a:off x="3351457" y="1034703"/>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Part 2</a:t>
          </a:r>
        </a:p>
      </dsp:txBody>
      <dsp:txXfrm>
        <a:off x="3351457" y="1034703"/>
        <a:ext cx="1452562" cy="726281"/>
      </dsp:txXfrm>
    </dsp:sp>
    <dsp:sp modelId="{3E1C6C02-D99C-4EC2-903A-BD2B9D8802AF}">
      <dsp:nvSpPr>
        <dsp:cNvPr id="0" name=""/>
        <dsp:cNvSpPr/>
      </dsp:nvSpPr>
      <dsp:spPr>
        <a:xfrm>
          <a:off x="3714597" y="2066022"/>
          <a:ext cx="1452562" cy="726281"/>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Online Coverage using sequence of edges</a:t>
          </a:r>
        </a:p>
      </dsp:txBody>
      <dsp:txXfrm>
        <a:off x="3714597" y="2066022"/>
        <a:ext cx="1452562" cy="7262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5.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821267"/>
            <a:ext cx="7576312" cy="2818045"/>
          </a:xfrm>
        </p:spPr>
        <p:txBody>
          <a:bodyPr/>
          <a:lstStyle/>
          <a:p>
            <a:r>
              <a:rPr lang="en-US" dirty="0"/>
              <a:t>Optimal Coverage of Known </a:t>
            </a:r>
            <a:r>
              <a:rPr lang="en-US" dirty="0" err="1"/>
              <a:t>Arbitary</a:t>
            </a:r>
            <a:r>
              <a:rPr lang="en-US" dirty="0"/>
              <a:t> Environment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21608"/>
            <a:ext cx="7398513" cy="1908726"/>
          </a:xfrm>
        </p:spPr>
        <p:txBody>
          <a:bodyPr>
            <a:normAutofit/>
          </a:bodyPr>
          <a:lstStyle/>
          <a:p>
            <a:pPr marL="0" indent="0">
              <a:buNone/>
            </a:pPr>
            <a:r>
              <a:rPr lang="en-US" sz="1800" b="0" i="0" u="none" strike="noStrike" baseline="0" dirty="0">
                <a:latin typeface="NimbusRomNo9L-Regu"/>
              </a:rPr>
              <a:t>Raphael </a:t>
            </a:r>
            <a:r>
              <a:rPr lang="en-US" sz="1800" b="0" i="0" u="none" strike="noStrike" baseline="0" dirty="0" err="1">
                <a:latin typeface="NimbusRomNo9L-Regu"/>
              </a:rPr>
              <a:t>Mannadiar</a:t>
            </a:r>
            <a:r>
              <a:rPr lang="en-US" sz="1800" b="0" i="0" u="none" strike="noStrike" baseline="0" dirty="0">
                <a:latin typeface="NimbusRomNo9L-Regu"/>
              </a:rPr>
              <a:t> and Ioannis </a:t>
            </a:r>
            <a:r>
              <a:rPr lang="en-US" sz="1800" b="0" i="0" u="none" strike="noStrike" baseline="0" dirty="0" err="1">
                <a:latin typeface="NimbusRomNo9L-Regu"/>
              </a:rPr>
              <a:t>Rekleitis</a:t>
            </a:r>
            <a:endParaRPr lang="en-US" sz="1800" b="0" i="0" u="none" strike="noStrike" baseline="0" dirty="0">
              <a:latin typeface="NimbusRomNo9L-Regu"/>
            </a:endParaRPr>
          </a:p>
          <a:p>
            <a:pPr marL="0" indent="0">
              <a:buNone/>
            </a:pPr>
            <a:r>
              <a:rPr lang="en-US" dirty="0"/>
              <a:t>2010 IEEE International Conference on Robotics and Automation</a:t>
            </a:r>
          </a:p>
          <a:p>
            <a:pPr marL="0" indent="0">
              <a:buNone/>
            </a:pPr>
            <a:r>
              <a:rPr lang="en-US" dirty="0"/>
              <a:t>Anchorage Convention District</a:t>
            </a:r>
          </a:p>
          <a:p>
            <a:pPr marL="0" indent="0">
              <a:buNone/>
            </a:pPr>
            <a:r>
              <a:rPr lang="en-US" dirty="0"/>
              <a:t>May 3-8, 2010, Anchorage, Alaska, USA</a:t>
            </a:r>
          </a:p>
        </p:txBody>
      </p:sp>
      <p:sp>
        <p:nvSpPr>
          <p:cNvPr id="4" name="TextBox 3">
            <a:extLst>
              <a:ext uri="{FF2B5EF4-FFF2-40B4-BE49-F238E27FC236}">
                <a16:creationId xmlns:a16="http://schemas.microsoft.com/office/drawing/2014/main" id="{1D84D130-2B51-3375-8093-6524EAAF46E9}"/>
              </a:ext>
            </a:extLst>
          </p:cNvPr>
          <p:cNvSpPr txBox="1"/>
          <p:nvPr/>
        </p:nvSpPr>
        <p:spPr>
          <a:xfrm>
            <a:off x="10012218" y="6142182"/>
            <a:ext cx="2095510" cy="646331"/>
          </a:xfrm>
          <a:prstGeom prst="rect">
            <a:avLst/>
          </a:prstGeom>
          <a:noFill/>
        </p:spPr>
        <p:txBody>
          <a:bodyPr wrap="none" rtlCol="0">
            <a:spAutoFit/>
          </a:bodyPr>
          <a:lstStyle/>
          <a:p>
            <a:r>
              <a:rPr lang="en-US" dirty="0">
                <a:solidFill>
                  <a:schemeClr val="bg1"/>
                </a:solidFill>
              </a:rPr>
              <a:t>By Adwait Kulkarni</a:t>
            </a:r>
          </a:p>
          <a:p>
            <a:r>
              <a:rPr lang="en-US" dirty="0">
                <a:solidFill>
                  <a:schemeClr val="bg1"/>
                </a:solidFill>
              </a:rPr>
              <a:t>      (U25712111)</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E85B88-A7DC-9D5B-9EE9-CDD56990CA6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12501036-17DB-1B51-9750-D4DEF7607B8C}"/>
              </a:ext>
            </a:extLst>
          </p:cNvPr>
          <p:cNvSpPr>
            <a:spLocks noGrp="1"/>
          </p:cNvSpPr>
          <p:nvPr>
            <p:ph type="body" idx="1"/>
          </p:nvPr>
        </p:nvSpPr>
        <p:spPr>
          <a:xfrm>
            <a:off x="444500" y="256381"/>
            <a:ext cx="5157787" cy="823912"/>
          </a:xfrm>
        </p:spPr>
        <p:txBody>
          <a:bodyPr/>
          <a:lstStyle/>
          <a:p>
            <a:r>
              <a:rPr lang="en-US" dirty="0"/>
              <a:t>Construction of the Euler Tour</a:t>
            </a:r>
          </a:p>
        </p:txBody>
      </p:sp>
      <p:sp>
        <p:nvSpPr>
          <p:cNvPr id="5" name="Text Placeholder 4">
            <a:extLst>
              <a:ext uri="{FF2B5EF4-FFF2-40B4-BE49-F238E27FC236}">
                <a16:creationId xmlns:a16="http://schemas.microsoft.com/office/drawing/2014/main" id="{CE3EAC00-D3E3-37D1-6FCE-B0F19F1C901E}"/>
              </a:ext>
            </a:extLst>
          </p:cNvPr>
          <p:cNvSpPr>
            <a:spLocks noGrp="1"/>
          </p:cNvSpPr>
          <p:nvPr>
            <p:ph type="body" sz="quarter" idx="3"/>
          </p:nvPr>
        </p:nvSpPr>
        <p:spPr>
          <a:xfrm>
            <a:off x="6297612" y="256381"/>
            <a:ext cx="5157788" cy="823912"/>
          </a:xfrm>
        </p:spPr>
        <p:txBody>
          <a:bodyPr/>
          <a:lstStyle/>
          <a:p>
            <a:r>
              <a:rPr lang="en-US" dirty="0"/>
              <a:t>Boustrophedon Coverage</a:t>
            </a:r>
          </a:p>
        </p:txBody>
      </p:sp>
      <p:sp>
        <p:nvSpPr>
          <p:cNvPr id="6" name="Content Placeholder 5">
            <a:extLst>
              <a:ext uri="{FF2B5EF4-FFF2-40B4-BE49-F238E27FC236}">
                <a16:creationId xmlns:a16="http://schemas.microsoft.com/office/drawing/2014/main" id="{34AA7DD8-6D33-5D15-3CAE-89419D87AB86}"/>
              </a:ext>
            </a:extLst>
          </p:cNvPr>
          <p:cNvSpPr>
            <a:spLocks noGrp="1"/>
          </p:cNvSpPr>
          <p:nvPr>
            <p:ph sz="half" idx="2"/>
          </p:nvPr>
        </p:nvSpPr>
        <p:spPr>
          <a:xfrm>
            <a:off x="444500" y="796348"/>
            <a:ext cx="5157787" cy="3684588"/>
          </a:xfrm>
        </p:spPr>
        <p:txBody>
          <a:bodyPr>
            <a:normAutofit/>
          </a:bodyPr>
          <a:lstStyle/>
          <a:p>
            <a:r>
              <a:rPr lang="en-US" sz="1600" dirty="0"/>
              <a:t>The primary contribution of algorithm is using the solution to the CPP in order to find the optimal order, in terms of distance travelled, in which the cells are covered. Given the </a:t>
            </a:r>
            <a:r>
              <a:rPr lang="en-US" sz="1600" dirty="0" err="1"/>
              <a:t>Reeb</a:t>
            </a:r>
            <a:r>
              <a:rPr lang="en-US" sz="1600" dirty="0"/>
              <a:t> graph, the next task would be to calculate an Euler tour.</a:t>
            </a:r>
          </a:p>
          <a:p>
            <a:r>
              <a:rPr lang="en-US" sz="1600" dirty="0"/>
              <a:t>This can be achieved by doubling selected edges of the </a:t>
            </a:r>
            <a:r>
              <a:rPr lang="en-US" sz="1600" dirty="0" err="1"/>
              <a:t>Reeb</a:t>
            </a:r>
            <a:r>
              <a:rPr lang="en-US" sz="1600" dirty="0"/>
              <a:t> Graph. Consequently, when the robot covers one of these doubled edges, it will split the cell into top and bottom sub-cells and assign each sub-cell to one of the two doubled edges.</a:t>
            </a:r>
          </a:p>
          <a:p>
            <a:r>
              <a:rPr lang="en-US" sz="1600" dirty="0"/>
              <a:t>The solution to the LP represents the Euler tour that is the routing of the robot.</a:t>
            </a:r>
          </a:p>
        </p:txBody>
      </p:sp>
      <p:pic>
        <p:nvPicPr>
          <p:cNvPr id="14" name="Content Placeholder 13">
            <a:extLst>
              <a:ext uri="{FF2B5EF4-FFF2-40B4-BE49-F238E27FC236}">
                <a16:creationId xmlns:a16="http://schemas.microsoft.com/office/drawing/2014/main" id="{424B2009-0696-0FE4-E828-5F501B526EE1}"/>
              </a:ext>
            </a:extLst>
          </p:cNvPr>
          <p:cNvPicPr>
            <a:picLocks noGrp="1" noChangeAspect="1"/>
          </p:cNvPicPr>
          <p:nvPr>
            <p:ph sz="quarter" idx="4"/>
          </p:nvPr>
        </p:nvPicPr>
        <p:blipFill>
          <a:blip r:embed="rId2"/>
          <a:stretch>
            <a:fillRect/>
          </a:stretch>
        </p:blipFill>
        <p:spPr>
          <a:xfrm>
            <a:off x="684679" y="4584408"/>
            <a:ext cx="4677428" cy="2095792"/>
          </a:xfrm>
        </p:spPr>
      </p:pic>
      <p:sp>
        <p:nvSpPr>
          <p:cNvPr id="17" name="TextBox 16">
            <a:extLst>
              <a:ext uri="{FF2B5EF4-FFF2-40B4-BE49-F238E27FC236}">
                <a16:creationId xmlns:a16="http://schemas.microsoft.com/office/drawing/2014/main" id="{64A8D7B1-48D4-660A-1F29-05F32D1A6486}"/>
              </a:ext>
            </a:extLst>
          </p:cNvPr>
          <p:cNvSpPr txBox="1"/>
          <p:nvPr/>
        </p:nvSpPr>
        <p:spPr>
          <a:xfrm>
            <a:off x="6096000" y="796348"/>
            <a:ext cx="617220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This is The simple back-and-forth motion used for covering the interior of a cell is well documented in the literature, and covering it is beyond the scope of this presentation. The novel contribution of this algorithm is the treatment of the cells, which had their corresponding </a:t>
            </a:r>
            <a:r>
              <a:rPr lang="en-US" sz="1600" dirty="0" err="1">
                <a:solidFill>
                  <a:schemeClr val="bg1"/>
                </a:solidFill>
              </a:rPr>
              <a:t>Reeb</a:t>
            </a:r>
            <a:r>
              <a:rPr lang="en-US" sz="1600" dirty="0">
                <a:solidFill>
                  <a:schemeClr val="bg1"/>
                </a:solidFill>
              </a:rPr>
              <a:t> Graph edge doubled in order to generate an Euler tour. These cells are necessary to be traversed twice. </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coverage algorithm is modified to cover during the first traversal the top (or bottom) half of the cell, and in the second traversal to cover the bottom (or top) half of the cell correspondingly. The choice of which half to cover is dictated by the position of the robot at the end of the previous coverage task. Therefore, at the end of the coverage, the robot will have covered the complete cell without duplicating any work.</a:t>
            </a:r>
          </a:p>
          <a:p>
            <a:pPr marL="285750" indent="-285750">
              <a:buFont typeface="Arial" panose="020B0604020202020204" pitchFamily="34" charset="0"/>
              <a:buChar char="•"/>
            </a:pPr>
            <a:endParaRPr lang="en-US" sz="1600" dirty="0">
              <a:solidFill>
                <a:schemeClr val="bg1"/>
              </a:solidFill>
            </a:endParaRPr>
          </a:p>
        </p:txBody>
      </p:sp>
      <p:pic>
        <p:nvPicPr>
          <p:cNvPr id="19" name="Picture 18">
            <a:extLst>
              <a:ext uri="{FF2B5EF4-FFF2-40B4-BE49-F238E27FC236}">
                <a16:creationId xmlns:a16="http://schemas.microsoft.com/office/drawing/2014/main" id="{7AD791AD-4FCD-19AC-0BD9-D98D684175A1}"/>
              </a:ext>
            </a:extLst>
          </p:cNvPr>
          <p:cNvPicPr>
            <a:picLocks noChangeAspect="1"/>
          </p:cNvPicPr>
          <p:nvPr/>
        </p:nvPicPr>
        <p:blipFill>
          <a:blip r:embed="rId3"/>
          <a:stretch>
            <a:fillRect/>
          </a:stretch>
        </p:blipFill>
        <p:spPr>
          <a:xfrm>
            <a:off x="6471103" y="4595426"/>
            <a:ext cx="5157787" cy="2090607"/>
          </a:xfrm>
          <a:prstGeom prst="rect">
            <a:avLst/>
          </a:prstGeom>
        </p:spPr>
      </p:pic>
    </p:spTree>
    <p:extLst>
      <p:ext uri="{BB962C8B-B14F-4D97-AF65-F5344CB8AC3E}">
        <p14:creationId xmlns:p14="http://schemas.microsoft.com/office/powerpoint/2010/main" val="87431929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EDDF-136C-ED98-AC12-0F04B08C783D}"/>
              </a:ext>
            </a:extLst>
          </p:cNvPr>
          <p:cNvSpPr>
            <a:spLocks noGrp="1"/>
          </p:cNvSpPr>
          <p:nvPr>
            <p:ph type="title"/>
          </p:nvPr>
        </p:nvSpPr>
        <p:spPr/>
        <p:txBody>
          <a:bodyPr/>
          <a:lstStyle/>
          <a:p>
            <a:r>
              <a:rPr lang="en-US" dirty="0"/>
              <a:t>Key Take-Away Points</a:t>
            </a:r>
          </a:p>
        </p:txBody>
      </p:sp>
      <p:sp>
        <p:nvSpPr>
          <p:cNvPr id="3" name="Text Placeholder 2">
            <a:extLst>
              <a:ext uri="{FF2B5EF4-FFF2-40B4-BE49-F238E27FC236}">
                <a16:creationId xmlns:a16="http://schemas.microsoft.com/office/drawing/2014/main" id="{C1FCF071-274B-3B0B-E605-44441427B8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8A0705-4E88-1B2E-A511-298AA90BE0C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62559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2BD673-CE5D-9AE5-2421-5D2C14B5824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CC9DF29-B62C-6F8D-8227-71C9C02BCA9A}"/>
              </a:ext>
            </a:extLst>
          </p:cNvPr>
          <p:cNvSpPr>
            <a:spLocks noGrp="1"/>
          </p:cNvSpPr>
          <p:nvPr>
            <p:ph type="body" sz="quarter" idx="13"/>
          </p:nvPr>
        </p:nvSpPr>
        <p:spPr>
          <a:xfrm>
            <a:off x="324427" y="323058"/>
            <a:ext cx="6718300" cy="4093243"/>
          </a:xfrm>
        </p:spPr>
        <p:txBody>
          <a:bodyPr/>
          <a:lstStyle/>
          <a:p>
            <a:r>
              <a:rPr lang="en-US" dirty="0"/>
              <a:t>A new algorithm is introduced based on Boustrophedon cellular decomposition. This algorithm uses the </a:t>
            </a:r>
            <a:r>
              <a:rPr lang="en-US" dirty="0" err="1"/>
              <a:t>Reeb</a:t>
            </a:r>
            <a:r>
              <a:rPr lang="en-US" dirty="0"/>
              <a:t> graph to encode areas (cells) for coverage and utilizes the solution to the Chinese Postman Problem (CPP) for calculating an Euler tour. This tour ensures complete coverage of free space while minimizing the robot's path.</a:t>
            </a:r>
          </a:p>
          <a:p>
            <a:r>
              <a:rPr lang="en-US" dirty="0"/>
              <a:t>The classical solution to the CPP is also extended to consider the robot's entry point into cells, adjusting the weights of the </a:t>
            </a:r>
            <a:r>
              <a:rPr lang="en-US" dirty="0" err="1"/>
              <a:t>Reeb</a:t>
            </a:r>
            <a:r>
              <a:rPr lang="en-US" dirty="0"/>
              <a:t> graph edges to optimize the path.</a:t>
            </a:r>
          </a:p>
          <a:p>
            <a:r>
              <a:rPr lang="en-US" dirty="0"/>
              <a:t>The single cell coverage used in the Boustrophedon Cellular Decomposition algorithm is modified in order to eliminate repeat coverage by splitting selected cells into two components.</a:t>
            </a:r>
          </a:p>
        </p:txBody>
      </p:sp>
      <p:pic>
        <p:nvPicPr>
          <p:cNvPr id="6" name="Picture 5">
            <a:extLst>
              <a:ext uri="{FF2B5EF4-FFF2-40B4-BE49-F238E27FC236}">
                <a16:creationId xmlns:a16="http://schemas.microsoft.com/office/drawing/2014/main" id="{4735A16C-4003-00EE-C1AC-49427145BB94}"/>
              </a:ext>
            </a:extLst>
          </p:cNvPr>
          <p:cNvPicPr>
            <a:picLocks noChangeAspect="1"/>
          </p:cNvPicPr>
          <p:nvPr/>
        </p:nvPicPr>
        <p:blipFill>
          <a:blip r:embed="rId2"/>
          <a:stretch>
            <a:fillRect/>
          </a:stretch>
        </p:blipFill>
        <p:spPr>
          <a:xfrm>
            <a:off x="659666" y="3429000"/>
            <a:ext cx="4296375" cy="3362794"/>
          </a:xfrm>
          <a:prstGeom prst="rect">
            <a:avLst/>
          </a:prstGeom>
        </p:spPr>
      </p:pic>
      <p:pic>
        <p:nvPicPr>
          <p:cNvPr id="8" name="Picture 7">
            <a:extLst>
              <a:ext uri="{FF2B5EF4-FFF2-40B4-BE49-F238E27FC236}">
                <a16:creationId xmlns:a16="http://schemas.microsoft.com/office/drawing/2014/main" id="{03F4F40F-2837-E323-5132-24DDA468ED80}"/>
              </a:ext>
            </a:extLst>
          </p:cNvPr>
          <p:cNvPicPr>
            <a:picLocks noChangeAspect="1"/>
          </p:cNvPicPr>
          <p:nvPr/>
        </p:nvPicPr>
        <p:blipFill>
          <a:blip r:embed="rId3"/>
          <a:stretch>
            <a:fillRect/>
          </a:stretch>
        </p:blipFill>
        <p:spPr>
          <a:xfrm>
            <a:off x="5966462" y="3429000"/>
            <a:ext cx="4239217" cy="3362794"/>
          </a:xfrm>
          <a:prstGeom prst="rect">
            <a:avLst/>
          </a:prstGeom>
        </p:spPr>
      </p:pic>
    </p:spTree>
    <p:extLst>
      <p:ext uri="{BB962C8B-B14F-4D97-AF65-F5344CB8AC3E}">
        <p14:creationId xmlns:p14="http://schemas.microsoft.com/office/powerpoint/2010/main" val="255871432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CA3C1C-42A7-D810-78DE-71FC4993F440}"/>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6" name="Picture 5">
            <a:extLst>
              <a:ext uri="{FF2B5EF4-FFF2-40B4-BE49-F238E27FC236}">
                <a16:creationId xmlns:a16="http://schemas.microsoft.com/office/drawing/2014/main" id="{BBF8EAB9-36BF-B7E7-E93B-427C9117A3B4}"/>
              </a:ext>
            </a:extLst>
          </p:cNvPr>
          <p:cNvPicPr>
            <a:picLocks noChangeAspect="1"/>
          </p:cNvPicPr>
          <p:nvPr/>
        </p:nvPicPr>
        <p:blipFill>
          <a:blip r:embed="rId2"/>
          <a:stretch>
            <a:fillRect/>
          </a:stretch>
        </p:blipFill>
        <p:spPr>
          <a:xfrm>
            <a:off x="444500" y="542925"/>
            <a:ext cx="8402223" cy="2991267"/>
          </a:xfrm>
          <a:prstGeom prst="rect">
            <a:avLst/>
          </a:prstGeom>
        </p:spPr>
      </p:pic>
      <p:pic>
        <p:nvPicPr>
          <p:cNvPr id="12" name="Picture 11">
            <a:extLst>
              <a:ext uri="{FF2B5EF4-FFF2-40B4-BE49-F238E27FC236}">
                <a16:creationId xmlns:a16="http://schemas.microsoft.com/office/drawing/2014/main" id="{C2C8DF9F-71A3-B393-B2F9-1B520504F77D}"/>
              </a:ext>
            </a:extLst>
          </p:cNvPr>
          <p:cNvPicPr>
            <a:picLocks noChangeAspect="1"/>
          </p:cNvPicPr>
          <p:nvPr/>
        </p:nvPicPr>
        <p:blipFill>
          <a:blip r:embed="rId3"/>
          <a:stretch>
            <a:fillRect/>
          </a:stretch>
        </p:blipFill>
        <p:spPr>
          <a:xfrm>
            <a:off x="2139074" y="3803249"/>
            <a:ext cx="4191585" cy="2876951"/>
          </a:xfrm>
          <a:prstGeom prst="rect">
            <a:avLst/>
          </a:prstGeom>
        </p:spPr>
      </p:pic>
      <p:pic>
        <p:nvPicPr>
          <p:cNvPr id="14" name="Picture 13">
            <a:extLst>
              <a:ext uri="{FF2B5EF4-FFF2-40B4-BE49-F238E27FC236}">
                <a16:creationId xmlns:a16="http://schemas.microsoft.com/office/drawing/2014/main" id="{7B7C1723-B2C1-1BDB-1222-2ABEB51CD7F1}"/>
              </a:ext>
            </a:extLst>
          </p:cNvPr>
          <p:cNvPicPr>
            <a:picLocks noChangeAspect="1"/>
          </p:cNvPicPr>
          <p:nvPr/>
        </p:nvPicPr>
        <p:blipFill>
          <a:blip r:embed="rId4"/>
          <a:stretch>
            <a:fillRect/>
          </a:stretch>
        </p:blipFill>
        <p:spPr>
          <a:xfrm>
            <a:off x="6567627" y="3808117"/>
            <a:ext cx="4210638" cy="2886478"/>
          </a:xfrm>
          <a:prstGeom prst="rect">
            <a:avLst/>
          </a:prstGeom>
        </p:spPr>
      </p:pic>
    </p:spTree>
    <p:extLst>
      <p:ext uri="{BB962C8B-B14F-4D97-AF65-F5344CB8AC3E}">
        <p14:creationId xmlns:p14="http://schemas.microsoft.com/office/powerpoint/2010/main" val="1012403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A3A1-D6FC-126E-70A4-CE591EB2ACE3}"/>
              </a:ext>
            </a:extLst>
          </p:cNvPr>
          <p:cNvSpPr>
            <a:spLocks noGrp="1"/>
          </p:cNvSpPr>
          <p:nvPr>
            <p:ph type="title"/>
          </p:nvPr>
        </p:nvSpPr>
        <p:spPr/>
        <p:txBody>
          <a:bodyPr/>
          <a:lstStyle/>
          <a:p>
            <a:r>
              <a:rPr lang="en-US" dirty="0"/>
              <a:t>Weaknesses</a:t>
            </a:r>
          </a:p>
        </p:txBody>
      </p:sp>
      <p:sp>
        <p:nvSpPr>
          <p:cNvPr id="3" name="Text Placeholder 2">
            <a:extLst>
              <a:ext uri="{FF2B5EF4-FFF2-40B4-BE49-F238E27FC236}">
                <a16:creationId xmlns:a16="http://schemas.microsoft.com/office/drawing/2014/main" id="{B175EB61-52DA-076F-7AF7-F6B8DB0A2F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9F2D58-243F-A5A1-2F3A-31C3E7D18C7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12694518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1687D0-54D5-384D-45BC-7089E6D21702}"/>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7B512B92-8ADF-89A2-D150-B3C853AFB029}"/>
              </a:ext>
            </a:extLst>
          </p:cNvPr>
          <p:cNvSpPr>
            <a:spLocks noGrp="1"/>
          </p:cNvSpPr>
          <p:nvPr>
            <p:ph type="body" sz="quarter" idx="13"/>
          </p:nvPr>
        </p:nvSpPr>
        <p:spPr>
          <a:xfrm>
            <a:off x="444500" y="1177492"/>
            <a:ext cx="6718300" cy="5320145"/>
          </a:xfrm>
        </p:spPr>
        <p:txBody>
          <a:bodyPr/>
          <a:lstStyle/>
          <a:p>
            <a:pPr algn="l"/>
            <a:r>
              <a:rPr lang="en-US" sz="1800" b="0" i="0" u="none" strike="noStrike" baseline="0" dirty="0">
                <a:latin typeface="NimbusRomNo9L-Regu"/>
              </a:rPr>
              <a:t>Experiments using real hardware are scheduled for the near future in order to further validate </a:t>
            </a:r>
            <a:r>
              <a:rPr lang="en-US" sz="1800" dirty="0">
                <a:latin typeface="NimbusRomNo9L-Regu"/>
              </a:rPr>
              <a:t>their</a:t>
            </a:r>
            <a:r>
              <a:rPr lang="en-US" sz="1800" b="0" i="0" u="none" strike="noStrike" baseline="0" dirty="0">
                <a:latin typeface="NimbusRomNo9L-Regu"/>
              </a:rPr>
              <a:t> approach. </a:t>
            </a:r>
          </a:p>
          <a:p>
            <a:pPr algn="l"/>
            <a:r>
              <a:rPr lang="en-US" sz="1800" dirty="0">
                <a:latin typeface="NimbusRomNo9L-Regu"/>
              </a:rPr>
              <a:t>The paper focuses on optimizing the path length, but another important aspect in mobile robotics is energy efficiency. Future work could include energy considerations, finding a balance between the shortest path and energy-efficient movements, especially for battery-powered robots.</a:t>
            </a:r>
          </a:p>
          <a:p>
            <a:pPr algn="l"/>
            <a:r>
              <a:rPr lang="en-US" sz="1800" dirty="0">
                <a:latin typeface="NimbusRomNo9L-Regu"/>
              </a:rPr>
              <a:t>The algorithm is designed for known environments. Extending the algorithm to adapt to dynamic changes in the environment would make it more versatile and practical for real-world applications where environments are not static.</a:t>
            </a:r>
          </a:p>
          <a:p>
            <a:pPr algn="l"/>
            <a:r>
              <a:rPr lang="en-US" sz="1800" dirty="0">
                <a:latin typeface="NimbusRomNo9L-Regu"/>
              </a:rPr>
              <a:t>A more detailed comparison with other existing coverage algorithms would help in understanding the relative advantages and potential drawbacks of this approach.</a:t>
            </a:r>
          </a:p>
        </p:txBody>
      </p:sp>
    </p:spTree>
    <p:extLst>
      <p:ext uri="{BB962C8B-B14F-4D97-AF65-F5344CB8AC3E}">
        <p14:creationId xmlns:p14="http://schemas.microsoft.com/office/powerpoint/2010/main" val="37952185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B47D53-9C19-D785-ABBC-CE841F283712}"/>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5523C761-EC06-6430-990A-6574F66053F8}"/>
              </a:ext>
            </a:extLst>
          </p:cNvPr>
          <p:cNvSpPr>
            <a:spLocks noGrp="1"/>
          </p:cNvSpPr>
          <p:nvPr>
            <p:ph type="body" sz="quarter" idx="13"/>
          </p:nvPr>
        </p:nvSpPr>
        <p:spPr>
          <a:xfrm>
            <a:off x="198966" y="1506852"/>
            <a:ext cx="7793567" cy="4093243"/>
          </a:xfrm>
        </p:spPr>
        <p:txBody>
          <a:bodyPr/>
          <a:lstStyle/>
          <a:p>
            <a:pPr algn="l"/>
            <a:r>
              <a:rPr lang="en-US" b="0" i="0" dirty="0">
                <a:effectLst/>
              </a:rPr>
              <a:t>The paper "Optimal Coverage of a Known Arbitrary Environment" by Raphael </a:t>
            </a:r>
            <a:r>
              <a:rPr lang="en-US" b="0" i="0" dirty="0" err="1">
                <a:effectLst/>
              </a:rPr>
              <a:t>Mannadiar</a:t>
            </a:r>
            <a:r>
              <a:rPr lang="en-US" b="0" i="0" dirty="0">
                <a:effectLst/>
              </a:rPr>
              <a:t> and Ioannis </a:t>
            </a:r>
            <a:r>
              <a:rPr lang="en-US" b="0" i="0" dirty="0" err="1">
                <a:effectLst/>
              </a:rPr>
              <a:t>Rekleitis</a:t>
            </a:r>
            <a:r>
              <a:rPr lang="en-US" b="0" i="0" dirty="0">
                <a:effectLst/>
              </a:rPr>
              <a:t>, presented at the 2010 IEEE International Conference on Robotics and Automation, focuses on developing an algorithm for the complete coverage of known spaces using mobile robots. This algorithm is particularly relevant in applications like de-mining, vacuum cleaning, lawn mowing, and automated painting.</a:t>
            </a:r>
          </a:p>
          <a:p>
            <a:pPr algn="l"/>
            <a:r>
              <a:rPr lang="en-US" b="0" i="0" dirty="0">
                <a:effectLst/>
              </a:rPr>
              <a:t>The main objective is to ensure that a robot covers all free spaces efficiently, following an optimal path in terms of distance traveled. To achieve this, the authors introduce a new algorithm based on Boustrophedon cellular decomposition, which involves dividing the space into cells and then using the solution to the Chinese Postman Problem (CPP) to calculate the optimal sequence of cell coverage. </a:t>
            </a:r>
          </a:p>
          <a:p>
            <a:pPr algn="l"/>
            <a:r>
              <a:rPr lang="en-US" b="0" i="0" dirty="0">
                <a:effectLst/>
              </a:rPr>
              <a:t>This approach ensures complete coverage of the available space while minimizing the robot's path. An important aspect of this algorithm is its extension to consider the entry point of the robot in cell coverage, modifying the weights of the </a:t>
            </a:r>
            <a:r>
              <a:rPr lang="en-US" b="0" i="0" dirty="0" err="1">
                <a:effectLst/>
              </a:rPr>
              <a:t>Reeb</a:t>
            </a:r>
            <a:r>
              <a:rPr lang="en-US" b="0" i="0" dirty="0">
                <a:effectLst/>
              </a:rPr>
              <a:t> graph edges accordingly.</a:t>
            </a:r>
          </a:p>
          <a:p>
            <a:endParaRPr lang="en-US" dirty="0"/>
          </a:p>
        </p:txBody>
      </p:sp>
    </p:spTree>
    <p:extLst>
      <p:ext uri="{BB962C8B-B14F-4D97-AF65-F5344CB8AC3E}">
        <p14:creationId xmlns:p14="http://schemas.microsoft.com/office/powerpoint/2010/main" val="262918785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AACF7A-12C6-D099-EEED-7DA81B395EC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28D317D9-2B89-3D42-E31A-564F25B6E268}"/>
              </a:ext>
            </a:extLst>
          </p:cNvPr>
          <p:cNvSpPr>
            <a:spLocks noGrp="1"/>
          </p:cNvSpPr>
          <p:nvPr>
            <p:ph type="title"/>
          </p:nvPr>
        </p:nvSpPr>
        <p:spPr/>
        <p:txBody>
          <a:bodyPr>
            <a:normAutofit fontScale="90000"/>
          </a:bodyPr>
          <a:lstStyle/>
          <a:p>
            <a:r>
              <a:rPr lang="en-US" dirty="0"/>
              <a:t>Evolution of Robotic Coverage Algorithms</a:t>
            </a:r>
          </a:p>
        </p:txBody>
      </p:sp>
    </p:spTree>
    <p:extLst>
      <p:ext uri="{BB962C8B-B14F-4D97-AF65-F5344CB8AC3E}">
        <p14:creationId xmlns:p14="http://schemas.microsoft.com/office/powerpoint/2010/main" val="3917462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4CD9FE-5362-6356-1217-EFA3C4CD98F8}"/>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29D78086-0DD5-81CC-FD19-C19AFD66B61D}"/>
              </a:ext>
            </a:extLst>
          </p:cNvPr>
          <p:cNvSpPr>
            <a:spLocks noGrp="1"/>
          </p:cNvSpPr>
          <p:nvPr>
            <p:ph type="body" sz="quarter" idx="13"/>
          </p:nvPr>
        </p:nvSpPr>
        <p:spPr>
          <a:xfrm>
            <a:off x="190500" y="355384"/>
            <a:ext cx="6091766" cy="5703671"/>
          </a:xfrm>
        </p:spPr>
        <p:txBody>
          <a:bodyPr/>
          <a:lstStyle/>
          <a:p>
            <a:r>
              <a:rPr lang="en-US" b="1" i="0" dirty="0">
                <a:effectLst/>
              </a:rPr>
              <a:t>Boustrophedon Cellular Decomposition : </a:t>
            </a:r>
            <a:r>
              <a:rPr lang="en-US" b="1" i="0" dirty="0" err="1">
                <a:effectLst/>
              </a:rPr>
              <a:t>Choset</a:t>
            </a:r>
            <a:r>
              <a:rPr lang="en-US" b="1" i="0" dirty="0">
                <a:effectLst/>
              </a:rPr>
              <a:t> and </a:t>
            </a:r>
            <a:r>
              <a:rPr lang="en-US" b="1" i="0" dirty="0" err="1">
                <a:effectLst/>
              </a:rPr>
              <a:t>Pignon</a:t>
            </a:r>
            <a:r>
              <a:rPr lang="en-US" b="1" i="0" dirty="0">
                <a:effectLst/>
              </a:rPr>
              <a:t> first introduced a rigorous extension to the Seed Spreader algorithm under the name of Boustrophedon Decomposition . The work was further developed by </a:t>
            </a:r>
            <a:r>
              <a:rPr lang="en-US" b="1" i="0" dirty="0" err="1">
                <a:effectLst/>
              </a:rPr>
              <a:t>Acar</a:t>
            </a:r>
            <a:r>
              <a:rPr lang="en-US" b="1" i="0" dirty="0">
                <a:effectLst/>
              </a:rPr>
              <a:t> with experimental verification and for</a:t>
            </a:r>
            <a:r>
              <a:rPr lang="en-US" b="1" dirty="0"/>
              <a:t> </a:t>
            </a:r>
            <a:r>
              <a:rPr lang="en-US" b="1" i="0" dirty="0">
                <a:effectLst/>
              </a:rPr>
              <a:t>a variety of control Morse functions. Butler achieved complete coverage of unknown rectilinear environments using a square robot with contact sensing.</a:t>
            </a:r>
          </a:p>
          <a:p>
            <a:endParaRPr lang="en-US" dirty="0"/>
          </a:p>
          <a:p>
            <a:r>
              <a:rPr lang="en-US" b="1" dirty="0"/>
              <a:t>This approach utilizes the concepts of Boustrophedon Cellular Decomposition of unknown environments to optimally schedule the order of coverage. To better describe the algorithm, the following terms from single robot coverage are used: slice, cell, sweep direction, and critical point. The Boustrophedon decomposition is a type of Morse decomposition where the slice is a line. The robot follows the intersection of the slice and the area to be covered, thus covering the area with vertical back and forth motions. A cell is a region defined by the Boustrophedon decomposition where slice connectivity does not change. In other words, no obstacle breaks the connectivity of the slice</a:t>
            </a:r>
          </a:p>
        </p:txBody>
      </p:sp>
      <p:pic>
        <p:nvPicPr>
          <p:cNvPr id="6" name="Picture 5">
            <a:extLst>
              <a:ext uri="{FF2B5EF4-FFF2-40B4-BE49-F238E27FC236}">
                <a16:creationId xmlns:a16="http://schemas.microsoft.com/office/drawing/2014/main" id="{3456C263-62F0-64BD-610C-0B0872EF09E4}"/>
              </a:ext>
            </a:extLst>
          </p:cNvPr>
          <p:cNvPicPr>
            <a:picLocks noChangeAspect="1"/>
          </p:cNvPicPr>
          <p:nvPr/>
        </p:nvPicPr>
        <p:blipFill>
          <a:blip r:embed="rId2"/>
          <a:stretch>
            <a:fillRect/>
          </a:stretch>
        </p:blipFill>
        <p:spPr>
          <a:xfrm>
            <a:off x="7384432" y="3800946"/>
            <a:ext cx="3746947" cy="2761306"/>
          </a:xfrm>
          <a:prstGeom prst="rect">
            <a:avLst/>
          </a:prstGeom>
        </p:spPr>
      </p:pic>
      <p:pic>
        <p:nvPicPr>
          <p:cNvPr id="8" name="Picture 7">
            <a:extLst>
              <a:ext uri="{FF2B5EF4-FFF2-40B4-BE49-F238E27FC236}">
                <a16:creationId xmlns:a16="http://schemas.microsoft.com/office/drawing/2014/main" id="{7E965DCF-1C94-894F-CA58-9398343335C9}"/>
              </a:ext>
            </a:extLst>
          </p:cNvPr>
          <p:cNvPicPr>
            <a:picLocks noChangeAspect="1"/>
          </p:cNvPicPr>
          <p:nvPr/>
        </p:nvPicPr>
        <p:blipFill>
          <a:blip r:embed="rId3"/>
          <a:stretch>
            <a:fillRect/>
          </a:stretch>
        </p:blipFill>
        <p:spPr>
          <a:xfrm>
            <a:off x="7384433" y="506192"/>
            <a:ext cx="3746948" cy="2689590"/>
          </a:xfrm>
          <a:prstGeom prst="rect">
            <a:avLst/>
          </a:prstGeom>
        </p:spPr>
      </p:pic>
    </p:spTree>
    <p:extLst>
      <p:ext uri="{BB962C8B-B14F-4D97-AF65-F5344CB8AC3E}">
        <p14:creationId xmlns:p14="http://schemas.microsoft.com/office/powerpoint/2010/main" val="124013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083D2A-DFDD-D2DD-84DD-4F3676AB67ED}"/>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itle 3">
            <a:extLst>
              <a:ext uri="{FF2B5EF4-FFF2-40B4-BE49-F238E27FC236}">
                <a16:creationId xmlns:a16="http://schemas.microsoft.com/office/drawing/2014/main" id="{75A3B745-7A37-5E64-5124-E3C139EF9A30}"/>
              </a:ext>
            </a:extLst>
          </p:cNvPr>
          <p:cNvSpPr>
            <a:spLocks noGrp="1"/>
          </p:cNvSpPr>
          <p:nvPr>
            <p:ph type="title"/>
          </p:nvPr>
        </p:nvSpPr>
        <p:spPr/>
        <p:txBody>
          <a:bodyPr>
            <a:normAutofit fontScale="90000"/>
          </a:bodyPr>
          <a:lstStyle/>
          <a:p>
            <a:r>
              <a:rPr lang="en-US" dirty="0"/>
              <a:t>Coverage Strategies and Graph Theory</a:t>
            </a:r>
          </a:p>
        </p:txBody>
      </p:sp>
    </p:spTree>
    <p:extLst>
      <p:ext uri="{BB962C8B-B14F-4D97-AF65-F5344CB8AC3E}">
        <p14:creationId xmlns:p14="http://schemas.microsoft.com/office/powerpoint/2010/main" val="2986060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C8D0E8-ADFA-AA81-EBAF-EFE60675132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8A3509C3-34D0-55F0-81CB-F3B7574137A6}"/>
              </a:ext>
            </a:extLst>
          </p:cNvPr>
          <p:cNvSpPr>
            <a:spLocks noGrp="1"/>
          </p:cNvSpPr>
          <p:nvPr>
            <p:ph type="body" sz="quarter" idx="13"/>
          </p:nvPr>
        </p:nvSpPr>
        <p:spPr>
          <a:xfrm>
            <a:off x="0" y="458143"/>
            <a:ext cx="6113318" cy="5052506"/>
          </a:xfrm>
        </p:spPr>
        <p:txBody>
          <a:bodyPr/>
          <a:lstStyle/>
          <a:p>
            <a:r>
              <a:rPr lang="en-US" dirty="0"/>
              <a:t>Different algorithms from graph theory have been used in</a:t>
            </a:r>
            <a:br>
              <a:rPr lang="en-US" dirty="0"/>
            </a:br>
            <a:r>
              <a:rPr lang="en-US" dirty="0"/>
              <a:t>robotics to guide exploration , mapping , and</a:t>
            </a:r>
            <a:br>
              <a:rPr lang="en-US" dirty="0"/>
            </a:br>
            <a:r>
              <a:rPr lang="en-US" dirty="0"/>
              <a:t>coverage in the past. Edmonds and Johnson presented</a:t>
            </a:r>
            <a:br>
              <a:rPr lang="en-US" dirty="0"/>
            </a:br>
            <a:r>
              <a:rPr lang="en-US" dirty="0"/>
              <a:t>an overview of different graph algorithms that are directly</a:t>
            </a:r>
            <a:br>
              <a:rPr lang="en-US" dirty="0"/>
            </a:br>
            <a:r>
              <a:rPr lang="en-US" dirty="0"/>
              <a:t>applicable to the problem of optimal coverage of a known</a:t>
            </a:r>
            <a:br>
              <a:rPr lang="en-US" dirty="0"/>
            </a:br>
            <a:r>
              <a:rPr lang="en-US" dirty="0"/>
              <a:t>environment.</a:t>
            </a:r>
            <a:br>
              <a:rPr lang="en-US" dirty="0"/>
            </a:br>
            <a:endParaRPr lang="en-US" dirty="0"/>
          </a:p>
          <a:p>
            <a:r>
              <a:rPr lang="en-US" dirty="0"/>
              <a:t>An Euler tour is a circuit that covers every edge in a</a:t>
            </a:r>
            <a:br>
              <a:rPr lang="en-US" dirty="0"/>
            </a:br>
            <a:r>
              <a:rPr lang="en-US" dirty="0"/>
              <a:t>graph exactly once. Euler demonstrated that a necessary and</a:t>
            </a:r>
            <a:br>
              <a:rPr lang="en-US" dirty="0"/>
            </a:br>
            <a:r>
              <a:rPr lang="en-US" dirty="0"/>
              <a:t>sufficient condition for the existence of such a tour in a</a:t>
            </a:r>
            <a:br>
              <a:rPr lang="en-US" dirty="0"/>
            </a:br>
            <a:r>
              <a:rPr lang="en-US" dirty="0"/>
              <a:t>graph is that all nodes of the graph have even degree – such</a:t>
            </a:r>
            <a:br>
              <a:rPr lang="en-US" dirty="0"/>
            </a:br>
            <a:r>
              <a:rPr lang="en-US" dirty="0"/>
              <a:t>graphs are called Eulerian Graphs. A similar problem is the</a:t>
            </a:r>
            <a:br>
              <a:rPr lang="en-US" dirty="0"/>
            </a:br>
            <a:r>
              <a:rPr lang="en-US" dirty="0"/>
              <a:t>Chinese Postman Problem (CPP): find a shortest tour that</a:t>
            </a:r>
            <a:br>
              <a:rPr lang="en-US" dirty="0"/>
            </a:br>
            <a:r>
              <a:rPr lang="en-US" dirty="0"/>
              <a:t>traverses every edge at least once. </a:t>
            </a:r>
          </a:p>
          <a:p>
            <a:endParaRPr lang="en-US" dirty="0"/>
          </a:p>
        </p:txBody>
      </p:sp>
      <p:sp>
        <p:nvSpPr>
          <p:cNvPr id="5" name="TextBox 4">
            <a:extLst>
              <a:ext uri="{FF2B5EF4-FFF2-40B4-BE49-F238E27FC236}">
                <a16:creationId xmlns:a16="http://schemas.microsoft.com/office/drawing/2014/main" id="{79CA2F37-BEF1-E079-8A38-40E08342FA52}"/>
              </a:ext>
            </a:extLst>
          </p:cNvPr>
          <p:cNvSpPr txBox="1"/>
          <p:nvPr/>
        </p:nvSpPr>
        <p:spPr>
          <a:xfrm>
            <a:off x="5107710" y="4341098"/>
            <a:ext cx="6742546"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All of the new edges will by definition be part of the Euler tour; hence, the challenge is to choose edges such that the total cost – the sum of the individual costs of all the edges – of this Euler tour be minimized.</a:t>
            </a:r>
          </a:p>
          <a:p>
            <a:pPr marL="285750" indent="-285750">
              <a:buFont typeface="Arial" panose="020B0604020202020204" pitchFamily="34" charset="0"/>
              <a:buChar char="•"/>
            </a:pPr>
            <a:r>
              <a:rPr lang="en-US" sz="1600" dirty="0">
                <a:solidFill>
                  <a:schemeClr val="bg1"/>
                </a:solidFill>
              </a:rPr>
              <a:t>Euler tour can be extracted from an Eulerian graph. A simple and wildly inefficient algorithm was proposed : let G be the original graph. Repeatedly choose and remove edges whose deletion would not disconnect G unless there is no other choice until G is empty. The sequence of chosen edges is the Euler tour.</a:t>
            </a:r>
          </a:p>
          <a:p>
            <a:endParaRPr lang="en-US" dirty="0"/>
          </a:p>
        </p:txBody>
      </p:sp>
    </p:spTree>
    <p:extLst>
      <p:ext uri="{BB962C8B-B14F-4D97-AF65-F5344CB8AC3E}">
        <p14:creationId xmlns:p14="http://schemas.microsoft.com/office/powerpoint/2010/main" val="1988539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1"/>
            <a:ext cx="8481229" cy="868680"/>
          </a:xfrm>
        </p:spPr>
        <p:txBody>
          <a:bodyPr>
            <a:normAutofit fontScale="90000"/>
          </a:bodyPr>
          <a:lstStyle/>
          <a:p>
            <a:r>
              <a:rPr lang="en-US" dirty="0"/>
              <a:t>Optimal Coverage Algorithm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37D703-5550-23A1-08DB-422F7EF00E4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 Placeholder 4">
            <a:extLst>
              <a:ext uri="{FF2B5EF4-FFF2-40B4-BE49-F238E27FC236}">
                <a16:creationId xmlns:a16="http://schemas.microsoft.com/office/drawing/2014/main" id="{AA646653-0916-3E5A-8ACC-495B4F7F7529}"/>
              </a:ext>
            </a:extLst>
          </p:cNvPr>
          <p:cNvSpPr>
            <a:spLocks noGrp="1"/>
          </p:cNvSpPr>
          <p:nvPr>
            <p:ph type="body" sz="quarter" idx="3"/>
          </p:nvPr>
        </p:nvSpPr>
        <p:spPr>
          <a:xfrm>
            <a:off x="-336404" y="423142"/>
            <a:ext cx="5157788" cy="823912"/>
          </a:xfrm>
        </p:spPr>
        <p:txBody>
          <a:bodyPr/>
          <a:lstStyle/>
          <a:p>
            <a:r>
              <a:rPr lang="en-US" dirty="0"/>
              <a:t>Construction of the </a:t>
            </a:r>
            <a:r>
              <a:rPr lang="en-US" dirty="0" err="1"/>
              <a:t>Reeb</a:t>
            </a:r>
            <a:r>
              <a:rPr lang="en-US" dirty="0"/>
              <a:t> Graph</a:t>
            </a:r>
          </a:p>
        </p:txBody>
      </p:sp>
      <p:graphicFrame>
        <p:nvGraphicFramePr>
          <p:cNvPr id="10" name="Content Placeholder 9">
            <a:extLst>
              <a:ext uri="{FF2B5EF4-FFF2-40B4-BE49-F238E27FC236}">
                <a16:creationId xmlns:a16="http://schemas.microsoft.com/office/drawing/2014/main" id="{1D0ED1E8-C668-D1C6-6DA4-6A46676AB25D}"/>
              </a:ext>
            </a:extLst>
          </p:cNvPr>
          <p:cNvGraphicFramePr>
            <a:graphicFrameLocks noGrp="1"/>
          </p:cNvGraphicFramePr>
          <p:nvPr>
            <p:ph sz="half" idx="2"/>
            <p:extLst>
              <p:ext uri="{D42A27DB-BD31-4B8C-83A1-F6EECF244321}">
                <p14:modId xmlns:p14="http://schemas.microsoft.com/office/powerpoint/2010/main" val="2735898829"/>
              </p:ext>
            </p:extLst>
          </p:nvPr>
        </p:nvGraphicFramePr>
        <p:xfrm>
          <a:off x="5430983" y="1456748"/>
          <a:ext cx="6761017" cy="4858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2B549686-D4BF-5AAD-F52E-720AA2B32FE2}"/>
              </a:ext>
            </a:extLst>
          </p:cNvPr>
          <p:cNvSpPr>
            <a:spLocks noGrp="1"/>
          </p:cNvSpPr>
          <p:nvPr>
            <p:ph sz="quarter" idx="4"/>
          </p:nvPr>
        </p:nvSpPr>
        <p:spPr>
          <a:xfrm>
            <a:off x="231629" y="835097"/>
            <a:ext cx="5578043" cy="5353267"/>
          </a:xfrm>
        </p:spPr>
        <p:txBody>
          <a:bodyPr>
            <a:normAutofit/>
          </a:bodyPr>
          <a:lstStyle/>
          <a:p>
            <a:r>
              <a:rPr lang="en-US" sz="1600" dirty="0"/>
              <a:t>The input to algorithm is a bitmap representation of the environment. This choice comes naturally as the testing environment that we employ, Player/Stage, uses the same representation.</a:t>
            </a:r>
          </a:p>
          <a:p>
            <a:r>
              <a:rPr lang="en-US" sz="1600" dirty="0"/>
              <a:t>A common assumption in most cellular decomposition algorithms is that no two critical points change the slice connectivity at the same time. This assumption is trivial to enforce by a small rotation of the sweep direction.</a:t>
            </a:r>
          </a:p>
          <a:p>
            <a:endParaRPr lang="en-US" sz="1600" dirty="0"/>
          </a:p>
          <a:p>
            <a:r>
              <a:rPr lang="en-US" sz="1600" dirty="0"/>
              <a:t>The first task is to sweep the bitmap. Without loss of generality we assume a sweep direction along the x-axis and record all the critical points/regions. During the sweep, the location of the cells is also recorded.</a:t>
            </a:r>
          </a:p>
          <a:p>
            <a:r>
              <a:rPr lang="en-US" sz="1600" dirty="0"/>
              <a:t>Finally, the critical points and the cells are encoded in the </a:t>
            </a:r>
            <a:r>
              <a:rPr lang="en-US" sz="1600" dirty="0" err="1"/>
              <a:t>Reeb</a:t>
            </a:r>
            <a:r>
              <a:rPr lang="en-US" sz="1600" dirty="0"/>
              <a:t> Graph. The resulting </a:t>
            </a:r>
            <a:r>
              <a:rPr lang="en-US" sz="1600" dirty="0" err="1"/>
              <a:t>Reeb</a:t>
            </a:r>
            <a:r>
              <a:rPr lang="en-US" sz="1600" dirty="0"/>
              <a:t> Graph G =&lt; V;E &gt; is used as input to the next step of the algorithm that calculates an Euler tour.</a:t>
            </a:r>
          </a:p>
        </p:txBody>
      </p:sp>
    </p:spTree>
    <p:extLst>
      <p:ext uri="{BB962C8B-B14F-4D97-AF65-F5344CB8AC3E}">
        <p14:creationId xmlns:p14="http://schemas.microsoft.com/office/powerpoint/2010/main" val="4182005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1338</TotalTime>
  <Words>1361</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NimbusRomNo9L-Regu</vt:lpstr>
      <vt:lpstr>Trade Gothic LT Pro</vt:lpstr>
      <vt:lpstr>Trebuchet MS</vt:lpstr>
      <vt:lpstr>Office Theme</vt:lpstr>
      <vt:lpstr>Optimal Coverage of Known Arbitary Environment</vt:lpstr>
      <vt:lpstr>Introduction</vt:lpstr>
      <vt:lpstr>PowerPoint Presentation</vt:lpstr>
      <vt:lpstr>Evolution of Robotic Coverage Algorithms</vt:lpstr>
      <vt:lpstr>PowerPoint Presentation</vt:lpstr>
      <vt:lpstr>Coverage Strategies and Graph Theory</vt:lpstr>
      <vt:lpstr>PowerPoint Presentation</vt:lpstr>
      <vt:lpstr>Optimal Coverage Algorithm</vt:lpstr>
      <vt:lpstr>PowerPoint Presentation</vt:lpstr>
      <vt:lpstr>PowerPoint Presentation</vt:lpstr>
      <vt:lpstr>Key Take-Away Points</vt:lpstr>
      <vt:lpstr>PowerPoint Presentation</vt:lpstr>
      <vt:lpstr>PowerPoint Presentation</vt:lpstr>
      <vt:lpstr>Weaknesses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Adwait Kulkarni</dc:creator>
  <cp:lastModifiedBy>Adwait Kulkarni</cp:lastModifiedBy>
  <cp:revision>23</cp:revision>
  <dcterms:created xsi:type="dcterms:W3CDTF">2023-11-18T03:37:08Z</dcterms:created>
  <dcterms:modified xsi:type="dcterms:W3CDTF">2023-11-21T21:17:37Z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