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d9d15f48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d9d15f4819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7b16efd91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7b16efd919_0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b16efd91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7b16efd919_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b16efd91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7b16efd919_0_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d9fe6ee575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gd9fe6ee575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b16efd91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7b16efd919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b16efd91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g7b16efd919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d9fe6ee575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gd9fe6ee575_1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9c907815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d9c9078156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9c907815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9c9078156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b16efd91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7b16efd919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9d15f481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d9d15f4819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a:off x="1027332" y="0"/>
            <a:ext cx="2325467" cy="2325467"/>
          </a:xfrm>
          <a:prstGeom prst="rect">
            <a:avLst/>
          </a:prstGeom>
          <a:noFill/>
          <a:ln>
            <a:noFill/>
          </a:ln>
        </p:spPr>
      </p:pic>
      <p:sp>
        <p:nvSpPr>
          <p:cNvPr id="85" name="Google Shape;85;p13"/>
          <p:cNvSpPr txBox="1"/>
          <p:nvPr/>
        </p:nvSpPr>
        <p:spPr>
          <a:xfrm>
            <a:off x="1659150" y="1583450"/>
            <a:ext cx="8873700" cy="5008800"/>
          </a:xfrm>
          <a:prstGeom prst="rect">
            <a:avLst/>
          </a:prstGeom>
          <a:solidFill>
            <a:srgbClr val="3B3B3B"/>
          </a:solid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US" sz="5800" b="1" i="0" u="none" strike="noStrike" cap="none">
                <a:solidFill>
                  <a:srgbClr val="FF6600"/>
                </a:solidFill>
                <a:latin typeface="Calibri"/>
                <a:ea typeface="Calibri"/>
                <a:cs typeface="Calibri"/>
                <a:sym typeface="Calibri"/>
              </a:rPr>
              <a:t>Exploratory Data Analysis and Modelling Proposal</a:t>
            </a:r>
            <a:endParaRPr sz="1900" b="1">
              <a:solidFill>
                <a:srgbClr val="FF6600"/>
              </a:solidFill>
              <a:latin typeface="Calibri"/>
              <a:ea typeface="Calibri"/>
              <a:cs typeface="Calibri"/>
              <a:sym typeface="Calibri"/>
            </a:endParaRPr>
          </a:p>
          <a:p>
            <a:pPr marL="444500" lvl="0" indent="0" algn="l" rtl="0">
              <a:lnSpc>
                <a:spcPct val="115000"/>
              </a:lnSpc>
              <a:spcBef>
                <a:spcPts val="0"/>
              </a:spcBef>
              <a:spcAft>
                <a:spcPts val="0"/>
              </a:spcAft>
              <a:buClr>
                <a:schemeClr val="dk1"/>
              </a:buClr>
              <a:buSzPts val="1100"/>
              <a:buFont typeface="Arial"/>
              <a:buNone/>
            </a:pPr>
            <a:r>
              <a:rPr lang="en-US" sz="2800">
                <a:solidFill>
                  <a:schemeClr val="lt1"/>
                </a:solidFill>
                <a:latin typeface="Calibri"/>
                <a:ea typeface="Calibri"/>
                <a:cs typeface="Calibri"/>
                <a:sym typeface="Calibri"/>
              </a:rPr>
              <a:t>Persistency of a drug</a:t>
            </a:r>
            <a:endParaRPr sz="2800">
              <a:solidFill>
                <a:schemeClr val="lt1"/>
              </a:solidFill>
              <a:latin typeface="Calibri"/>
              <a:ea typeface="Calibri"/>
              <a:cs typeface="Calibri"/>
              <a:sym typeface="Calibri"/>
            </a:endParaRPr>
          </a:p>
          <a:p>
            <a:pPr marL="444500" lvl="0" indent="0" algn="l" rtl="0">
              <a:lnSpc>
                <a:spcPct val="115000"/>
              </a:lnSpc>
              <a:spcBef>
                <a:spcPts val="0"/>
              </a:spcBef>
              <a:spcAft>
                <a:spcPts val="0"/>
              </a:spcAft>
              <a:buClr>
                <a:schemeClr val="dk1"/>
              </a:buClr>
              <a:buSzPts val="1100"/>
              <a:buFont typeface="Arial"/>
              <a:buNone/>
            </a:pPr>
            <a:r>
              <a:rPr lang="en-US" sz="2400">
                <a:solidFill>
                  <a:schemeClr val="lt1"/>
                </a:solidFill>
              </a:rPr>
              <a:t>Team  :   OpenML</a:t>
            </a:r>
            <a:endParaRPr sz="2400">
              <a:solidFill>
                <a:schemeClr val="lt1"/>
              </a:solidFill>
            </a:endParaRPr>
          </a:p>
          <a:p>
            <a:pPr marL="444500" lvl="0" indent="0" algn="l" rtl="0">
              <a:lnSpc>
                <a:spcPct val="115000"/>
              </a:lnSpc>
              <a:spcBef>
                <a:spcPts val="0"/>
              </a:spcBef>
              <a:spcAft>
                <a:spcPts val="0"/>
              </a:spcAft>
              <a:buClr>
                <a:schemeClr val="dk1"/>
              </a:buClr>
              <a:buSzPts val="1100"/>
              <a:buFont typeface="Arial"/>
              <a:buNone/>
            </a:pPr>
            <a:r>
              <a:rPr lang="en-US" sz="2400">
                <a:solidFill>
                  <a:schemeClr val="lt1"/>
                </a:solidFill>
              </a:rPr>
              <a:t>Members   :	- Juan Carlos</a:t>
            </a:r>
            <a:endParaRPr sz="2400">
              <a:solidFill>
                <a:schemeClr val="lt1"/>
              </a:solidFill>
            </a:endParaRPr>
          </a:p>
          <a:p>
            <a:pPr marL="444500" lvl="0" indent="0" algn="l" rtl="0">
              <a:lnSpc>
                <a:spcPct val="115000"/>
              </a:lnSpc>
              <a:spcBef>
                <a:spcPts val="0"/>
              </a:spcBef>
              <a:spcAft>
                <a:spcPts val="0"/>
              </a:spcAft>
              <a:buClr>
                <a:schemeClr val="dk1"/>
              </a:buClr>
              <a:buSzPts val="1100"/>
              <a:buFont typeface="Arial"/>
              <a:buNone/>
            </a:pPr>
            <a:r>
              <a:rPr lang="en-US" sz="2400">
                <a:solidFill>
                  <a:schemeClr val="lt1"/>
                </a:solidFill>
              </a:rPr>
              <a:t>       			- Laith Adi</a:t>
            </a:r>
            <a:endParaRPr sz="2400">
              <a:solidFill>
                <a:schemeClr val="lt1"/>
              </a:solidFill>
            </a:endParaRPr>
          </a:p>
          <a:p>
            <a:pPr marL="444500" lvl="0" indent="0" algn="l" rtl="0">
              <a:lnSpc>
                <a:spcPct val="115000"/>
              </a:lnSpc>
              <a:spcBef>
                <a:spcPts val="0"/>
              </a:spcBef>
              <a:spcAft>
                <a:spcPts val="0"/>
              </a:spcAft>
              <a:buClr>
                <a:schemeClr val="dk1"/>
              </a:buClr>
              <a:buSzPts val="1100"/>
              <a:buFont typeface="Arial"/>
              <a:buNone/>
            </a:pPr>
            <a:r>
              <a:rPr lang="en-US" sz="2400">
                <a:solidFill>
                  <a:schemeClr val="lt1"/>
                </a:solidFill>
              </a:rPr>
              <a:t>                 	- Gerson Orihuela</a:t>
            </a:r>
            <a:endParaRPr sz="2400">
              <a:solidFill>
                <a:schemeClr val="lt1"/>
              </a:solidFill>
            </a:endParaRPr>
          </a:p>
          <a:p>
            <a:pPr marL="444500" lvl="0" indent="0" algn="l" rtl="0">
              <a:lnSpc>
                <a:spcPct val="115000"/>
              </a:lnSpc>
              <a:spcBef>
                <a:spcPts val="0"/>
              </a:spcBef>
              <a:spcAft>
                <a:spcPts val="0"/>
              </a:spcAft>
              <a:buClr>
                <a:schemeClr val="dk1"/>
              </a:buClr>
              <a:buSzPts val="1100"/>
              <a:buFont typeface="Arial"/>
              <a:buNone/>
            </a:pPr>
            <a:r>
              <a:rPr lang="en-US" sz="2400">
                <a:solidFill>
                  <a:schemeClr val="lt1"/>
                </a:solidFill>
              </a:rPr>
              <a:t>                 	- Walquer Valles</a:t>
            </a:r>
            <a:endParaRPr sz="2400">
              <a:solidFill>
                <a:schemeClr val="lt1"/>
              </a:solidFill>
            </a:endParaRPr>
          </a:p>
          <a:p>
            <a:pPr marL="444500" lvl="0" indent="0" algn="l" rtl="0">
              <a:lnSpc>
                <a:spcPct val="115000"/>
              </a:lnSpc>
              <a:spcBef>
                <a:spcPts val="0"/>
              </a:spcBef>
              <a:spcAft>
                <a:spcPts val="0"/>
              </a:spcAft>
              <a:buSzPts val="1100"/>
              <a:buNone/>
            </a:pPr>
            <a:r>
              <a:rPr lang="en-US" sz="2400">
                <a:solidFill>
                  <a:schemeClr val="lt1"/>
                </a:solidFill>
              </a:rPr>
              <a:t>Date  :   15-May-2021</a:t>
            </a:r>
            <a:endParaRPr sz="32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ctrTitle"/>
          </p:nvPr>
        </p:nvSpPr>
        <p:spPr>
          <a:xfrm>
            <a:off x="-1" y="0"/>
            <a:ext cx="57330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a:br>
            <a:br>
              <a:rPr lang="en-US"/>
            </a:br>
            <a:br>
              <a:rPr lang="en-US"/>
            </a:br>
            <a:r>
              <a:rPr lang="en-US" b="1">
                <a:solidFill>
                  <a:srgbClr val="FF6600"/>
                </a:solidFill>
              </a:rPr>
              <a:t>Risk, comorbidity and concomitant factors</a:t>
            </a:r>
            <a:endParaRPr/>
          </a:p>
        </p:txBody>
      </p:sp>
      <p:sp>
        <p:nvSpPr>
          <p:cNvPr id="156" name="Google Shape;156;p22"/>
          <p:cNvSpPr txBox="1">
            <a:spLocks noGrp="1"/>
          </p:cNvSpPr>
          <p:nvPr>
            <p:ph type="subTitle" idx="1"/>
          </p:nvPr>
        </p:nvSpPr>
        <p:spPr>
          <a:xfrm>
            <a:off x="5733143" y="0"/>
            <a:ext cx="6459000" cy="6858000"/>
          </a:xfrm>
          <a:prstGeom prst="rect">
            <a:avLst/>
          </a:prstGeom>
          <a:noFill/>
          <a:ln>
            <a:noFill/>
          </a:ln>
        </p:spPr>
        <p:txBody>
          <a:bodyPr spcFirstLastPara="1" wrap="square" lIns="91425" tIns="45700" rIns="91425" bIns="45700" anchor="t" anchorCtr="0">
            <a:normAutofit lnSpcReduction="20000"/>
          </a:bodyPr>
          <a:lstStyle/>
          <a:p>
            <a:pPr marL="0" lvl="0" indent="0" algn="ctr" rtl="0">
              <a:lnSpc>
                <a:spcPct val="90000"/>
              </a:lnSpc>
              <a:spcBef>
                <a:spcPts val="0"/>
              </a:spcBef>
              <a:spcAft>
                <a:spcPts val="0"/>
              </a:spcAft>
              <a:buClr>
                <a:schemeClr val="dk1"/>
              </a:buClr>
              <a:buSzPts val="2400"/>
              <a:buNone/>
            </a:pPr>
            <a:endParaRPr>
              <a:solidFill>
                <a:srgbClr val="FF6600"/>
              </a:solidFill>
            </a:endParaRPr>
          </a:p>
          <a:p>
            <a:pPr marL="0" lvl="0" indent="0" algn="just" rtl="0">
              <a:lnSpc>
                <a:spcPct val="90000"/>
              </a:lnSpc>
              <a:spcBef>
                <a:spcPts val="1000"/>
              </a:spcBef>
              <a:spcAft>
                <a:spcPts val="0"/>
              </a:spcAft>
              <a:buClr>
                <a:srgbClr val="FF6600"/>
              </a:buClr>
              <a:buSzPts val="2400"/>
              <a:buNone/>
            </a:pPr>
            <a:r>
              <a:rPr lang="en-US">
                <a:solidFill>
                  <a:srgbClr val="FF6600"/>
                </a:solidFill>
              </a:rPr>
              <a:t>  </a:t>
            </a:r>
            <a:endParaRPr>
              <a:solidFill>
                <a:srgbClr val="FF6600"/>
              </a:solidFill>
            </a:endParaRPr>
          </a:p>
          <a:p>
            <a:pPr marL="0" lvl="0" indent="0" algn="just" rtl="0">
              <a:lnSpc>
                <a:spcPct val="90000"/>
              </a:lnSpc>
              <a:spcBef>
                <a:spcPts val="1000"/>
              </a:spcBef>
              <a:spcAft>
                <a:spcPts val="0"/>
              </a:spcAft>
              <a:buClr>
                <a:srgbClr val="FF6600"/>
              </a:buClr>
              <a:buSzPts val="2400"/>
              <a:buNone/>
            </a:pPr>
            <a:r>
              <a:rPr lang="en-US">
                <a:solidFill>
                  <a:srgbClr val="FF6600"/>
                </a:solidFill>
              </a:rPr>
              <a:t> </a:t>
            </a:r>
            <a:endParaRPr>
              <a:solidFill>
                <a:srgbClr val="FF6600"/>
              </a:solidFill>
            </a:endParaRPr>
          </a:p>
          <a:p>
            <a:pPr marL="0" lvl="0" indent="0" algn="just" rtl="0">
              <a:lnSpc>
                <a:spcPct val="90000"/>
              </a:lnSpc>
              <a:spcBef>
                <a:spcPts val="1000"/>
              </a:spcBef>
              <a:spcAft>
                <a:spcPts val="0"/>
              </a:spcAft>
              <a:buClr>
                <a:srgbClr val="FF6600"/>
              </a:buClr>
              <a:buSzPts val="2400"/>
              <a:buNone/>
            </a:pPr>
            <a:endParaRPr>
              <a:solidFill>
                <a:srgbClr val="FF6600"/>
              </a:solidFill>
            </a:endParaRPr>
          </a:p>
          <a:p>
            <a:pPr marL="0" lvl="0" indent="0" algn="l" rtl="0">
              <a:lnSpc>
                <a:spcPct val="115000"/>
              </a:lnSpc>
              <a:spcBef>
                <a:spcPts val="0"/>
              </a:spcBef>
              <a:spcAft>
                <a:spcPts val="0"/>
              </a:spcAft>
              <a:buNone/>
            </a:pPr>
            <a:r>
              <a:rPr lang="en-US" sz="2050">
                <a:highlight>
                  <a:srgbClr val="FFFFFF"/>
                </a:highlight>
                <a:latin typeface="Arial"/>
                <a:ea typeface="Arial"/>
                <a:cs typeface="Arial"/>
                <a:sym typeface="Arial"/>
              </a:rPr>
              <a:t>Most of the patients already hold </a:t>
            </a:r>
            <a:r>
              <a:rPr lang="en-US" sz="2050" b="1">
                <a:highlight>
                  <a:srgbClr val="FFFFFF"/>
                </a:highlight>
                <a:latin typeface="Arial"/>
                <a:ea typeface="Arial"/>
                <a:cs typeface="Arial"/>
                <a:sym typeface="Arial"/>
              </a:rPr>
              <a:t>comorbidity</a:t>
            </a:r>
            <a:r>
              <a:rPr lang="en-US" sz="2050">
                <a:highlight>
                  <a:srgbClr val="FFFFFF"/>
                </a:highlight>
                <a:latin typeface="Arial"/>
                <a:ea typeface="Arial"/>
                <a:cs typeface="Arial"/>
                <a:sym typeface="Arial"/>
              </a:rPr>
              <a:t> factors, while holding </a:t>
            </a:r>
            <a:r>
              <a:rPr lang="en-US" sz="2050" b="1">
                <a:highlight>
                  <a:srgbClr val="FFFFFF"/>
                </a:highlight>
                <a:latin typeface="Arial"/>
                <a:ea typeface="Arial"/>
                <a:cs typeface="Arial"/>
                <a:sym typeface="Arial"/>
              </a:rPr>
              <a:t>risk</a:t>
            </a:r>
            <a:r>
              <a:rPr lang="en-US" sz="2050">
                <a:highlight>
                  <a:srgbClr val="FFFFFF"/>
                </a:highlight>
                <a:latin typeface="Arial"/>
                <a:ea typeface="Arial"/>
                <a:cs typeface="Arial"/>
                <a:sym typeface="Arial"/>
              </a:rPr>
              <a:t> factors is less common.</a:t>
            </a:r>
            <a:endParaRPr sz="2050">
              <a:highlight>
                <a:srgbClr val="FFFFFF"/>
              </a:highlight>
              <a:latin typeface="Arial"/>
              <a:ea typeface="Arial"/>
              <a:cs typeface="Arial"/>
              <a:sym typeface="Arial"/>
            </a:endParaRPr>
          </a:p>
          <a:p>
            <a:pPr marL="0" lvl="0" indent="0" algn="l" rtl="0">
              <a:lnSpc>
                <a:spcPct val="115000"/>
              </a:lnSpc>
              <a:spcBef>
                <a:spcPts val="1100"/>
              </a:spcBef>
              <a:spcAft>
                <a:spcPts val="0"/>
              </a:spcAft>
              <a:buNone/>
            </a:pPr>
            <a:r>
              <a:rPr lang="en-US" sz="2050">
                <a:highlight>
                  <a:srgbClr val="FFFFFF"/>
                </a:highlight>
                <a:latin typeface="Arial"/>
                <a:ea typeface="Arial"/>
                <a:cs typeface="Arial"/>
                <a:sym typeface="Arial"/>
              </a:rPr>
              <a:t>Some highlights:</a:t>
            </a:r>
            <a:endParaRPr sz="2050">
              <a:highlight>
                <a:srgbClr val="FFFFFF"/>
              </a:highlight>
              <a:latin typeface="Arial"/>
              <a:ea typeface="Arial"/>
              <a:cs typeface="Arial"/>
              <a:sym typeface="Arial"/>
            </a:endParaRPr>
          </a:p>
          <a:p>
            <a:pPr marL="457200" lvl="0" indent="-358775" algn="l" rtl="0">
              <a:lnSpc>
                <a:spcPct val="115000"/>
              </a:lnSpc>
              <a:spcBef>
                <a:spcPts val="1100"/>
              </a:spcBef>
              <a:spcAft>
                <a:spcPts val="0"/>
              </a:spcAft>
              <a:buSzPts val="2050"/>
              <a:buChar char="●"/>
            </a:pPr>
            <a:r>
              <a:rPr lang="en-US" sz="2050">
                <a:highlight>
                  <a:srgbClr val="FFFFFF"/>
                </a:highlight>
                <a:latin typeface="Arial"/>
                <a:ea typeface="Arial"/>
                <a:cs typeface="Arial"/>
                <a:sym typeface="Arial"/>
              </a:rPr>
              <a:t>The main comorbidity factor is related to lipoproteins and metabolism (</a:t>
            </a:r>
            <a:r>
              <a:rPr lang="en-US" sz="2050" b="1">
                <a:highlight>
                  <a:srgbClr val="FFFFFF"/>
                </a:highlight>
                <a:latin typeface="Arial"/>
                <a:ea typeface="Arial"/>
                <a:cs typeface="Arial"/>
                <a:sym typeface="Arial"/>
              </a:rPr>
              <a:t>cholesterol</a:t>
            </a:r>
            <a:r>
              <a:rPr lang="en-US" sz="2050">
                <a:highlight>
                  <a:srgbClr val="FFFFFF"/>
                </a:highlight>
                <a:latin typeface="Arial"/>
                <a:ea typeface="Arial"/>
                <a:cs typeface="Arial"/>
                <a:sym typeface="Arial"/>
              </a:rPr>
              <a:t>).</a:t>
            </a:r>
            <a:endParaRPr sz="2050">
              <a:highlight>
                <a:srgbClr val="FFFFFF"/>
              </a:highlight>
              <a:latin typeface="Arial"/>
              <a:ea typeface="Arial"/>
              <a:cs typeface="Arial"/>
              <a:sym typeface="Arial"/>
            </a:endParaRPr>
          </a:p>
          <a:p>
            <a:pPr marL="457200" lvl="0" indent="-358775" algn="l" rtl="0">
              <a:lnSpc>
                <a:spcPct val="115000"/>
              </a:lnSpc>
              <a:spcBef>
                <a:spcPts val="0"/>
              </a:spcBef>
              <a:spcAft>
                <a:spcPts val="0"/>
              </a:spcAft>
              <a:buSzPts val="2050"/>
              <a:buChar char="●"/>
            </a:pPr>
            <a:r>
              <a:rPr lang="en-US" sz="2050">
                <a:highlight>
                  <a:srgbClr val="FFFFFF"/>
                </a:highlight>
                <a:latin typeface="Arial"/>
                <a:ea typeface="Arial"/>
                <a:cs typeface="Arial"/>
                <a:sym typeface="Arial"/>
              </a:rPr>
              <a:t>The main risk factor is deficiency in </a:t>
            </a:r>
            <a:r>
              <a:rPr lang="en-US" sz="2050" b="1">
                <a:highlight>
                  <a:srgbClr val="FFFFFF"/>
                </a:highlight>
                <a:latin typeface="Arial"/>
                <a:ea typeface="Arial"/>
                <a:cs typeface="Arial"/>
                <a:sym typeface="Arial"/>
              </a:rPr>
              <a:t>vitamin D</a:t>
            </a:r>
            <a:r>
              <a:rPr lang="en-US" sz="2050">
                <a:highlight>
                  <a:srgbClr val="FFFFFF"/>
                </a:highlight>
                <a:latin typeface="Arial"/>
                <a:ea typeface="Arial"/>
                <a:cs typeface="Arial"/>
                <a:sym typeface="Arial"/>
              </a:rPr>
              <a:t>.</a:t>
            </a:r>
            <a:endParaRPr sz="2050">
              <a:highlight>
                <a:srgbClr val="FFFFFF"/>
              </a:highlight>
              <a:latin typeface="Arial"/>
              <a:ea typeface="Arial"/>
              <a:cs typeface="Arial"/>
              <a:sym typeface="Arial"/>
            </a:endParaRPr>
          </a:p>
          <a:p>
            <a:pPr marL="457200" lvl="0" indent="-358775" algn="l" rtl="0">
              <a:lnSpc>
                <a:spcPct val="115000"/>
              </a:lnSpc>
              <a:spcBef>
                <a:spcPts val="0"/>
              </a:spcBef>
              <a:spcAft>
                <a:spcPts val="0"/>
              </a:spcAft>
              <a:buSzPts val="2050"/>
              <a:buChar char="●"/>
            </a:pPr>
            <a:r>
              <a:rPr lang="en-US" sz="2050">
                <a:highlight>
                  <a:srgbClr val="FFFFFF"/>
                </a:highlight>
                <a:latin typeface="Arial"/>
                <a:ea typeface="Arial"/>
                <a:cs typeface="Arial"/>
                <a:sym typeface="Arial"/>
              </a:rPr>
              <a:t>More than one third has been found to have taken </a:t>
            </a:r>
            <a:r>
              <a:rPr lang="en-US" sz="2050" b="1">
                <a:highlight>
                  <a:srgbClr val="FFFFFF"/>
                </a:highlight>
                <a:latin typeface="Arial"/>
                <a:ea typeface="Arial"/>
                <a:cs typeface="Arial"/>
                <a:sym typeface="Arial"/>
              </a:rPr>
              <a:t>narcotics</a:t>
            </a:r>
            <a:r>
              <a:rPr lang="en-US" sz="2050">
                <a:highlight>
                  <a:srgbClr val="FFFFFF"/>
                </a:highlight>
                <a:latin typeface="Arial"/>
                <a:ea typeface="Arial"/>
                <a:cs typeface="Arial"/>
                <a:sym typeface="Arial"/>
              </a:rPr>
              <a:t>.</a:t>
            </a:r>
            <a:endParaRPr sz="2050">
              <a:highlight>
                <a:srgbClr val="FFFFFF"/>
              </a:highlight>
              <a:latin typeface="Arial"/>
              <a:ea typeface="Arial"/>
              <a:cs typeface="Arial"/>
              <a:sym typeface="Arial"/>
            </a:endParaRPr>
          </a:p>
          <a:p>
            <a:pPr marL="457200" lvl="0" indent="-358775" algn="l" rtl="0">
              <a:lnSpc>
                <a:spcPct val="115000"/>
              </a:lnSpc>
              <a:spcBef>
                <a:spcPts val="0"/>
              </a:spcBef>
              <a:spcAft>
                <a:spcPts val="0"/>
              </a:spcAft>
              <a:buSzPts val="2050"/>
              <a:buChar char="●"/>
            </a:pPr>
            <a:r>
              <a:rPr lang="en-US" sz="2050">
                <a:highlight>
                  <a:srgbClr val="FFFFFF"/>
                </a:highlight>
                <a:latin typeface="Arial"/>
                <a:ea typeface="Arial"/>
                <a:cs typeface="Arial"/>
                <a:sym typeface="Arial"/>
              </a:rPr>
              <a:t>99 % of our sample hold at least one risk, comorbidity and/or concomitant factor.</a:t>
            </a:r>
            <a:endParaRPr sz="2050"/>
          </a:p>
          <a:p>
            <a:pPr marL="0" lvl="0" indent="0" algn="just" rtl="0">
              <a:lnSpc>
                <a:spcPct val="90000"/>
              </a:lnSpc>
              <a:spcBef>
                <a:spcPts val="1000"/>
              </a:spcBef>
              <a:spcAft>
                <a:spcPts val="0"/>
              </a:spcAft>
              <a:buNone/>
            </a:pPr>
            <a:endParaRPr sz="2200"/>
          </a:p>
          <a:p>
            <a:pPr marL="0" lvl="0" indent="0" algn="ctr" rtl="0">
              <a:lnSpc>
                <a:spcPct val="90000"/>
              </a:lnSpc>
              <a:spcBef>
                <a:spcPts val="1000"/>
              </a:spcBef>
              <a:spcAft>
                <a:spcPts val="0"/>
              </a:spcAft>
              <a:buClr>
                <a:schemeClr val="dk1"/>
              </a:buClr>
              <a:buSzPts val="3200"/>
              <a:buNone/>
            </a:pPr>
            <a:endParaRPr sz="3200">
              <a:solidFill>
                <a:srgbClr val="FF6600"/>
              </a:solidFill>
            </a:endParaRPr>
          </a:p>
          <a:p>
            <a:pPr marL="0" lvl="0" indent="0" algn="ctr" rtl="0">
              <a:lnSpc>
                <a:spcPct val="90000"/>
              </a:lnSpc>
              <a:spcBef>
                <a:spcPts val="1000"/>
              </a:spcBef>
              <a:spcAft>
                <a:spcPts val="0"/>
              </a:spcAft>
              <a:buClr>
                <a:schemeClr val="dk1"/>
              </a:buClr>
              <a:buSzPts val="2400"/>
              <a:buNone/>
            </a:pPr>
            <a:endParaRPr>
              <a:solidFill>
                <a:srgbClr val="FF6600"/>
              </a:solidFill>
            </a:endParaRPr>
          </a:p>
          <a:p>
            <a:pPr marL="0" lvl="0" indent="0" algn="ctr" rtl="0">
              <a:lnSpc>
                <a:spcPct val="90000"/>
              </a:lnSpc>
              <a:spcBef>
                <a:spcPts val="1000"/>
              </a:spcBef>
              <a:spcAft>
                <a:spcPts val="0"/>
              </a:spcAft>
              <a:buClr>
                <a:schemeClr val="dk1"/>
              </a:buClr>
              <a:buSzPts val="2400"/>
              <a:buNone/>
            </a:pPr>
            <a:endParaRPr>
              <a:solidFill>
                <a:srgbClr val="FF6600"/>
              </a:solidFill>
            </a:endParaRPr>
          </a:p>
        </p:txBody>
      </p:sp>
      <p:pic>
        <p:nvPicPr>
          <p:cNvPr id="157" name="Google Shape;157;p22"/>
          <p:cNvPicPr preferRelativeResize="0"/>
          <p:nvPr/>
        </p:nvPicPr>
        <p:blipFill rotWithShape="1">
          <a:blip r:embed="rId3">
            <a:alphaModFix/>
          </a:blip>
          <a:srcRect/>
          <a:stretch/>
        </p:blipFill>
        <p:spPr>
          <a:xfrm>
            <a:off x="0" y="5863771"/>
            <a:ext cx="1654627" cy="994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3"/>
          <p:cNvSpPr txBox="1">
            <a:spLocks noGrp="1"/>
          </p:cNvSpPr>
          <p:nvPr>
            <p:ph type="ctrTitle"/>
          </p:nvPr>
        </p:nvSpPr>
        <p:spPr>
          <a:xfrm>
            <a:off x="-1" y="0"/>
            <a:ext cx="57330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a:br>
            <a:br>
              <a:rPr lang="en-US"/>
            </a:br>
            <a:br>
              <a:rPr lang="en-US"/>
            </a:br>
            <a:r>
              <a:rPr lang="en-US" b="1">
                <a:solidFill>
                  <a:srgbClr val="FF6600"/>
                </a:solidFill>
              </a:rPr>
              <a:t>Risk, comorbidity and concomitant factors</a:t>
            </a:r>
            <a:endParaRPr/>
          </a:p>
        </p:txBody>
      </p:sp>
      <p:sp>
        <p:nvSpPr>
          <p:cNvPr id="163" name="Google Shape;163;p23"/>
          <p:cNvSpPr txBox="1">
            <a:spLocks noGrp="1"/>
          </p:cNvSpPr>
          <p:nvPr>
            <p:ph type="subTitle" idx="1"/>
          </p:nvPr>
        </p:nvSpPr>
        <p:spPr>
          <a:xfrm>
            <a:off x="5733143" y="0"/>
            <a:ext cx="6459000" cy="6858000"/>
          </a:xfrm>
          <a:prstGeom prst="rect">
            <a:avLst/>
          </a:prstGeom>
          <a:noFill/>
          <a:ln>
            <a:noFill/>
          </a:ln>
        </p:spPr>
        <p:txBody>
          <a:bodyPr spcFirstLastPara="1" wrap="square" lIns="91425" tIns="45700" rIns="91425" bIns="45700" anchor="t" anchorCtr="0">
            <a:normAutofit lnSpcReduction="20000"/>
          </a:bodyPr>
          <a:lstStyle/>
          <a:p>
            <a:pPr marL="0" lvl="0" indent="0" algn="ctr" rtl="0">
              <a:lnSpc>
                <a:spcPct val="90000"/>
              </a:lnSpc>
              <a:spcBef>
                <a:spcPts val="0"/>
              </a:spcBef>
              <a:spcAft>
                <a:spcPts val="0"/>
              </a:spcAft>
              <a:buClr>
                <a:schemeClr val="dk1"/>
              </a:buClr>
              <a:buSzPts val="2400"/>
              <a:buNone/>
            </a:pPr>
            <a:endParaRPr>
              <a:solidFill>
                <a:srgbClr val="FF6600"/>
              </a:solidFill>
            </a:endParaRPr>
          </a:p>
          <a:p>
            <a:pPr marL="0" lvl="0" indent="0" algn="just" rtl="0">
              <a:lnSpc>
                <a:spcPct val="90000"/>
              </a:lnSpc>
              <a:spcBef>
                <a:spcPts val="1000"/>
              </a:spcBef>
              <a:spcAft>
                <a:spcPts val="0"/>
              </a:spcAft>
              <a:buClr>
                <a:srgbClr val="FF6600"/>
              </a:buClr>
              <a:buSzPts val="2400"/>
              <a:buNone/>
            </a:pPr>
            <a:r>
              <a:rPr lang="en-US">
                <a:solidFill>
                  <a:srgbClr val="FF6600"/>
                </a:solidFill>
              </a:rPr>
              <a:t>  </a:t>
            </a:r>
            <a:endParaRPr>
              <a:solidFill>
                <a:srgbClr val="FF6600"/>
              </a:solidFill>
            </a:endParaRPr>
          </a:p>
          <a:p>
            <a:pPr marL="0" lvl="0" indent="0" algn="just" rtl="0">
              <a:lnSpc>
                <a:spcPct val="90000"/>
              </a:lnSpc>
              <a:spcBef>
                <a:spcPts val="1000"/>
              </a:spcBef>
              <a:spcAft>
                <a:spcPts val="0"/>
              </a:spcAft>
              <a:buClr>
                <a:srgbClr val="FF6600"/>
              </a:buClr>
              <a:buSzPts val="2400"/>
              <a:buNone/>
            </a:pPr>
            <a:r>
              <a:rPr lang="en-US">
                <a:solidFill>
                  <a:srgbClr val="FF6600"/>
                </a:solidFill>
              </a:rPr>
              <a:t> </a:t>
            </a:r>
            <a:endParaRPr>
              <a:solidFill>
                <a:srgbClr val="FF6600"/>
              </a:solidFill>
            </a:endParaRPr>
          </a:p>
          <a:p>
            <a:pPr marL="0" lvl="0" indent="0" algn="just" rtl="0">
              <a:lnSpc>
                <a:spcPct val="90000"/>
              </a:lnSpc>
              <a:spcBef>
                <a:spcPts val="1000"/>
              </a:spcBef>
              <a:spcAft>
                <a:spcPts val="0"/>
              </a:spcAft>
              <a:buClr>
                <a:srgbClr val="FF6600"/>
              </a:buClr>
              <a:buSzPts val="2400"/>
              <a:buNone/>
            </a:pPr>
            <a:endParaRPr>
              <a:solidFill>
                <a:srgbClr val="FF6600"/>
              </a:solidFill>
            </a:endParaRPr>
          </a:p>
          <a:p>
            <a:pPr marL="0" lvl="0" indent="0" algn="just" rtl="0">
              <a:lnSpc>
                <a:spcPct val="90000"/>
              </a:lnSpc>
              <a:spcBef>
                <a:spcPts val="1000"/>
              </a:spcBef>
              <a:spcAft>
                <a:spcPts val="0"/>
              </a:spcAft>
              <a:buClr>
                <a:srgbClr val="FF6600"/>
              </a:buClr>
              <a:buSzPts val="2400"/>
              <a:buNone/>
            </a:pPr>
            <a:endParaRPr>
              <a:solidFill>
                <a:srgbClr val="FF6600"/>
              </a:solidFill>
            </a:endParaRPr>
          </a:p>
          <a:p>
            <a:pPr marL="0" lvl="0" indent="0" algn="l" rtl="0">
              <a:lnSpc>
                <a:spcPct val="115000"/>
              </a:lnSpc>
              <a:spcBef>
                <a:spcPts val="0"/>
              </a:spcBef>
              <a:spcAft>
                <a:spcPts val="0"/>
              </a:spcAft>
              <a:buNone/>
            </a:pPr>
            <a:r>
              <a:rPr lang="en-US" sz="2000">
                <a:highlight>
                  <a:srgbClr val="FFFFFF"/>
                </a:highlight>
                <a:latin typeface="Arial"/>
                <a:ea typeface="Arial"/>
                <a:cs typeface="Arial"/>
                <a:sym typeface="Arial"/>
              </a:rPr>
              <a:t>There are some significant differences between genders:</a:t>
            </a:r>
            <a:endParaRPr sz="2000">
              <a:highlight>
                <a:srgbClr val="FFFFFF"/>
              </a:highlight>
              <a:latin typeface="Arial"/>
              <a:ea typeface="Arial"/>
              <a:cs typeface="Arial"/>
              <a:sym typeface="Arial"/>
            </a:endParaRPr>
          </a:p>
          <a:p>
            <a:pPr marL="457200" lvl="0" indent="-355600" algn="l" rtl="0">
              <a:lnSpc>
                <a:spcPct val="115000"/>
              </a:lnSpc>
              <a:spcBef>
                <a:spcPts val="1100"/>
              </a:spcBef>
              <a:spcAft>
                <a:spcPts val="0"/>
              </a:spcAft>
              <a:buSzPts val="2000"/>
              <a:buChar char="●"/>
            </a:pPr>
            <a:r>
              <a:rPr lang="en-US" sz="2000">
                <a:highlight>
                  <a:srgbClr val="FFFFFF"/>
                </a:highlight>
                <a:latin typeface="Arial"/>
                <a:ea typeface="Arial"/>
                <a:cs typeface="Arial"/>
                <a:sym typeface="Arial"/>
              </a:rPr>
              <a:t>Women seem to be more affected by </a:t>
            </a:r>
            <a:r>
              <a:rPr lang="en-US" sz="2000" b="1">
                <a:highlight>
                  <a:srgbClr val="FFFFFF"/>
                </a:highlight>
                <a:latin typeface="Arial"/>
                <a:ea typeface="Arial"/>
                <a:cs typeface="Arial"/>
                <a:sym typeface="Arial"/>
              </a:rPr>
              <a:t>vitamin D deficiencies</a:t>
            </a:r>
            <a:r>
              <a:rPr lang="en-US" sz="2000">
                <a:highlight>
                  <a:srgbClr val="FFFFFF"/>
                </a:highlight>
                <a:latin typeface="Arial"/>
                <a:ea typeface="Arial"/>
                <a:cs typeface="Arial"/>
                <a:sym typeface="Arial"/>
              </a:rPr>
              <a:t>.</a:t>
            </a:r>
            <a:endParaRPr sz="2000">
              <a:highlight>
                <a:srgbClr val="FFFFFF"/>
              </a:highlight>
              <a:latin typeface="Arial"/>
              <a:ea typeface="Arial"/>
              <a:cs typeface="Arial"/>
              <a:sym typeface="Arial"/>
            </a:endParaRPr>
          </a:p>
          <a:p>
            <a:pPr marL="457200" lvl="0" indent="-355600" algn="l" rtl="0">
              <a:lnSpc>
                <a:spcPct val="115000"/>
              </a:lnSpc>
              <a:spcBef>
                <a:spcPts val="0"/>
              </a:spcBef>
              <a:spcAft>
                <a:spcPts val="0"/>
              </a:spcAft>
              <a:buSzPts val="2000"/>
              <a:buChar char="●"/>
            </a:pPr>
            <a:r>
              <a:rPr lang="en-US" sz="2000">
                <a:highlight>
                  <a:srgbClr val="FFFFFF"/>
                </a:highlight>
                <a:latin typeface="Arial"/>
                <a:ea typeface="Arial"/>
                <a:cs typeface="Arial"/>
                <a:sym typeface="Arial"/>
              </a:rPr>
              <a:t>More than twice as many women as men have passed as screening for </a:t>
            </a:r>
            <a:r>
              <a:rPr lang="en-US" sz="2000" b="1">
                <a:highlight>
                  <a:srgbClr val="FFFFFF"/>
                </a:highlight>
                <a:latin typeface="Arial"/>
                <a:ea typeface="Arial"/>
                <a:cs typeface="Arial"/>
                <a:sym typeface="Arial"/>
              </a:rPr>
              <a:t>malignant neoplasms</a:t>
            </a:r>
            <a:r>
              <a:rPr lang="en-US" sz="2000">
                <a:highlight>
                  <a:srgbClr val="FFFFFF"/>
                </a:highlight>
                <a:latin typeface="Arial"/>
                <a:ea typeface="Arial"/>
                <a:cs typeface="Arial"/>
                <a:sym typeface="Arial"/>
              </a:rPr>
              <a:t>.</a:t>
            </a:r>
            <a:endParaRPr sz="2000">
              <a:highlight>
                <a:srgbClr val="FFFFFF"/>
              </a:highlight>
              <a:latin typeface="Arial"/>
              <a:ea typeface="Arial"/>
              <a:cs typeface="Arial"/>
              <a:sym typeface="Arial"/>
            </a:endParaRPr>
          </a:p>
          <a:p>
            <a:pPr marL="457200" lvl="0" indent="-355600" algn="l" rtl="0">
              <a:lnSpc>
                <a:spcPct val="115000"/>
              </a:lnSpc>
              <a:spcBef>
                <a:spcPts val="0"/>
              </a:spcBef>
              <a:spcAft>
                <a:spcPts val="0"/>
              </a:spcAft>
              <a:buSzPts val="2000"/>
              <a:buChar char="●"/>
            </a:pPr>
            <a:r>
              <a:rPr lang="en-US" sz="2000">
                <a:highlight>
                  <a:srgbClr val="FFFFFF"/>
                </a:highlight>
                <a:latin typeface="Arial"/>
                <a:ea typeface="Arial"/>
                <a:cs typeface="Arial"/>
                <a:sym typeface="Arial"/>
              </a:rPr>
              <a:t>Four times as many men as women suffer from </a:t>
            </a:r>
            <a:r>
              <a:rPr lang="en-US" sz="2000" b="1">
                <a:highlight>
                  <a:srgbClr val="FFFFFF"/>
                </a:highlight>
                <a:latin typeface="Arial"/>
                <a:ea typeface="Arial"/>
                <a:cs typeface="Arial"/>
                <a:sym typeface="Arial"/>
              </a:rPr>
              <a:t>Hypogonadism</a:t>
            </a:r>
            <a:r>
              <a:rPr lang="en-US" sz="2000">
                <a:highlight>
                  <a:srgbClr val="FFFFFF"/>
                </a:highlight>
                <a:latin typeface="Arial"/>
                <a:ea typeface="Arial"/>
                <a:cs typeface="Arial"/>
                <a:sym typeface="Arial"/>
              </a:rPr>
              <a:t> (untreated).</a:t>
            </a:r>
            <a:endParaRPr sz="2000">
              <a:highlight>
                <a:srgbClr val="FFFFFF"/>
              </a:highlight>
              <a:latin typeface="Arial"/>
              <a:ea typeface="Arial"/>
              <a:cs typeface="Arial"/>
              <a:sym typeface="Arial"/>
            </a:endParaRPr>
          </a:p>
          <a:p>
            <a:pPr marL="457200" lvl="0" indent="0" algn="l" rtl="0">
              <a:lnSpc>
                <a:spcPct val="115000"/>
              </a:lnSpc>
              <a:spcBef>
                <a:spcPts val="1100"/>
              </a:spcBef>
              <a:spcAft>
                <a:spcPts val="0"/>
              </a:spcAft>
              <a:buNone/>
            </a:pPr>
            <a:endParaRPr sz="2416">
              <a:highlight>
                <a:srgbClr val="FFFFFF"/>
              </a:highlight>
              <a:latin typeface="Arial"/>
              <a:ea typeface="Arial"/>
              <a:cs typeface="Arial"/>
              <a:sym typeface="Arial"/>
            </a:endParaRPr>
          </a:p>
          <a:p>
            <a:pPr marL="0" lvl="0" indent="0" algn="just" rtl="0">
              <a:lnSpc>
                <a:spcPct val="90000"/>
              </a:lnSpc>
              <a:spcBef>
                <a:spcPts val="1000"/>
              </a:spcBef>
              <a:spcAft>
                <a:spcPts val="0"/>
              </a:spcAft>
              <a:buNone/>
            </a:pPr>
            <a:endParaRPr sz="2200"/>
          </a:p>
          <a:p>
            <a:pPr marL="0" lvl="0" indent="0" algn="ctr" rtl="0">
              <a:lnSpc>
                <a:spcPct val="90000"/>
              </a:lnSpc>
              <a:spcBef>
                <a:spcPts val="1000"/>
              </a:spcBef>
              <a:spcAft>
                <a:spcPts val="0"/>
              </a:spcAft>
              <a:buClr>
                <a:schemeClr val="dk1"/>
              </a:buClr>
              <a:buSzPts val="3200"/>
              <a:buNone/>
            </a:pPr>
            <a:endParaRPr sz="3200">
              <a:solidFill>
                <a:srgbClr val="FF6600"/>
              </a:solidFill>
            </a:endParaRPr>
          </a:p>
          <a:p>
            <a:pPr marL="0" lvl="0" indent="0" algn="ctr" rtl="0">
              <a:lnSpc>
                <a:spcPct val="90000"/>
              </a:lnSpc>
              <a:spcBef>
                <a:spcPts val="1000"/>
              </a:spcBef>
              <a:spcAft>
                <a:spcPts val="0"/>
              </a:spcAft>
              <a:buClr>
                <a:schemeClr val="dk1"/>
              </a:buClr>
              <a:buSzPts val="2400"/>
              <a:buNone/>
            </a:pPr>
            <a:endParaRPr>
              <a:solidFill>
                <a:srgbClr val="FF6600"/>
              </a:solidFill>
            </a:endParaRPr>
          </a:p>
          <a:p>
            <a:pPr marL="0" lvl="0" indent="0" algn="ctr" rtl="0">
              <a:lnSpc>
                <a:spcPct val="90000"/>
              </a:lnSpc>
              <a:spcBef>
                <a:spcPts val="1000"/>
              </a:spcBef>
              <a:spcAft>
                <a:spcPts val="0"/>
              </a:spcAft>
              <a:buClr>
                <a:schemeClr val="dk1"/>
              </a:buClr>
              <a:buSzPts val="2400"/>
              <a:buNone/>
            </a:pPr>
            <a:endParaRPr>
              <a:solidFill>
                <a:srgbClr val="FF6600"/>
              </a:solidFill>
            </a:endParaRPr>
          </a:p>
        </p:txBody>
      </p:sp>
      <p:pic>
        <p:nvPicPr>
          <p:cNvPr id="164" name="Google Shape;164;p23"/>
          <p:cNvPicPr preferRelativeResize="0"/>
          <p:nvPr/>
        </p:nvPicPr>
        <p:blipFill rotWithShape="1">
          <a:blip r:embed="rId3">
            <a:alphaModFix/>
          </a:blip>
          <a:srcRect/>
          <a:stretch/>
        </p:blipFill>
        <p:spPr>
          <a:xfrm>
            <a:off x="0" y="5863771"/>
            <a:ext cx="1654627" cy="9942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ctrTitle"/>
          </p:nvPr>
        </p:nvSpPr>
        <p:spPr>
          <a:xfrm>
            <a:off x="-1" y="0"/>
            <a:ext cx="57330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a:br>
            <a:br>
              <a:rPr lang="en-US"/>
            </a:br>
            <a:br>
              <a:rPr lang="en-US"/>
            </a:br>
            <a:r>
              <a:rPr lang="en-US" b="1">
                <a:solidFill>
                  <a:srgbClr val="FF6600"/>
                </a:solidFill>
              </a:rPr>
              <a:t>Risk, comorbidity and concomitant factors</a:t>
            </a:r>
            <a:endParaRPr/>
          </a:p>
        </p:txBody>
      </p:sp>
      <p:sp>
        <p:nvSpPr>
          <p:cNvPr id="170" name="Google Shape;170;p24"/>
          <p:cNvSpPr txBox="1">
            <a:spLocks noGrp="1"/>
          </p:cNvSpPr>
          <p:nvPr>
            <p:ph type="subTitle" idx="1"/>
          </p:nvPr>
        </p:nvSpPr>
        <p:spPr>
          <a:xfrm>
            <a:off x="5733143" y="0"/>
            <a:ext cx="6459000" cy="6858000"/>
          </a:xfrm>
          <a:prstGeom prst="rect">
            <a:avLst/>
          </a:prstGeom>
          <a:noFill/>
          <a:ln>
            <a:noFill/>
          </a:ln>
        </p:spPr>
        <p:txBody>
          <a:bodyPr spcFirstLastPara="1" wrap="square" lIns="91425" tIns="45700" rIns="91425" bIns="45700" anchor="t" anchorCtr="0">
            <a:normAutofit fontScale="55000" lnSpcReduction="10000"/>
          </a:bodyPr>
          <a:lstStyle/>
          <a:p>
            <a:pPr marL="0" lvl="0" indent="0" algn="ctr" rtl="0">
              <a:lnSpc>
                <a:spcPct val="90000"/>
              </a:lnSpc>
              <a:spcBef>
                <a:spcPts val="0"/>
              </a:spcBef>
              <a:spcAft>
                <a:spcPts val="0"/>
              </a:spcAft>
              <a:buClr>
                <a:schemeClr val="dk1"/>
              </a:buClr>
              <a:buSzPct val="100000"/>
              <a:buNone/>
            </a:pPr>
            <a:endParaRPr>
              <a:solidFill>
                <a:srgbClr val="FF6600"/>
              </a:solidFill>
            </a:endParaRPr>
          </a:p>
          <a:p>
            <a:pPr marL="0" lvl="0" indent="0" algn="just" rtl="0">
              <a:lnSpc>
                <a:spcPct val="90000"/>
              </a:lnSpc>
              <a:spcBef>
                <a:spcPts val="1000"/>
              </a:spcBef>
              <a:spcAft>
                <a:spcPts val="0"/>
              </a:spcAft>
              <a:buClr>
                <a:srgbClr val="FF6600"/>
              </a:buClr>
              <a:buSzPct val="100000"/>
              <a:buNone/>
            </a:pPr>
            <a:r>
              <a:rPr lang="en-US">
                <a:solidFill>
                  <a:srgbClr val="FF6600"/>
                </a:solidFill>
              </a:rPr>
              <a:t>  </a:t>
            </a:r>
            <a:endParaRPr>
              <a:solidFill>
                <a:srgbClr val="FF6600"/>
              </a:solidFill>
            </a:endParaRPr>
          </a:p>
          <a:p>
            <a:pPr marL="0" lvl="0" indent="0" algn="just" rtl="0">
              <a:lnSpc>
                <a:spcPct val="90000"/>
              </a:lnSpc>
              <a:spcBef>
                <a:spcPts val="1000"/>
              </a:spcBef>
              <a:spcAft>
                <a:spcPts val="0"/>
              </a:spcAft>
              <a:buClr>
                <a:srgbClr val="FF6600"/>
              </a:buClr>
              <a:buSzPct val="100000"/>
              <a:buNone/>
            </a:pPr>
            <a:r>
              <a:rPr lang="en-US">
                <a:solidFill>
                  <a:srgbClr val="FF6600"/>
                </a:solidFill>
              </a:rPr>
              <a:t> </a:t>
            </a:r>
            <a:endParaRPr>
              <a:solidFill>
                <a:srgbClr val="FF6600"/>
              </a:solidFill>
            </a:endParaRPr>
          </a:p>
          <a:p>
            <a:pPr marL="0" lvl="0" indent="0" algn="just" rtl="0">
              <a:lnSpc>
                <a:spcPct val="90000"/>
              </a:lnSpc>
              <a:spcBef>
                <a:spcPts val="1000"/>
              </a:spcBef>
              <a:spcAft>
                <a:spcPts val="0"/>
              </a:spcAft>
              <a:buClr>
                <a:srgbClr val="FF6600"/>
              </a:buClr>
              <a:buSzPct val="100000"/>
              <a:buNone/>
            </a:pPr>
            <a:endParaRPr>
              <a:solidFill>
                <a:srgbClr val="FF6600"/>
              </a:solidFill>
            </a:endParaRPr>
          </a:p>
          <a:p>
            <a:pPr marL="0" lvl="0" indent="0" algn="just" rtl="0">
              <a:lnSpc>
                <a:spcPct val="90000"/>
              </a:lnSpc>
              <a:spcBef>
                <a:spcPts val="1000"/>
              </a:spcBef>
              <a:spcAft>
                <a:spcPts val="0"/>
              </a:spcAft>
              <a:buClr>
                <a:srgbClr val="FF6600"/>
              </a:buClr>
              <a:buSzPct val="100000"/>
              <a:buNone/>
            </a:pPr>
            <a:endParaRPr>
              <a:solidFill>
                <a:srgbClr val="FF6600"/>
              </a:solidFill>
            </a:endParaRPr>
          </a:p>
          <a:p>
            <a:pPr marL="457200" lvl="0" indent="-354330" algn="l" rtl="0">
              <a:lnSpc>
                <a:spcPct val="115000"/>
              </a:lnSpc>
              <a:spcBef>
                <a:spcPts val="1100"/>
              </a:spcBef>
              <a:spcAft>
                <a:spcPts val="0"/>
              </a:spcAft>
              <a:buSzPct val="100000"/>
              <a:buChar char="●"/>
            </a:pPr>
            <a:r>
              <a:rPr lang="en-US" sz="3600">
                <a:highlight>
                  <a:srgbClr val="FFFFFF"/>
                </a:highlight>
                <a:latin typeface="Arial"/>
                <a:ea typeface="Arial"/>
                <a:cs typeface="Arial"/>
                <a:sym typeface="Arial"/>
              </a:rPr>
              <a:t>As expected, patients </a:t>
            </a:r>
            <a:r>
              <a:rPr lang="en-US" sz="3600" b="1">
                <a:highlight>
                  <a:srgbClr val="FFFFFF"/>
                </a:highlight>
                <a:latin typeface="Arial"/>
                <a:ea typeface="Arial"/>
                <a:cs typeface="Arial"/>
                <a:sym typeface="Arial"/>
              </a:rPr>
              <a:t>older than 65</a:t>
            </a:r>
            <a:r>
              <a:rPr lang="en-US" sz="3600">
                <a:highlight>
                  <a:srgbClr val="FFFFFF"/>
                </a:highlight>
                <a:latin typeface="Arial"/>
                <a:ea typeface="Arial"/>
                <a:cs typeface="Arial"/>
                <a:sym typeface="Arial"/>
              </a:rPr>
              <a:t> are affected by the mentioned factors in a higher proportion.</a:t>
            </a:r>
            <a:endParaRPr sz="3600">
              <a:highlight>
                <a:srgbClr val="FFFFFF"/>
              </a:highlight>
              <a:latin typeface="Arial"/>
              <a:ea typeface="Arial"/>
              <a:cs typeface="Arial"/>
              <a:sym typeface="Arial"/>
            </a:endParaRPr>
          </a:p>
          <a:p>
            <a:pPr marL="457200" lvl="0" indent="-354330" algn="l" rtl="0">
              <a:lnSpc>
                <a:spcPct val="115000"/>
              </a:lnSpc>
              <a:spcBef>
                <a:spcPts val="0"/>
              </a:spcBef>
              <a:spcAft>
                <a:spcPts val="0"/>
              </a:spcAft>
              <a:buSzPct val="100000"/>
              <a:buFont typeface="Arial"/>
              <a:buChar char="●"/>
            </a:pPr>
            <a:r>
              <a:rPr lang="en-US" sz="3600">
                <a:highlight>
                  <a:srgbClr val="FFFFFF"/>
                </a:highlight>
                <a:latin typeface="Arial"/>
                <a:ea typeface="Arial"/>
                <a:cs typeface="Arial"/>
                <a:sym typeface="Arial"/>
              </a:rPr>
              <a:t>There are some risks and other factors that seem to be significantly higher in </a:t>
            </a:r>
            <a:r>
              <a:rPr lang="en-US" sz="3600" b="1">
                <a:highlight>
                  <a:srgbClr val="FFFFFF"/>
                </a:highlight>
                <a:latin typeface="Arial"/>
                <a:ea typeface="Arial"/>
                <a:cs typeface="Arial"/>
                <a:sym typeface="Arial"/>
              </a:rPr>
              <a:t>South and West regions</a:t>
            </a:r>
            <a:r>
              <a:rPr lang="en-US" sz="3600">
                <a:highlight>
                  <a:srgbClr val="FFFFFF"/>
                </a:highlight>
                <a:latin typeface="Arial"/>
                <a:ea typeface="Arial"/>
                <a:cs typeface="Arial"/>
                <a:sym typeface="Arial"/>
              </a:rPr>
              <a:t>. It might be interesting to find out about socioeconomic factors aside.</a:t>
            </a:r>
            <a:endParaRPr sz="3600">
              <a:highlight>
                <a:srgbClr val="FFFFFF"/>
              </a:highlight>
              <a:latin typeface="Arial"/>
              <a:ea typeface="Arial"/>
              <a:cs typeface="Arial"/>
              <a:sym typeface="Arial"/>
            </a:endParaRPr>
          </a:p>
          <a:p>
            <a:pPr marL="457200" lvl="0" indent="-354330" algn="l" rtl="0">
              <a:lnSpc>
                <a:spcPct val="115000"/>
              </a:lnSpc>
              <a:spcBef>
                <a:spcPts val="0"/>
              </a:spcBef>
              <a:spcAft>
                <a:spcPts val="0"/>
              </a:spcAft>
              <a:buSzPct val="100000"/>
              <a:buFont typeface="Arial"/>
              <a:buChar char="●"/>
            </a:pPr>
            <a:r>
              <a:rPr lang="en-US" sz="3600">
                <a:highlight>
                  <a:srgbClr val="FFFFFF"/>
                </a:highlight>
                <a:latin typeface="Arial"/>
                <a:ea typeface="Arial"/>
                <a:cs typeface="Arial"/>
                <a:sym typeface="Arial"/>
              </a:rPr>
              <a:t>There seem to be some remarkable differences between </a:t>
            </a:r>
            <a:r>
              <a:rPr lang="en-US" sz="3600" b="1">
                <a:highlight>
                  <a:srgbClr val="FFFFFF"/>
                </a:highlight>
                <a:latin typeface="Arial"/>
                <a:ea typeface="Arial"/>
                <a:cs typeface="Arial"/>
                <a:sym typeface="Arial"/>
              </a:rPr>
              <a:t>Asian and other</a:t>
            </a:r>
            <a:r>
              <a:rPr lang="en-US" sz="3600">
                <a:highlight>
                  <a:srgbClr val="FFFFFF"/>
                </a:highlight>
                <a:latin typeface="Arial"/>
                <a:ea typeface="Arial"/>
                <a:cs typeface="Arial"/>
                <a:sym typeface="Arial"/>
              </a:rPr>
              <a:t> races. They are probably due to cultural factors and other behaviours, like medical reviews on a more regular basis (this is just a hypothesis to be found out).</a:t>
            </a:r>
            <a:endParaRPr sz="3600">
              <a:highlight>
                <a:srgbClr val="FFFFFF"/>
              </a:highlight>
              <a:latin typeface="Arial"/>
              <a:ea typeface="Arial"/>
              <a:cs typeface="Arial"/>
              <a:sym typeface="Arial"/>
            </a:endParaRPr>
          </a:p>
          <a:p>
            <a:pPr marL="457200" lvl="0" indent="0" algn="l" rtl="0">
              <a:lnSpc>
                <a:spcPct val="115000"/>
              </a:lnSpc>
              <a:spcBef>
                <a:spcPts val="1100"/>
              </a:spcBef>
              <a:spcAft>
                <a:spcPts val="0"/>
              </a:spcAft>
              <a:buNone/>
            </a:pPr>
            <a:endParaRPr sz="2416">
              <a:highlight>
                <a:srgbClr val="FFFFFF"/>
              </a:highlight>
              <a:latin typeface="Arial"/>
              <a:ea typeface="Arial"/>
              <a:cs typeface="Arial"/>
              <a:sym typeface="Arial"/>
            </a:endParaRPr>
          </a:p>
          <a:p>
            <a:pPr marL="0" lvl="0" indent="0" algn="just" rtl="0">
              <a:lnSpc>
                <a:spcPct val="90000"/>
              </a:lnSpc>
              <a:spcBef>
                <a:spcPts val="1000"/>
              </a:spcBef>
              <a:spcAft>
                <a:spcPts val="0"/>
              </a:spcAft>
              <a:buNone/>
            </a:pPr>
            <a:endParaRPr sz="2200"/>
          </a:p>
          <a:p>
            <a:pPr marL="0" lvl="0" indent="0" algn="ctr" rtl="0">
              <a:lnSpc>
                <a:spcPct val="90000"/>
              </a:lnSpc>
              <a:spcBef>
                <a:spcPts val="1000"/>
              </a:spcBef>
              <a:spcAft>
                <a:spcPts val="0"/>
              </a:spcAft>
              <a:buClr>
                <a:schemeClr val="dk1"/>
              </a:buClr>
              <a:buSzPct val="100000"/>
              <a:buNone/>
            </a:pPr>
            <a:endParaRPr sz="3200">
              <a:solidFill>
                <a:srgbClr val="FF6600"/>
              </a:solidFill>
            </a:endParaRPr>
          </a:p>
          <a:p>
            <a:pPr marL="0" lvl="0" indent="0" algn="ctr" rtl="0">
              <a:lnSpc>
                <a:spcPct val="90000"/>
              </a:lnSpc>
              <a:spcBef>
                <a:spcPts val="1000"/>
              </a:spcBef>
              <a:spcAft>
                <a:spcPts val="0"/>
              </a:spcAft>
              <a:buClr>
                <a:schemeClr val="dk1"/>
              </a:buClr>
              <a:buSzPct val="100000"/>
              <a:buNone/>
            </a:pPr>
            <a:endParaRPr>
              <a:solidFill>
                <a:srgbClr val="FF6600"/>
              </a:solidFill>
            </a:endParaRPr>
          </a:p>
          <a:p>
            <a:pPr marL="0" lvl="0" indent="0" algn="ctr" rtl="0">
              <a:lnSpc>
                <a:spcPct val="90000"/>
              </a:lnSpc>
              <a:spcBef>
                <a:spcPts val="1000"/>
              </a:spcBef>
              <a:spcAft>
                <a:spcPts val="0"/>
              </a:spcAft>
              <a:buClr>
                <a:schemeClr val="dk1"/>
              </a:buClr>
              <a:buSzPct val="100000"/>
              <a:buNone/>
            </a:pPr>
            <a:endParaRPr>
              <a:solidFill>
                <a:srgbClr val="FF6600"/>
              </a:solidFill>
            </a:endParaRPr>
          </a:p>
        </p:txBody>
      </p:sp>
      <p:pic>
        <p:nvPicPr>
          <p:cNvPr id="171" name="Google Shape;171;p24"/>
          <p:cNvPicPr preferRelativeResize="0"/>
          <p:nvPr/>
        </p:nvPicPr>
        <p:blipFill rotWithShape="1">
          <a:blip r:embed="rId3">
            <a:alphaModFix/>
          </a:blip>
          <a:srcRect/>
          <a:stretch/>
        </p:blipFill>
        <p:spPr>
          <a:xfrm>
            <a:off x="0" y="5863771"/>
            <a:ext cx="1654627" cy="9942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5"/>
          <p:cNvSpPr txBox="1">
            <a:spLocks noGrp="1"/>
          </p:cNvSpPr>
          <p:nvPr>
            <p:ph type="ctrTitle"/>
          </p:nvPr>
        </p:nvSpPr>
        <p:spPr>
          <a:xfrm>
            <a:off x="-1" y="0"/>
            <a:ext cx="57330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a:br>
            <a:br>
              <a:rPr lang="en-US"/>
            </a:br>
            <a:br>
              <a:rPr lang="en-US"/>
            </a:br>
            <a:r>
              <a:rPr lang="en-US" b="1">
                <a:solidFill>
                  <a:srgbClr val="FF6600"/>
                </a:solidFill>
              </a:rPr>
              <a:t>EDA Summary</a:t>
            </a:r>
            <a:endParaRPr/>
          </a:p>
        </p:txBody>
      </p:sp>
      <p:sp>
        <p:nvSpPr>
          <p:cNvPr id="177" name="Google Shape;177;p25"/>
          <p:cNvSpPr txBox="1">
            <a:spLocks noGrp="1"/>
          </p:cNvSpPr>
          <p:nvPr>
            <p:ph type="subTitle" idx="1"/>
          </p:nvPr>
        </p:nvSpPr>
        <p:spPr>
          <a:xfrm>
            <a:off x="5733143" y="0"/>
            <a:ext cx="6459000" cy="6858000"/>
          </a:xfrm>
          <a:prstGeom prst="rect">
            <a:avLst/>
          </a:prstGeom>
          <a:noFill/>
          <a:ln>
            <a:noFill/>
          </a:ln>
        </p:spPr>
        <p:txBody>
          <a:bodyPr spcFirstLastPara="1" wrap="square" lIns="91425" tIns="45700" rIns="91425" bIns="45700" anchor="t" anchorCtr="0">
            <a:normAutofit fontScale="70000" lnSpcReduction="20000"/>
          </a:bodyPr>
          <a:lstStyle/>
          <a:p>
            <a:pPr marL="0" lvl="0" indent="0" algn="just" rtl="0">
              <a:lnSpc>
                <a:spcPct val="90000"/>
              </a:lnSpc>
              <a:spcBef>
                <a:spcPts val="1000"/>
              </a:spcBef>
              <a:spcAft>
                <a:spcPts val="0"/>
              </a:spcAft>
              <a:buNone/>
            </a:pPr>
            <a:endParaRPr sz="2200"/>
          </a:p>
          <a:p>
            <a:pPr marL="0" lvl="0" indent="0" algn="ctr" rtl="0">
              <a:lnSpc>
                <a:spcPct val="90000"/>
              </a:lnSpc>
              <a:spcBef>
                <a:spcPts val="1000"/>
              </a:spcBef>
              <a:spcAft>
                <a:spcPts val="0"/>
              </a:spcAft>
              <a:buClr>
                <a:schemeClr val="dk1"/>
              </a:buClr>
              <a:buSzPct val="100000"/>
              <a:buNone/>
            </a:pPr>
            <a:endParaRPr sz="3200">
              <a:solidFill>
                <a:srgbClr val="FF6600"/>
              </a:solidFill>
            </a:endParaRPr>
          </a:p>
          <a:p>
            <a:pPr marL="0" lvl="0" indent="0" algn="l" rtl="0">
              <a:lnSpc>
                <a:spcPct val="90000"/>
              </a:lnSpc>
              <a:spcBef>
                <a:spcPts val="1000"/>
              </a:spcBef>
              <a:spcAft>
                <a:spcPts val="0"/>
              </a:spcAft>
              <a:buClr>
                <a:schemeClr val="dk1"/>
              </a:buClr>
              <a:buSzPct val="43258"/>
              <a:buFont typeface="Arial"/>
              <a:buNone/>
            </a:pPr>
            <a:r>
              <a:rPr lang="en-US" sz="2542"/>
              <a:t>The file contained information of 3, 424 patients. For each patient it has demographic information, clinical records, others diseases as risk factor information and also about their physicians specialty.</a:t>
            </a:r>
            <a:endParaRPr sz="2542"/>
          </a:p>
          <a:p>
            <a:pPr marL="0" lvl="0" indent="0" algn="l" rtl="0">
              <a:lnSpc>
                <a:spcPct val="90000"/>
              </a:lnSpc>
              <a:spcBef>
                <a:spcPts val="1000"/>
              </a:spcBef>
              <a:spcAft>
                <a:spcPts val="0"/>
              </a:spcAft>
              <a:buClr>
                <a:schemeClr val="dk1"/>
              </a:buClr>
              <a:buSzPct val="43258"/>
              <a:buFont typeface="Arial"/>
              <a:buNone/>
            </a:pPr>
            <a:endParaRPr sz="2542"/>
          </a:p>
          <a:p>
            <a:pPr marL="0" lvl="0" indent="0" algn="l" rtl="0">
              <a:lnSpc>
                <a:spcPct val="90000"/>
              </a:lnSpc>
              <a:spcBef>
                <a:spcPts val="1000"/>
              </a:spcBef>
              <a:spcAft>
                <a:spcPts val="0"/>
              </a:spcAft>
              <a:buClr>
                <a:schemeClr val="dk1"/>
              </a:buClr>
              <a:buSzPct val="43258"/>
              <a:buFont typeface="Arial"/>
              <a:buNone/>
            </a:pPr>
            <a:r>
              <a:rPr lang="en-US" sz="2542"/>
              <a:t>There are some significant differences between genders (vitamin D deficiencies, screening for malignant neoplasms, Hypogonadism).</a:t>
            </a:r>
            <a:endParaRPr sz="2542"/>
          </a:p>
          <a:p>
            <a:pPr marL="0" lvl="0" indent="0" algn="l" rtl="0">
              <a:lnSpc>
                <a:spcPct val="90000"/>
              </a:lnSpc>
              <a:spcBef>
                <a:spcPts val="1000"/>
              </a:spcBef>
              <a:spcAft>
                <a:spcPts val="0"/>
              </a:spcAft>
              <a:buClr>
                <a:schemeClr val="dk1"/>
              </a:buClr>
              <a:buSzPct val="43258"/>
              <a:buFont typeface="Arial"/>
              <a:buNone/>
            </a:pPr>
            <a:endParaRPr sz="2542"/>
          </a:p>
          <a:p>
            <a:pPr marL="0" lvl="0" indent="0" algn="l" rtl="0">
              <a:lnSpc>
                <a:spcPct val="90000"/>
              </a:lnSpc>
              <a:spcBef>
                <a:spcPts val="1000"/>
              </a:spcBef>
              <a:spcAft>
                <a:spcPts val="0"/>
              </a:spcAft>
              <a:buClr>
                <a:schemeClr val="dk1"/>
              </a:buClr>
              <a:buSzPct val="43258"/>
              <a:buFont typeface="Arial"/>
              <a:buNone/>
            </a:pPr>
            <a:r>
              <a:rPr lang="en-US" sz="2542"/>
              <a:t>Most of the patients already hold comorbidity factors, while holding risk factors is less common.</a:t>
            </a:r>
            <a:endParaRPr sz="2542"/>
          </a:p>
          <a:p>
            <a:pPr marL="0" lvl="0" indent="0" algn="l" rtl="0">
              <a:lnSpc>
                <a:spcPct val="90000"/>
              </a:lnSpc>
              <a:spcBef>
                <a:spcPts val="1000"/>
              </a:spcBef>
              <a:spcAft>
                <a:spcPts val="0"/>
              </a:spcAft>
              <a:buClr>
                <a:schemeClr val="dk1"/>
              </a:buClr>
              <a:buSzPct val="43258"/>
              <a:buFont typeface="Arial"/>
              <a:buNone/>
            </a:pPr>
            <a:endParaRPr sz="2542"/>
          </a:p>
          <a:p>
            <a:pPr marL="0" lvl="0" indent="0" algn="l" rtl="0">
              <a:lnSpc>
                <a:spcPct val="90000"/>
              </a:lnSpc>
              <a:spcBef>
                <a:spcPts val="1000"/>
              </a:spcBef>
              <a:spcAft>
                <a:spcPts val="0"/>
              </a:spcAft>
              <a:buClr>
                <a:schemeClr val="dk1"/>
              </a:buClr>
              <a:buSzPct val="43258"/>
              <a:buFont typeface="Arial"/>
              <a:buNone/>
            </a:pPr>
            <a:r>
              <a:rPr lang="en-US" sz="2542"/>
              <a:t>Patients older than 65 are affected by the mentioned factors in a higher proportion.</a:t>
            </a:r>
            <a:endParaRPr sz="2542"/>
          </a:p>
          <a:p>
            <a:pPr marL="0" lvl="0" indent="0" algn="l" rtl="0">
              <a:lnSpc>
                <a:spcPct val="90000"/>
              </a:lnSpc>
              <a:spcBef>
                <a:spcPts val="1000"/>
              </a:spcBef>
              <a:spcAft>
                <a:spcPts val="0"/>
              </a:spcAft>
              <a:buClr>
                <a:schemeClr val="dk1"/>
              </a:buClr>
              <a:buSzPct val="43258"/>
              <a:buFont typeface="Arial"/>
              <a:buNone/>
            </a:pPr>
            <a:endParaRPr sz="2542"/>
          </a:p>
          <a:p>
            <a:pPr marL="0" lvl="0" indent="0" algn="l" rtl="0">
              <a:lnSpc>
                <a:spcPct val="90000"/>
              </a:lnSpc>
              <a:spcBef>
                <a:spcPts val="1000"/>
              </a:spcBef>
              <a:spcAft>
                <a:spcPts val="0"/>
              </a:spcAft>
              <a:buClr>
                <a:schemeClr val="dk1"/>
              </a:buClr>
              <a:buSzPct val="43258"/>
              <a:buFont typeface="Arial"/>
              <a:buNone/>
            </a:pPr>
            <a:r>
              <a:rPr lang="en-US" sz="2542"/>
              <a:t>There seem to be some remarkable differences between Asian and other races.</a:t>
            </a:r>
            <a:endParaRPr sz="2542"/>
          </a:p>
          <a:p>
            <a:pPr marL="0" lvl="0" indent="0" algn="l" rtl="0">
              <a:lnSpc>
                <a:spcPct val="90000"/>
              </a:lnSpc>
              <a:spcBef>
                <a:spcPts val="1000"/>
              </a:spcBef>
              <a:spcAft>
                <a:spcPts val="0"/>
              </a:spcAft>
              <a:buClr>
                <a:schemeClr val="dk1"/>
              </a:buClr>
              <a:buSzPct val="43258"/>
              <a:buFont typeface="Arial"/>
              <a:buNone/>
            </a:pPr>
            <a:endParaRPr sz="2542"/>
          </a:p>
          <a:p>
            <a:pPr marL="0" lvl="0" indent="0" algn="l" rtl="0">
              <a:lnSpc>
                <a:spcPct val="90000"/>
              </a:lnSpc>
              <a:spcBef>
                <a:spcPts val="1000"/>
              </a:spcBef>
              <a:spcAft>
                <a:spcPts val="0"/>
              </a:spcAft>
              <a:buClr>
                <a:schemeClr val="dk1"/>
              </a:buClr>
              <a:buSzPct val="43258"/>
              <a:buFont typeface="Arial"/>
              <a:buNone/>
            </a:pPr>
            <a:r>
              <a:rPr lang="en-US" sz="2542"/>
              <a:t>Variables that are recorded during the treatment like Dexa_Freq_During_Rx, Dexa_During_Rx and Gluco_Record_During_Rx have more useful information for the classification than others.</a:t>
            </a:r>
            <a:endParaRPr sz="2542"/>
          </a:p>
          <a:p>
            <a:pPr marL="0" lvl="0" indent="0" algn="l" rtl="0">
              <a:lnSpc>
                <a:spcPct val="90000"/>
              </a:lnSpc>
              <a:spcBef>
                <a:spcPts val="1000"/>
              </a:spcBef>
              <a:spcAft>
                <a:spcPts val="0"/>
              </a:spcAft>
              <a:buClr>
                <a:schemeClr val="dk1"/>
              </a:buClr>
              <a:buSzPct val="100000"/>
              <a:buNone/>
            </a:pPr>
            <a:endParaRPr>
              <a:solidFill>
                <a:srgbClr val="FF6600"/>
              </a:solidFill>
            </a:endParaRPr>
          </a:p>
          <a:p>
            <a:pPr marL="0" lvl="0" indent="0" algn="ctr" rtl="0">
              <a:lnSpc>
                <a:spcPct val="90000"/>
              </a:lnSpc>
              <a:spcBef>
                <a:spcPts val="1000"/>
              </a:spcBef>
              <a:spcAft>
                <a:spcPts val="0"/>
              </a:spcAft>
              <a:buClr>
                <a:schemeClr val="dk1"/>
              </a:buClr>
              <a:buSzPct val="100000"/>
              <a:buNone/>
            </a:pPr>
            <a:endParaRPr>
              <a:solidFill>
                <a:srgbClr val="FF6600"/>
              </a:solidFill>
            </a:endParaRPr>
          </a:p>
        </p:txBody>
      </p:sp>
      <p:pic>
        <p:nvPicPr>
          <p:cNvPr id="178" name="Google Shape;178;p25"/>
          <p:cNvPicPr preferRelativeResize="0"/>
          <p:nvPr/>
        </p:nvPicPr>
        <p:blipFill rotWithShape="1">
          <a:blip r:embed="rId3">
            <a:alphaModFix/>
          </a:blip>
          <a:srcRect/>
          <a:stretch/>
        </p:blipFill>
        <p:spPr>
          <a:xfrm>
            <a:off x="0" y="5863771"/>
            <a:ext cx="1654627" cy="9942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6"/>
          <p:cNvSpPr txBox="1">
            <a:spLocks noGrp="1"/>
          </p:cNvSpPr>
          <p:nvPr>
            <p:ph type="ctrTitle"/>
          </p:nvPr>
        </p:nvSpPr>
        <p:spPr>
          <a:xfrm>
            <a:off x="-1" y="0"/>
            <a:ext cx="57330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a:br>
            <a:br>
              <a:rPr lang="en-US"/>
            </a:br>
            <a:br>
              <a:rPr lang="en-US"/>
            </a:br>
            <a:r>
              <a:rPr lang="en-US" b="1">
                <a:solidFill>
                  <a:srgbClr val="FF6600"/>
                </a:solidFill>
              </a:rPr>
              <a:t>Model proposals (technical review)</a:t>
            </a:r>
            <a:endParaRPr/>
          </a:p>
        </p:txBody>
      </p:sp>
      <p:sp>
        <p:nvSpPr>
          <p:cNvPr id="184" name="Google Shape;184;p26"/>
          <p:cNvSpPr txBox="1">
            <a:spLocks noGrp="1"/>
          </p:cNvSpPr>
          <p:nvPr>
            <p:ph type="subTitle" idx="1"/>
          </p:nvPr>
        </p:nvSpPr>
        <p:spPr>
          <a:xfrm>
            <a:off x="5733143" y="0"/>
            <a:ext cx="6459000" cy="6858000"/>
          </a:xfrm>
          <a:prstGeom prst="rect">
            <a:avLst/>
          </a:prstGeom>
          <a:noFill/>
          <a:ln>
            <a:noFill/>
          </a:ln>
        </p:spPr>
        <p:txBody>
          <a:bodyPr spcFirstLastPara="1" wrap="square" lIns="91425" tIns="45700" rIns="91425" bIns="45700" anchor="t" anchorCtr="0">
            <a:normAutofit fontScale="92500" lnSpcReduction="10000"/>
          </a:bodyPr>
          <a:lstStyle/>
          <a:p>
            <a:pPr marL="457200" lvl="0" indent="-346075" algn="just" rtl="0">
              <a:lnSpc>
                <a:spcPct val="90000"/>
              </a:lnSpc>
              <a:spcBef>
                <a:spcPts val="1000"/>
              </a:spcBef>
              <a:spcAft>
                <a:spcPts val="0"/>
              </a:spcAft>
              <a:buSzPct val="100000"/>
              <a:buFont typeface="Arial"/>
              <a:buChar char="●"/>
            </a:pPr>
            <a:endParaRPr lang="en-US" sz="2000" b="1" dirty="0"/>
          </a:p>
          <a:p>
            <a:pPr marL="457200" lvl="0" indent="-346075" algn="just" rtl="0">
              <a:lnSpc>
                <a:spcPct val="90000"/>
              </a:lnSpc>
              <a:spcBef>
                <a:spcPts val="1000"/>
              </a:spcBef>
              <a:spcAft>
                <a:spcPts val="0"/>
              </a:spcAft>
              <a:buSzPct val="100000"/>
              <a:buFont typeface="Arial"/>
              <a:buChar char="●"/>
            </a:pPr>
            <a:r>
              <a:rPr lang="en-US" sz="2000" b="1" dirty="0"/>
              <a:t>Support Vector Machines</a:t>
            </a:r>
            <a:r>
              <a:rPr lang="en-US" sz="2000" dirty="0"/>
              <a:t> algorithm to classify the persistence of patients (1 for positives and -1 for negatives). The whole dataset is composed of 3424 feature vectors of 83 dimensions, plus the target variable. A linear kernel has been used, obtaining an </a:t>
            </a:r>
            <a:r>
              <a:rPr lang="en-US" sz="2000" b="1" dirty="0"/>
              <a:t>accuracy of 83.5 %</a:t>
            </a:r>
            <a:r>
              <a:rPr lang="en-US" sz="2000" dirty="0"/>
              <a:t> over testing data (25 % out of the whole dataset).</a:t>
            </a:r>
            <a:endParaRPr sz="2000" dirty="0"/>
          </a:p>
          <a:p>
            <a:pPr marL="457200" lvl="0" indent="0" algn="just" rtl="0">
              <a:lnSpc>
                <a:spcPct val="90000"/>
              </a:lnSpc>
              <a:spcBef>
                <a:spcPts val="1000"/>
              </a:spcBef>
              <a:spcAft>
                <a:spcPts val="0"/>
              </a:spcAft>
              <a:buNone/>
            </a:pPr>
            <a:endParaRPr sz="2000" dirty="0"/>
          </a:p>
          <a:p>
            <a:pPr marL="457200" lvl="0" indent="-346075" algn="just" rtl="0">
              <a:lnSpc>
                <a:spcPct val="90000"/>
              </a:lnSpc>
              <a:spcBef>
                <a:spcPts val="1000"/>
              </a:spcBef>
              <a:spcAft>
                <a:spcPts val="0"/>
              </a:spcAft>
              <a:buSzPct val="100000"/>
              <a:buChar char="●"/>
            </a:pPr>
            <a:r>
              <a:rPr lang="en-US" sz="2000" b="1" dirty="0"/>
              <a:t>Random Forest </a:t>
            </a:r>
            <a:r>
              <a:rPr lang="en-US" sz="2000" dirty="0"/>
              <a:t>algorithm for classification (1 for positives and 0 for negatives). The algorithm has 1000 estimators, </a:t>
            </a:r>
            <a:r>
              <a:rPr lang="en-US" sz="2000" dirty="0" err="1"/>
              <a:t>max_depth</a:t>
            </a:r>
            <a:r>
              <a:rPr lang="en-US" sz="2000" dirty="0"/>
              <a:t> of 10, obtaining an accuracy of 81% and AUC of 89% over testing data.</a:t>
            </a:r>
            <a:endParaRPr sz="2000" dirty="0"/>
          </a:p>
          <a:p>
            <a:pPr marL="457200" lvl="0" indent="0" algn="just" rtl="0">
              <a:lnSpc>
                <a:spcPct val="90000"/>
              </a:lnSpc>
              <a:spcBef>
                <a:spcPts val="1000"/>
              </a:spcBef>
              <a:spcAft>
                <a:spcPts val="0"/>
              </a:spcAft>
              <a:buNone/>
            </a:pPr>
            <a:endParaRPr sz="2000" dirty="0"/>
          </a:p>
          <a:p>
            <a:pPr marL="457200" lvl="0" indent="-346075" algn="just" rtl="0">
              <a:lnSpc>
                <a:spcPct val="90000"/>
              </a:lnSpc>
              <a:spcBef>
                <a:spcPts val="1000"/>
              </a:spcBef>
              <a:spcAft>
                <a:spcPts val="0"/>
              </a:spcAft>
              <a:buSzPct val="100000"/>
              <a:buChar char="●"/>
            </a:pPr>
            <a:r>
              <a:rPr lang="en-US" sz="2000" b="1" dirty="0"/>
              <a:t>Decision Tree</a:t>
            </a:r>
            <a:r>
              <a:rPr lang="en-US" sz="2000" dirty="0"/>
              <a:t> algorithm (0 for Persistent and 1 for Non-persistent). The input is composed by 64 features with 3424 observations. The tree got best predictions with max depth of 1, obtaining an </a:t>
            </a:r>
            <a:r>
              <a:rPr lang="en-US" sz="2000" b="1" dirty="0"/>
              <a:t>accuracy of 76%</a:t>
            </a:r>
            <a:r>
              <a:rPr lang="en-US" sz="2000" dirty="0"/>
              <a:t> on test data.</a:t>
            </a:r>
            <a:endParaRPr sz="2000" dirty="0"/>
          </a:p>
          <a:p>
            <a:pPr marL="0" lvl="0" indent="0" algn="just" rtl="0">
              <a:lnSpc>
                <a:spcPct val="90000"/>
              </a:lnSpc>
              <a:spcBef>
                <a:spcPts val="1000"/>
              </a:spcBef>
              <a:spcAft>
                <a:spcPts val="0"/>
              </a:spcAft>
              <a:buNone/>
            </a:pPr>
            <a:endParaRPr sz="2000" dirty="0"/>
          </a:p>
          <a:p>
            <a:pPr marL="457200" lvl="0" indent="-346075" algn="just" rtl="0">
              <a:lnSpc>
                <a:spcPct val="90000"/>
              </a:lnSpc>
              <a:spcBef>
                <a:spcPts val="1000"/>
              </a:spcBef>
              <a:spcAft>
                <a:spcPts val="0"/>
              </a:spcAft>
              <a:buSzPct val="100000"/>
              <a:buChar char="●"/>
            </a:pPr>
            <a:r>
              <a:rPr lang="en-US" sz="2000" b="1" dirty="0"/>
              <a:t>Logistic Regression </a:t>
            </a:r>
            <a:r>
              <a:rPr lang="en-US" sz="2000" dirty="0"/>
              <a:t>algorithm for binary classification. The labels are the following: 0 for Non-Persistent and 1 for Persistent. Using </a:t>
            </a:r>
            <a:r>
              <a:rPr lang="en-US" sz="2000" dirty="0" err="1"/>
              <a:t>GridSearchCV</a:t>
            </a:r>
            <a:r>
              <a:rPr lang="en-US" sz="2000" dirty="0"/>
              <a:t> for optimization, the LR model uses 204 columns (after one-hot-encoding) to train. The f1_score obtain is </a:t>
            </a:r>
            <a:r>
              <a:rPr lang="en-US" sz="2000" b="1" dirty="0"/>
              <a:t>82%</a:t>
            </a:r>
            <a:r>
              <a:rPr lang="en-US" sz="2000" dirty="0"/>
              <a:t>.</a:t>
            </a:r>
            <a:endParaRPr sz="2000" dirty="0"/>
          </a:p>
          <a:p>
            <a:pPr marL="0" lvl="0" indent="0" algn="just" rtl="0">
              <a:lnSpc>
                <a:spcPct val="90000"/>
              </a:lnSpc>
              <a:spcBef>
                <a:spcPts val="1000"/>
              </a:spcBef>
              <a:spcAft>
                <a:spcPts val="0"/>
              </a:spcAft>
              <a:buNone/>
            </a:pPr>
            <a:endParaRPr sz="2200" dirty="0"/>
          </a:p>
          <a:p>
            <a:pPr marL="0" lvl="0" indent="0" algn="ctr" rtl="0">
              <a:lnSpc>
                <a:spcPct val="90000"/>
              </a:lnSpc>
              <a:spcBef>
                <a:spcPts val="1000"/>
              </a:spcBef>
              <a:spcAft>
                <a:spcPts val="0"/>
              </a:spcAft>
              <a:buClr>
                <a:schemeClr val="dk1"/>
              </a:buClr>
              <a:buSzPct val="100000"/>
              <a:buNone/>
            </a:pPr>
            <a:endParaRPr sz="3200" dirty="0">
              <a:solidFill>
                <a:srgbClr val="FF6600"/>
              </a:solidFill>
            </a:endParaRPr>
          </a:p>
          <a:p>
            <a:pPr marL="0" lvl="0" indent="0" algn="ctr" rtl="0">
              <a:lnSpc>
                <a:spcPct val="90000"/>
              </a:lnSpc>
              <a:spcBef>
                <a:spcPts val="1000"/>
              </a:spcBef>
              <a:spcAft>
                <a:spcPts val="0"/>
              </a:spcAft>
              <a:buClr>
                <a:schemeClr val="dk1"/>
              </a:buClr>
              <a:buSzPct val="100000"/>
              <a:buNone/>
            </a:pPr>
            <a:endParaRPr dirty="0">
              <a:solidFill>
                <a:srgbClr val="FF6600"/>
              </a:solidFill>
            </a:endParaRPr>
          </a:p>
          <a:p>
            <a:pPr marL="0" lvl="0" indent="0" algn="ctr" rtl="0">
              <a:lnSpc>
                <a:spcPct val="90000"/>
              </a:lnSpc>
              <a:spcBef>
                <a:spcPts val="1000"/>
              </a:spcBef>
              <a:spcAft>
                <a:spcPts val="0"/>
              </a:spcAft>
              <a:buClr>
                <a:schemeClr val="dk1"/>
              </a:buClr>
              <a:buSzPct val="100000"/>
              <a:buNone/>
            </a:pPr>
            <a:endParaRPr dirty="0">
              <a:solidFill>
                <a:srgbClr val="FF6600"/>
              </a:solidFill>
            </a:endParaRPr>
          </a:p>
        </p:txBody>
      </p:sp>
      <p:pic>
        <p:nvPicPr>
          <p:cNvPr id="185" name="Google Shape;185;p26"/>
          <p:cNvPicPr preferRelativeResize="0"/>
          <p:nvPr/>
        </p:nvPicPr>
        <p:blipFill rotWithShape="1">
          <a:blip r:embed="rId3">
            <a:alphaModFix/>
          </a:blip>
          <a:srcRect/>
          <a:stretch/>
        </p:blipFill>
        <p:spPr>
          <a:xfrm>
            <a:off x="0" y="5863771"/>
            <a:ext cx="1654627" cy="99423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a:spLocks noGrp="1"/>
          </p:cNvSpPr>
          <p:nvPr>
            <p:ph type="ctrTitle"/>
          </p:nvPr>
        </p:nvSpPr>
        <p:spPr>
          <a:xfrm>
            <a:off x="-1" y="0"/>
            <a:ext cx="5733142" cy="6858002"/>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endParaRPr b="1">
              <a:solidFill>
                <a:srgbClr val="FF6600"/>
              </a:solidFill>
            </a:endParaRPr>
          </a:p>
        </p:txBody>
      </p:sp>
      <p:pic>
        <p:nvPicPr>
          <p:cNvPr id="191" name="Google Shape;191;p27"/>
          <p:cNvPicPr preferRelativeResize="0"/>
          <p:nvPr/>
        </p:nvPicPr>
        <p:blipFill rotWithShape="1">
          <a:blip r:embed="rId3">
            <a:alphaModFix/>
          </a:blip>
          <a:srcRect/>
          <a:stretch/>
        </p:blipFill>
        <p:spPr>
          <a:xfrm>
            <a:off x="0" y="5863771"/>
            <a:ext cx="1654627" cy="994232"/>
          </a:xfrm>
          <a:prstGeom prst="rect">
            <a:avLst/>
          </a:prstGeom>
          <a:noFill/>
          <a:ln>
            <a:noFill/>
          </a:ln>
        </p:spPr>
      </p:pic>
      <p:sp>
        <p:nvSpPr>
          <p:cNvPr id="192" name="Google Shape;192;p27"/>
          <p:cNvSpPr txBox="1">
            <a:spLocks noGrp="1"/>
          </p:cNvSpPr>
          <p:nvPr>
            <p:ph type="subTitle" idx="1"/>
          </p:nvPr>
        </p:nvSpPr>
        <p:spPr>
          <a:xfrm>
            <a:off x="5152570" y="2481943"/>
            <a:ext cx="5558973"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F6600"/>
              </a:buClr>
              <a:buSzPts val="6600"/>
              <a:buNone/>
            </a:pPr>
            <a:r>
              <a:rPr lang="en-US" sz="6600">
                <a:solidFill>
                  <a:srgbClr val="FF6600"/>
                </a:solidFill>
              </a:rPr>
              <a:t>Thank You</a:t>
            </a:r>
            <a:endParaRPr/>
          </a:p>
          <a:p>
            <a:pPr marL="0" lvl="0" indent="0" algn="ctr" rtl="0">
              <a:lnSpc>
                <a:spcPct val="90000"/>
              </a:lnSpc>
              <a:spcBef>
                <a:spcPts val="1000"/>
              </a:spcBef>
              <a:spcAft>
                <a:spcPts val="0"/>
              </a:spcAft>
              <a:buClr>
                <a:schemeClr val="dk1"/>
              </a:buClr>
              <a:buSzPts val="6600"/>
              <a:buNone/>
            </a:pPr>
            <a:endParaRPr sz="6600">
              <a:solidFill>
                <a:srgbClr val="FF66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ctrTitle"/>
          </p:nvPr>
        </p:nvSpPr>
        <p:spPr>
          <a:xfrm>
            <a:off x="-1" y="0"/>
            <a:ext cx="5733142" cy="6858002"/>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a:br>
            <a:br>
              <a:rPr lang="en-US"/>
            </a:br>
            <a:br>
              <a:rPr lang="en-US"/>
            </a:br>
            <a:r>
              <a:rPr lang="en-US" b="1">
                <a:solidFill>
                  <a:srgbClr val="FF6600"/>
                </a:solidFill>
              </a:rPr>
              <a:t>Agenda</a:t>
            </a:r>
            <a:endParaRPr/>
          </a:p>
        </p:txBody>
      </p:sp>
      <p:sp>
        <p:nvSpPr>
          <p:cNvPr id="91" name="Google Shape;91;p14"/>
          <p:cNvSpPr txBox="1">
            <a:spLocks noGrp="1"/>
          </p:cNvSpPr>
          <p:nvPr>
            <p:ph type="subTitle" idx="1"/>
          </p:nvPr>
        </p:nvSpPr>
        <p:spPr>
          <a:xfrm>
            <a:off x="5733143" y="0"/>
            <a:ext cx="6458857" cy="685800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solidFill>
                <a:srgbClr val="FF6600"/>
              </a:solidFill>
            </a:endParaRPr>
          </a:p>
          <a:p>
            <a:pPr marL="0" lvl="0" indent="0" algn="just" rtl="0">
              <a:lnSpc>
                <a:spcPct val="90000"/>
              </a:lnSpc>
              <a:spcBef>
                <a:spcPts val="1000"/>
              </a:spcBef>
              <a:spcAft>
                <a:spcPts val="0"/>
              </a:spcAft>
              <a:buClr>
                <a:srgbClr val="FF6600"/>
              </a:buClr>
              <a:buSzPts val="2400"/>
              <a:buNone/>
            </a:pPr>
            <a:r>
              <a:rPr lang="en-US">
                <a:solidFill>
                  <a:srgbClr val="FF6600"/>
                </a:solidFill>
              </a:rPr>
              <a:t>   </a:t>
            </a:r>
            <a:endParaRPr/>
          </a:p>
          <a:p>
            <a:pPr marL="0" lvl="0" indent="0" algn="just" rtl="0">
              <a:lnSpc>
                <a:spcPct val="90000"/>
              </a:lnSpc>
              <a:spcBef>
                <a:spcPts val="1000"/>
              </a:spcBef>
              <a:spcAft>
                <a:spcPts val="0"/>
              </a:spcAft>
              <a:buClr>
                <a:srgbClr val="FF6600"/>
              </a:buClr>
              <a:buSzPts val="2800"/>
              <a:buNone/>
            </a:pPr>
            <a:r>
              <a:rPr lang="en-US" sz="2800">
                <a:solidFill>
                  <a:srgbClr val="FF6600"/>
                </a:solidFill>
              </a:rPr>
              <a:t>         </a:t>
            </a:r>
            <a:endParaRPr/>
          </a:p>
          <a:p>
            <a:pPr marL="0" lvl="0" indent="0" algn="just" rtl="0">
              <a:lnSpc>
                <a:spcPct val="90000"/>
              </a:lnSpc>
              <a:spcBef>
                <a:spcPts val="1000"/>
              </a:spcBef>
              <a:spcAft>
                <a:spcPts val="0"/>
              </a:spcAft>
              <a:buClr>
                <a:srgbClr val="FF6600"/>
              </a:buClr>
              <a:buSzPts val="2800"/>
              <a:buNone/>
            </a:pPr>
            <a:r>
              <a:rPr lang="en-US" sz="2800">
                <a:solidFill>
                  <a:srgbClr val="FF6600"/>
                </a:solidFill>
              </a:rPr>
              <a:t>         </a:t>
            </a:r>
            <a:endParaRPr/>
          </a:p>
          <a:p>
            <a:pPr marL="0" lvl="0" indent="0" algn="just" rtl="0">
              <a:lnSpc>
                <a:spcPct val="90000"/>
              </a:lnSpc>
              <a:spcBef>
                <a:spcPts val="1000"/>
              </a:spcBef>
              <a:spcAft>
                <a:spcPts val="0"/>
              </a:spcAft>
              <a:buClr>
                <a:srgbClr val="FF6600"/>
              </a:buClr>
              <a:buSzPts val="2800"/>
              <a:buNone/>
            </a:pPr>
            <a:r>
              <a:rPr lang="en-US" sz="2800">
                <a:solidFill>
                  <a:srgbClr val="FF6600"/>
                </a:solidFill>
              </a:rPr>
              <a:t>         Problem Statement</a:t>
            </a:r>
            <a:endParaRPr/>
          </a:p>
          <a:p>
            <a:pPr marL="0" lvl="0" indent="0" algn="just" rtl="0">
              <a:lnSpc>
                <a:spcPct val="90000"/>
              </a:lnSpc>
              <a:spcBef>
                <a:spcPts val="1000"/>
              </a:spcBef>
              <a:spcAft>
                <a:spcPts val="0"/>
              </a:spcAft>
              <a:buClr>
                <a:srgbClr val="FF6600"/>
              </a:buClr>
              <a:buSzPts val="2800"/>
              <a:buNone/>
            </a:pPr>
            <a:r>
              <a:rPr lang="en-US" sz="2800">
                <a:solidFill>
                  <a:srgbClr val="FF6600"/>
                </a:solidFill>
              </a:rPr>
              <a:t>         Approach</a:t>
            </a:r>
            <a:endParaRPr/>
          </a:p>
          <a:p>
            <a:pPr marL="0" lvl="0" indent="0" algn="just" rtl="0">
              <a:lnSpc>
                <a:spcPct val="90000"/>
              </a:lnSpc>
              <a:spcBef>
                <a:spcPts val="1000"/>
              </a:spcBef>
              <a:spcAft>
                <a:spcPts val="0"/>
              </a:spcAft>
              <a:buClr>
                <a:srgbClr val="FF6600"/>
              </a:buClr>
              <a:buSzPts val="2800"/>
              <a:buNone/>
            </a:pPr>
            <a:r>
              <a:rPr lang="en-US" sz="2800">
                <a:solidFill>
                  <a:srgbClr val="FF6600"/>
                </a:solidFill>
              </a:rPr>
              <a:t>         EDA</a:t>
            </a:r>
            <a:endParaRPr/>
          </a:p>
          <a:p>
            <a:pPr marL="0" lvl="0" indent="0" algn="just" rtl="0">
              <a:lnSpc>
                <a:spcPct val="90000"/>
              </a:lnSpc>
              <a:spcBef>
                <a:spcPts val="1000"/>
              </a:spcBef>
              <a:spcAft>
                <a:spcPts val="0"/>
              </a:spcAft>
              <a:buClr>
                <a:srgbClr val="FF6600"/>
              </a:buClr>
              <a:buSzPts val="2800"/>
              <a:buNone/>
            </a:pPr>
            <a:r>
              <a:rPr lang="en-US" sz="2800">
                <a:solidFill>
                  <a:srgbClr val="FF6600"/>
                </a:solidFill>
              </a:rPr>
              <a:t>         EDA Summary</a:t>
            </a:r>
            <a:endParaRPr/>
          </a:p>
          <a:p>
            <a:pPr marL="0" lvl="0" indent="0" algn="just" rtl="0">
              <a:lnSpc>
                <a:spcPct val="90000"/>
              </a:lnSpc>
              <a:spcBef>
                <a:spcPts val="1000"/>
              </a:spcBef>
              <a:spcAft>
                <a:spcPts val="0"/>
              </a:spcAft>
              <a:buClr>
                <a:srgbClr val="FF6600"/>
              </a:buClr>
              <a:buSzPts val="2800"/>
              <a:buNone/>
            </a:pPr>
            <a:r>
              <a:rPr lang="en-US" sz="2800">
                <a:solidFill>
                  <a:srgbClr val="FF6600"/>
                </a:solidFill>
              </a:rPr>
              <a:t>         Recommendations</a:t>
            </a:r>
            <a:endParaRPr/>
          </a:p>
          <a:p>
            <a:pPr marL="0" lvl="0" indent="0" algn="ctr" rtl="0">
              <a:lnSpc>
                <a:spcPct val="90000"/>
              </a:lnSpc>
              <a:spcBef>
                <a:spcPts val="1000"/>
              </a:spcBef>
              <a:spcAft>
                <a:spcPts val="0"/>
              </a:spcAft>
              <a:buClr>
                <a:schemeClr val="dk1"/>
              </a:buClr>
              <a:buSzPts val="3200"/>
              <a:buNone/>
            </a:pPr>
            <a:endParaRPr sz="3200">
              <a:solidFill>
                <a:srgbClr val="FF6600"/>
              </a:solidFill>
            </a:endParaRPr>
          </a:p>
          <a:p>
            <a:pPr marL="0" lvl="0" indent="0" algn="ctr" rtl="0">
              <a:lnSpc>
                <a:spcPct val="90000"/>
              </a:lnSpc>
              <a:spcBef>
                <a:spcPts val="1000"/>
              </a:spcBef>
              <a:spcAft>
                <a:spcPts val="0"/>
              </a:spcAft>
              <a:buClr>
                <a:schemeClr val="dk1"/>
              </a:buClr>
              <a:buSzPts val="2400"/>
              <a:buNone/>
            </a:pPr>
            <a:endParaRPr>
              <a:solidFill>
                <a:srgbClr val="FF6600"/>
              </a:solidFill>
            </a:endParaRPr>
          </a:p>
          <a:p>
            <a:pPr marL="0" lvl="0" indent="0" algn="ctr" rtl="0">
              <a:lnSpc>
                <a:spcPct val="90000"/>
              </a:lnSpc>
              <a:spcBef>
                <a:spcPts val="1000"/>
              </a:spcBef>
              <a:spcAft>
                <a:spcPts val="0"/>
              </a:spcAft>
              <a:buClr>
                <a:schemeClr val="dk1"/>
              </a:buClr>
              <a:buSzPts val="2400"/>
              <a:buNone/>
            </a:pPr>
            <a:endParaRPr>
              <a:solidFill>
                <a:srgbClr val="FF6600"/>
              </a:solidFill>
            </a:endParaRPr>
          </a:p>
        </p:txBody>
      </p:sp>
      <p:pic>
        <p:nvPicPr>
          <p:cNvPr id="92" name="Google Shape;92;p14"/>
          <p:cNvPicPr preferRelativeResize="0"/>
          <p:nvPr/>
        </p:nvPicPr>
        <p:blipFill rotWithShape="1">
          <a:blip r:embed="rId3">
            <a:alphaModFix/>
          </a:blip>
          <a:srcRect/>
          <a:stretch/>
        </p:blipFill>
        <p:spPr>
          <a:xfrm>
            <a:off x="0" y="5863771"/>
            <a:ext cx="1654627" cy="9942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 y="0"/>
            <a:ext cx="57330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a:br>
            <a:br>
              <a:rPr lang="en-US"/>
            </a:br>
            <a:br>
              <a:rPr lang="en-US"/>
            </a:br>
            <a:r>
              <a:rPr lang="en-US" b="1">
                <a:solidFill>
                  <a:srgbClr val="FF6600"/>
                </a:solidFill>
              </a:rPr>
              <a:t>Business problem</a:t>
            </a:r>
            <a:endParaRPr/>
          </a:p>
        </p:txBody>
      </p:sp>
      <p:sp>
        <p:nvSpPr>
          <p:cNvPr id="98" name="Google Shape;98;p15"/>
          <p:cNvSpPr txBox="1">
            <a:spLocks noGrp="1"/>
          </p:cNvSpPr>
          <p:nvPr>
            <p:ph type="subTitle" idx="1"/>
          </p:nvPr>
        </p:nvSpPr>
        <p:spPr>
          <a:xfrm>
            <a:off x="5733143" y="0"/>
            <a:ext cx="6459000" cy="6858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solidFill>
                <a:srgbClr val="FF6600"/>
              </a:solidFill>
            </a:endParaRPr>
          </a:p>
          <a:p>
            <a:pPr marL="0" lvl="0" indent="0" algn="just" rtl="0">
              <a:lnSpc>
                <a:spcPct val="90000"/>
              </a:lnSpc>
              <a:spcBef>
                <a:spcPts val="1000"/>
              </a:spcBef>
              <a:spcAft>
                <a:spcPts val="0"/>
              </a:spcAft>
              <a:buClr>
                <a:srgbClr val="FF6600"/>
              </a:buClr>
              <a:buSzPts val="2400"/>
              <a:buNone/>
            </a:pPr>
            <a:r>
              <a:rPr lang="en-US">
                <a:solidFill>
                  <a:srgbClr val="FF6600"/>
                </a:solidFill>
              </a:rPr>
              <a:t>   </a:t>
            </a:r>
            <a:endParaRPr/>
          </a:p>
          <a:p>
            <a:pPr marL="0" lvl="0" indent="0" algn="just" rtl="0">
              <a:lnSpc>
                <a:spcPct val="90000"/>
              </a:lnSpc>
              <a:spcBef>
                <a:spcPts val="1000"/>
              </a:spcBef>
              <a:spcAft>
                <a:spcPts val="0"/>
              </a:spcAft>
              <a:buClr>
                <a:srgbClr val="FF6600"/>
              </a:buClr>
              <a:buSzPts val="2800"/>
              <a:buNone/>
            </a:pPr>
            <a:endParaRPr sz="2200"/>
          </a:p>
          <a:p>
            <a:pPr marL="0" lvl="0" indent="0" algn="just" rtl="0">
              <a:lnSpc>
                <a:spcPct val="90000"/>
              </a:lnSpc>
              <a:spcBef>
                <a:spcPts val="1000"/>
              </a:spcBef>
              <a:spcAft>
                <a:spcPts val="0"/>
              </a:spcAft>
              <a:buClr>
                <a:srgbClr val="FF6600"/>
              </a:buClr>
              <a:buSzPts val="2800"/>
              <a:buNone/>
            </a:pPr>
            <a:endParaRPr sz="2200"/>
          </a:p>
          <a:p>
            <a:pPr marL="0" lvl="0" indent="0" algn="just" rtl="0">
              <a:lnSpc>
                <a:spcPct val="90000"/>
              </a:lnSpc>
              <a:spcBef>
                <a:spcPts val="1000"/>
              </a:spcBef>
              <a:spcAft>
                <a:spcPts val="0"/>
              </a:spcAft>
              <a:buClr>
                <a:srgbClr val="FF6600"/>
              </a:buClr>
              <a:buSzPts val="2800"/>
              <a:buNone/>
            </a:pPr>
            <a:endParaRPr sz="2200"/>
          </a:p>
          <a:p>
            <a:pPr marL="0" lvl="0" indent="0" algn="just" rtl="0">
              <a:lnSpc>
                <a:spcPct val="90000"/>
              </a:lnSpc>
              <a:spcBef>
                <a:spcPts val="1000"/>
              </a:spcBef>
              <a:spcAft>
                <a:spcPts val="0"/>
              </a:spcAft>
              <a:buClr>
                <a:srgbClr val="FF6600"/>
              </a:buClr>
              <a:buSzPts val="2800"/>
              <a:buNone/>
            </a:pPr>
            <a:r>
              <a:rPr lang="en-US" sz="2100"/>
              <a:t>ABC Pharma contacted us to carry out an analysis in order to have a deeper understanding on the factors impacting the </a:t>
            </a:r>
            <a:r>
              <a:rPr lang="en-US" sz="2100" b="1"/>
              <a:t>persistence</a:t>
            </a:r>
            <a:r>
              <a:rPr lang="en-US" sz="2100"/>
              <a:t> of their drug. The aim is to know if a patient, based on his/her information, will follow the prescription of the physician and continue taking the drug for all the treatment time. </a:t>
            </a:r>
            <a:endParaRPr sz="2100"/>
          </a:p>
          <a:p>
            <a:pPr marL="0" lvl="0" indent="0" algn="ctr" rtl="0">
              <a:lnSpc>
                <a:spcPct val="90000"/>
              </a:lnSpc>
              <a:spcBef>
                <a:spcPts val="1000"/>
              </a:spcBef>
              <a:spcAft>
                <a:spcPts val="0"/>
              </a:spcAft>
              <a:buClr>
                <a:schemeClr val="dk1"/>
              </a:buClr>
              <a:buSzPts val="3200"/>
              <a:buNone/>
            </a:pPr>
            <a:endParaRPr sz="3200">
              <a:solidFill>
                <a:srgbClr val="FF6600"/>
              </a:solidFill>
            </a:endParaRPr>
          </a:p>
          <a:p>
            <a:pPr marL="0" lvl="0" indent="0" algn="ctr" rtl="0">
              <a:lnSpc>
                <a:spcPct val="90000"/>
              </a:lnSpc>
              <a:spcBef>
                <a:spcPts val="1000"/>
              </a:spcBef>
              <a:spcAft>
                <a:spcPts val="0"/>
              </a:spcAft>
              <a:buClr>
                <a:schemeClr val="dk1"/>
              </a:buClr>
              <a:buSzPts val="2400"/>
              <a:buNone/>
            </a:pPr>
            <a:endParaRPr>
              <a:solidFill>
                <a:srgbClr val="FF6600"/>
              </a:solidFill>
            </a:endParaRPr>
          </a:p>
          <a:p>
            <a:pPr marL="0" lvl="0" indent="0" algn="ctr" rtl="0">
              <a:lnSpc>
                <a:spcPct val="90000"/>
              </a:lnSpc>
              <a:spcBef>
                <a:spcPts val="1000"/>
              </a:spcBef>
              <a:spcAft>
                <a:spcPts val="0"/>
              </a:spcAft>
              <a:buClr>
                <a:schemeClr val="dk1"/>
              </a:buClr>
              <a:buSzPts val="2400"/>
              <a:buNone/>
            </a:pPr>
            <a:endParaRPr>
              <a:solidFill>
                <a:srgbClr val="FF6600"/>
              </a:solidFill>
            </a:endParaRPr>
          </a:p>
        </p:txBody>
      </p:sp>
      <p:pic>
        <p:nvPicPr>
          <p:cNvPr id="99" name="Google Shape;99;p15"/>
          <p:cNvPicPr preferRelativeResize="0"/>
          <p:nvPr/>
        </p:nvPicPr>
        <p:blipFill rotWithShape="1">
          <a:blip r:embed="rId3">
            <a:alphaModFix/>
          </a:blip>
          <a:srcRect/>
          <a:stretch/>
        </p:blipFill>
        <p:spPr>
          <a:xfrm>
            <a:off x="0" y="5863771"/>
            <a:ext cx="1654627" cy="9942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ctrTitle"/>
          </p:nvPr>
        </p:nvSpPr>
        <p:spPr>
          <a:xfrm>
            <a:off x="0" y="0"/>
            <a:ext cx="52401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a:br>
            <a:br>
              <a:rPr lang="en-US"/>
            </a:br>
            <a:br>
              <a:rPr lang="en-US"/>
            </a:br>
            <a:r>
              <a:rPr lang="en-US" b="1">
                <a:solidFill>
                  <a:srgbClr val="FF6600"/>
                </a:solidFill>
              </a:rPr>
              <a:t>Approach</a:t>
            </a:r>
            <a:endParaRPr/>
          </a:p>
        </p:txBody>
      </p:sp>
      <p:sp>
        <p:nvSpPr>
          <p:cNvPr id="105" name="Google Shape;105;p16"/>
          <p:cNvSpPr txBox="1">
            <a:spLocks noGrp="1"/>
          </p:cNvSpPr>
          <p:nvPr>
            <p:ph type="subTitle" idx="1"/>
          </p:nvPr>
        </p:nvSpPr>
        <p:spPr>
          <a:xfrm>
            <a:off x="5733150" y="25"/>
            <a:ext cx="6459000" cy="6858000"/>
          </a:xfrm>
          <a:prstGeom prst="rect">
            <a:avLst/>
          </a:prstGeom>
          <a:noFill/>
          <a:ln>
            <a:noFill/>
          </a:ln>
        </p:spPr>
        <p:txBody>
          <a:bodyPr spcFirstLastPara="1" wrap="square" lIns="91425" tIns="45700" rIns="91425" bIns="45700" anchor="t" anchorCtr="0">
            <a:normAutofit fontScale="77500" lnSpcReduction="20000"/>
          </a:bodyPr>
          <a:lstStyle/>
          <a:p>
            <a:pPr marL="0" lvl="0" indent="0" algn="ctr" rtl="0">
              <a:lnSpc>
                <a:spcPct val="90000"/>
              </a:lnSpc>
              <a:spcBef>
                <a:spcPts val="0"/>
              </a:spcBef>
              <a:spcAft>
                <a:spcPts val="0"/>
              </a:spcAft>
              <a:buClr>
                <a:schemeClr val="dk1"/>
              </a:buClr>
              <a:buSzPct val="100000"/>
              <a:buNone/>
            </a:pPr>
            <a:endParaRPr>
              <a:solidFill>
                <a:srgbClr val="FF6600"/>
              </a:solidFill>
            </a:endParaRPr>
          </a:p>
          <a:p>
            <a:pPr marL="0" lvl="0" indent="0" algn="just" rtl="0">
              <a:lnSpc>
                <a:spcPct val="90000"/>
              </a:lnSpc>
              <a:spcBef>
                <a:spcPts val="1000"/>
              </a:spcBef>
              <a:spcAft>
                <a:spcPts val="0"/>
              </a:spcAft>
              <a:buClr>
                <a:srgbClr val="FF6600"/>
              </a:buClr>
              <a:buSzPct val="100000"/>
              <a:buNone/>
            </a:pPr>
            <a:r>
              <a:rPr lang="en-US">
                <a:solidFill>
                  <a:srgbClr val="FF6600"/>
                </a:solidFill>
              </a:rPr>
              <a:t>  </a:t>
            </a:r>
            <a:endParaRPr>
              <a:solidFill>
                <a:srgbClr val="FF6600"/>
              </a:solidFill>
            </a:endParaRPr>
          </a:p>
          <a:p>
            <a:pPr marL="0" lvl="0" indent="0" algn="just" rtl="0">
              <a:lnSpc>
                <a:spcPct val="90000"/>
              </a:lnSpc>
              <a:spcBef>
                <a:spcPts val="1000"/>
              </a:spcBef>
              <a:spcAft>
                <a:spcPts val="0"/>
              </a:spcAft>
              <a:buClr>
                <a:srgbClr val="FF6600"/>
              </a:buClr>
              <a:buSzPct val="85714"/>
              <a:buNone/>
            </a:pPr>
            <a:r>
              <a:rPr lang="en-US">
                <a:solidFill>
                  <a:srgbClr val="FF6600"/>
                </a:solidFill>
              </a:rPr>
              <a:t> </a:t>
            </a:r>
            <a:endParaRPr sz="2800">
              <a:latin typeface="Arial"/>
              <a:ea typeface="Arial"/>
              <a:cs typeface="Arial"/>
              <a:sym typeface="Arial"/>
            </a:endParaRPr>
          </a:p>
          <a:p>
            <a:pPr marL="0" lvl="0" indent="0" algn="just" rtl="0">
              <a:lnSpc>
                <a:spcPct val="90000"/>
              </a:lnSpc>
              <a:spcBef>
                <a:spcPts val="1000"/>
              </a:spcBef>
              <a:spcAft>
                <a:spcPts val="0"/>
              </a:spcAft>
              <a:buClr>
                <a:srgbClr val="FF6600"/>
              </a:buClr>
              <a:buSzPct val="100000"/>
              <a:buNone/>
            </a:pPr>
            <a:endParaRPr>
              <a:solidFill>
                <a:srgbClr val="FF6600"/>
              </a:solidFill>
            </a:endParaRPr>
          </a:p>
          <a:p>
            <a:pPr marL="457200" lvl="0" indent="-344249" algn="l" rtl="0">
              <a:lnSpc>
                <a:spcPct val="110000"/>
              </a:lnSpc>
              <a:spcBef>
                <a:spcPts val="1000"/>
              </a:spcBef>
              <a:spcAft>
                <a:spcPts val="0"/>
              </a:spcAft>
              <a:buSzPct val="100000"/>
              <a:buFont typeface="Calibri"/>
              <a:buChar char="●"/>
            </a:pPr>
            <a:r>
              <a:rPr lang="en-US" sz="2350"/>
              <a:t>1 file was provided: Healthcare_dataset.xlsx</a:t>
            </a:r>
            <a:endParaRPr sz="2350"/>
          </a:p>
          <a:p>
            <a:pPr marL="457200" lvl="0" indent="0" algn="l" rtl="0">
              <a:lnSpc>
                <a:spcPct val="110000"/>
              </a:lnSpc>
              <a:spcBef>
                <a:spcPts val="1000"/>
              </a:spcBef>
              <a:spcAft>
                <a:spcPts val="0"/>
              </a:spcAft>
              <a:buNone/>
            </a:pPr>
            <a:endParaRPr sz="2350"/>
          </a:p>
          <a:p>
            <a:pPr marL="457200" lvl="0" indent="-344249" algn="just" rtl="0">
              <a:lnSpc>
                <a:spcPct val="90000"/>
              </a:lnSpc>
              <a:spcBef>
                <a:spcPts val="1000"/>
              </a:spcBef>
              <a:spcAft>
                <a:spcPts val="0"/>
              </a:spcAft>
              <a:buSzPct val="100000"/>
              <a:buFont typeface="Calibri"/>
              <a:buChar char="●"/>
            </a:pPr>
            <a:r>
              <a:rPr lang="en-US" sz="2350"/>
              <a:t>The file contained information of 3, 424 patients. For each patient it has demographic information, clinical records, others diseases as risk factor information and also about their physicians specialty.</a:t>
            </a:r>
            <a:endParaRPr sz="2350"/>
          </a:p>
          <a:p>
            <a:pPr marL="457200" lvl="0" indent="0" algn="just" rtl="0">
              <a:lnSpc>
                <a:spcPct val="90000"/>
              </a:lnSpc>
              <a:spcBef>
                <a:spcPts val="1000"/>
              </a:spcBef>
              <a:spcAft>
                <a:spcPts val="0"/>
              </a:spcAft>
              <a:buNone/>
            </a:pPr>
            <a:endParaRPr sz="2350"/>
          </a:p>
          <a:p>
            <a:pPr marL="457200" lvl="0" indent="-344249" algn="just" rtl="0">
              <a:spcBef>
                <a:spcPts val="1000"/>
              </a:spcBef>
              <a:spcAft>
                <a:spcPts val="0"/>
              </a:spcAft>
              <a:buSzPct val="100000"/>
              <a:buChar char="●"/>
            </a:pPr>
            <a:r>
              <a:rPr lang="en-US" sz="2350"/>
              <a:t>The variables provided have been treated individually among the four members of the team.</a:t>
            </a:r>
            <a:endParaRPr sz="2350"/>
          </a:p>
          <a:p>
            <a:pPr marL="457200" lvl="0" indent="0" algn="just" rtl="0">
              <a:spcBef>
                <a:spcPts val="1000"/>
              </a:spcBef>
              <a:spcAft>
                <a:spcPts val="0"/>
              </a:spcAft>
              <a:buNone/>
            </a:pPr>
            <a:endParaRPr sz="2350"/>
          </a:p>
          <a:p>
            <a:pPr marL="457200" lvl="0" indent="-344249" algn="just" rtl="0">
              <a:lnSpc>
                <a:spcPct val="90000"/>
              </a:lnSpc>
              <a:spcBef>
                <a:spcPts val="1000"/>
              </a:spcBef>
              <a:spcAft>
                <a:spcPts val="0"/>
              </a:spcAft>
              <a:buSzPct val="100000"/>
              <a:buChar char="●"/>
            </a:pPr>
            <a:r>
              <a:rPr lang="en-US" sz="2350"/>
              <a:t>The </a:t>
            </a:r>
            <a:r>
              <a:rPr lang="en-US" sz="2350" b="1"/>
              <a:t>EDA</a:t>
            </a:r>
            <a:r>
              <a:rPr lang="en-US" sz="2350"/>
              <a:t> has been carried out following the same arrangement, but taking into account the whole dataset, so that potential insights have been drawn from the analysis.</a:t>
            </a:r>
            <a:endParaRPr sz="2350"/>
          </a:p>
          <a:p>
            <a:pPr marL="457200" lvl="0" indent="0" algn="just" rtl="0">
              <a:lnSpc>
                <a:spcPct val="90000"/>
              </a:lnSpc>
              <a:spcBef>
                <a:spcPts val="1000"/>
              </a:spcBef>
              <a:spcAft>
                <a:spcPts val="0"/>
              </a:spcAft>
              <a:buNone/>
            </a:pPr>
            <a:endParaRPr sz="2350"/>
          </a:p>
          <a:p>
            <a:pPr marL="457200" lvl="0" indent="-344249" algn="just" rtl="0">
              <a:lnSpc>
                <a:spcPct val="90000"/>
              </a:lnSpc>
              <a:spcBef>
                <a:spcPts val="1000"/>
              </a:spcBef>
              <a:spcAft>
                <a:spcPts val="0"/>
              </a:spcAft>
              <a:buSzPct val="100000"/>
              <a:buChar char="●"/>
            </a:pPr>
            <a:r>
              <a:rPr lang="en-US" sz="2350"/>
              <a:t>Four </a:t>
            </a:r>
            <a:r>
              <a:rPr lang="en-US" sz="2350" b="1"/>
              <a:t>model</a:t>
            </a:r>
            <a:r>
              <a:rPr lang="en-US" sz="2350"/>
              <a:t> proposals have been developed.</a:t>
            </a:r>
            <a:endParaRPr sz="2350"/>
          </a:p>
          <a:p>
            <a:pPr marL="0" lvl="0" indent="0" algn="just" rtl="0">
              <a:lnSpc>
                <a:spcPct val="90000"/>
              </a:lnSpc>
              <a:spcBef>
                <a:spcPts val="1000"/>
              </a:spcBef>
              <a:spcAft>
                <a:spcPts val="0"/>
              </a:spcAft>
              <a:buNone/>
            </a:pPr>
            <a:endParaRPr sz="2200"/>
          </a:p>
          <a:p>
            <a:pPr marL="0" lvl="0" indent="0" algn="l" rtl="0">
              <a:lnSpc>
                <a:spcPct val="90000"/>
              </a:lnSpc>
              <a:spcBef>
                <a:spcPts val="1000"/>
              </a:spcBef>
              <a:spcAft>
                <a:spcPts val="0"/>
              </a:spcAft>
              <a:buClr>
                <a:schemeClr val="dk1"/>
              </a:buClr>
              <a:buSzPct val="100000"/>
              <a:buNone/>
            </a:pPr>
            <a:endParaRPr>
              <a:solidFill>
                <a:srgbClr val="FF6600"/>
              </a:solidFill>
            </a:endParaRPr>
          </a:p>
          <a:p>
            <a:pPr marL="0" lvl="0" indent="0" algn="ctr" rtl="0">
              <a:lnSpc>
                <a:spcPct val="90000"/>
              </a:lnSpc>
              <a:spcBef>
                <a:spcPts val="1000"/>
              </a:spcBef>
              <a:spcAft>
                <a:spcPts val="0"/>
              </a:spcAft>
              <a:buClr>
                <a:schemeClr val="dk1"/>
              </a:buClr>
              <a:buSzPct val="100000"/>
              <a:buNone/>
            </a:pPr>
            <a:endParaRPr>
              <a:solidFill>
                <a:srgbClr val="FF6600"/>
              </a:solidFill>
            </a:endParaRPr>
          </a:p>
        </p:txBody>
      </p:sp>
      <p:pic>
        <p:nvPicPr>
          <p:cNvPr id="106" name="Google Shape;106;p16"/>
          <p:cNvPicPr preferRelativeResize="0"/>
          <p:nvPr/>
        </p:nvPicPr>
        <p:blipFill rotWithShape="1">
          <a:blip r:embed="rId3">
            <a:alphaModFix/>
          </a:blip>
          <a:srcRect/>
          <a:stretch/>
        </p:blipFill>
        <p:spPr>
          <a:xfrm>
            <a:off x="0" y="5863771"/>
            <a:ext cx="1654627" cy="9942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0" y="0"/>
            <a:ext cx="44190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a:br>
            <a:br>
              <a:rPr lang="en-US"/>
            </a:br>
            <a:br>
              <a:rPr lang="en-US"/>
            </a:br>
            <a:r>
              <a:rPr lang="en-US" b="1">
                <a:solidFill>
                  <a:srgbClr val="FF6600"/>
                </a:solidFill>
              </a:rPr>
              <a:t>Clinical Factors</a:t>
            </a:r>
            <a:endParaRPr/>
          </a:p>
        </p:txBody>
      </p:sp>
      <p:sp>
        <p:nvSpPr>
          <p:cNvPr id="112" name="Google Shape;112;p17"/>
          <p:cNvSpPr txBox="1">
            <a:spLocks noGrp="1"/>
          </p:cNvSpPr>
          <p:nvPr>
            <p:ph type="subTitle" idx="1"/>
          </p:nvPr>
        </p:nvSpPr>
        <p:spPr>
          <a:xfrm>
            <a:off x="4419075" y="25"/>
            <a:ext cx="7773000" cy="68580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1000"/>
              </a:spcBef>
              <a:spcAft>
                <a:spcPts val="0"/>
              </a:spcAft>
              <a:buClr>
                <a:srgbClr val="FF6600"/>
              </a:buClr>
              <a:buSzPts val="2400"/>
              <a:buNone/>
            </a:pPr>
            <a:endParaRPr>
              <a:solidFill>
                <a:srgbClr val="FF6600"/>
              </a:solidFill>
            </a:endParaRPr>
          </a:p>
          <a:p>
            <a:pPr marL="0" lvl="0" indent="0" algn="l" rtl="0">
              <a:lnSpc>
                <a:spcPct val="100000"/>
              </a:lnSpc>
              <a:spcBef>
                <a:spcPts val="1000"/>
              </a:spcBef>
              <a:spcAft>
                <a:spcPts val="0"/>
              </a:spcAft>
              <a:buClr>
                <a:schemeClr val="dk1"/>
              </a:buClr>
              <a:buSzPts val="1100"/>
              <a:buFont typeface="Arial"/>
              <a:buNone/>
            </a:pPr>
            <a:r>
              <a:rPr lang="en-US" sz="1650" b="1">
                <a:highlight>
                  <a:srgbClr val="FFFFFF"/>
                </a:highlight>
                <a:latin typeface="Arial"/>
                <a:ea typeface="Arial"/>
                <a:cs typeface="Arial"/>
                <a:sym typeface="Arial"/>
              </a:rPr>
              <a:t>Does the speciality of the person who prescribed the drug have any effect on the persistent rate?</a:t>
            </a:r>
            <a:endParaRPr sz="1650" b="1">
              <a:highlight>
                <a:srgbClr val="FFFFFF"/>
              </a:highlight>
              <a:latin typeface="Arial"/>
              <a:ea typeface="Arial"/>
              <a:cs typeface="Arial"/>
              <a:sym typeface="Arial"/>
            </a:endParaRPr>
          </a:p>
          <a:p>
            <a:pPr marL="0" lvl="0" indent="0" algn="just" rtl="0">
              <a:lnSpc>
                <a:spcPct val="90000"/>
              </a:lnSpc>
              <a:spcBef>
                <a:spcPts val="1000"/>
              </a:spcBef>
              <a:spcAft>
                <a:spcPts val="0"/>
              </a:spcAft>
              <a:buClr>
                <a:srgbClr val="FF6600"/>
              </a:buClr>
              <a:buSzPts val="2400"/>
              <a:buNone/>
            </a:pPr>
            <a:endParaRPr>
              <a:solidFill>
                <a:srgbClr val="FF6600"/>
              </a:solidFill>
            </a:endParaRPr>
          </a:p>
          <a:p>
            <a:pPr marL="0" lvl="0" indent="0" algn="just" rtl="0">
              <a:lnSpc>
                <a:spcPct val="90000"/>
              </a:lnSpc>
              <a:spcBef>
                <a:spcPts val="1000"/>
              </a:spcBef>
              <a:spcAft>
                <a:spcPts val="0"/>
              </a:spcAft>
              <a:buClr>
                <a:srgbClr val="FF6600"/>
              </a:buClr>
              <a:buSzPts val="2400"/>
              <a:buNone/>
            </a:pPr>
            <a:endParaRPr>
              <a:solidFill>
                <a:srgbClr val="FF6600"/>
              </a:solidFill>
            </a:endParaRPr>
          </a:p>
          <a:p>
            <a:pPr marL="457200" lvl="0" indent="0" algn="l" rtl="0">
              <a:lnSpc>
                <a:spcPct val="110000"/>
              </a:lnSpc>
              <a:spcBef>
                <a:spcPts val="1000"/>
              </a:spcBef>
              <a:spcAft>
                <a:spcPts val="0"/>
              </a:spcAft>
              <a:buNone/>
            </a:pPr>
            <a:endParaRPr sz="2350"/>
          </a:p>
          <a:p>
            <a:pPr marL="457200" lvl="0" indent="0" algn="l" rtl="0">
              <a:lnSpc>
                <a:spcPct val="110000"/>
              </a:lnSpc>
              <a:spcBef>
                <a:spcPts val="1000"/>
              </a:spcBef>
              <a:spcAft>
                <a:spcPts val="0"/>
              </a:spcAft>
              <a:buNone/>
            </a:pPr>
            <a:endParaRPr sz="2350"/>
          </a:p>
          <a:p>
            <a:pPr marL="457200" lvl="0" indent="0" algn="l" rtl="0">
              <a:lnSpc>
                <a:spcPct val="110000"/>
              </a:lnSpc>
              <a:spcBef>
                <a:spcPts val="1000"/>
              </a:spcBef>
              <a:spcAft>
                <a:spcPts val="0"/>
              </a:spcAft>
              <a:buNone/>
            </a:pPr>
            <a:endParaRPr sz="2350"/>
          </a:p>
          <a:p>
            <a:pPr marL="457200" lvl="0" indent="0" algn="l" rtl="0">
              <a:lnSpc>
                <a:spcPct val="110000"/>
              </a:lnSpc>
              <a:spcBef>
                <a:spcPts val="1000"/>
              </a:spcBef>
              <a:spcAft>
                <a:spcPts val="0"/>
              </a:spcAft>
              <a:buNone/>
            </a:pPr>
            <a:endParaRPr sz="2350"/>
          </a:p>
          <a:p>
            <a:pPr marL="457200" lvl="0" indent="0" algn="l" rtl="0">
              <a:lnSpc>
                <a:spcPct val="110000"/>
              </a:lnSpc>
              <a:spcBef>
                <a:spcPts val="1000"/>
              </a:spcBef>
              <a:spcAft>
                <a:spcPts val="0"/>
              </a:spcAft>
              <a:buNone/>
            </a:pPr>
            <a:endParaRPr sz="2350"/>
          </a:p>
          <a:p>
            <a:pPr marL="457200" lvl="0" indent="0" algn="l" rtl="0">
              <a:lnSpc>
                <a:spcPct val="110000"/>
              </a:lnSpc>
              <a:spcBef>
                <a:spcPts val="1000"/>
              </a:spcBef>
              <a:spcAft>
                <a:spcPts val="0"/>
              </a:spcAft>
              <a:buNone/>
            </a:pPr>
            <a:endParaRPr sz="2350"/>
          </a:p>
          <a:p>
            <a:pPr marL="0" lvl="0" indent="0" algn="l" rtl="0">
              <a:lnSpc>
                <a:spcPct val="90000"/>
              </a:lnSpc>
              <a:spcBef>
                <a:spcPts val="1000"/>
              </a:spcBef>
              <a:spcAft>
                <a:spcPts val="0"/>
              </a:spcAft>
              <a:buClr>
                <a:schemeClr val="dk1"/>
              </a:buClr>
              <a:buSzPts val="2400"/>
              <a:buNone/>
            </a:pPr>
            <a:r>
              <a:rPr lang="en-US" sz="1650">
                <a:highlight>
                  <a:srgbClr val="FFFFFF"/>
                </a:highlight>
                <a:latin typeface="Arial"/>
                <a:ea typeface="Arial"/>
                <a:cs typeface="Arial"/>
                <a:sym typeface="Arial"/>
              </a:rPr>
              <a:t>We see that both pie charts are pretty similar in distribution of frequency for each speciality. Thus, we can rule out the possibly that one of the factors that the drug is persistent or not is the speciality that perscribed the drug in the first place.</a:t>
            </a:r>
            <a:endParaRPr sz="1650">
              <a:solidFill>
                <a:srgbClr val="FF6600"/>
              </a:solidFill>
              <a:latin typeface="Arial"/>
              <a:ea typeface="Arial"/>
              <a:cs typeface="Arial"/>
              <a:sym typeface="Arial"/>
            </a:endParaRPr>
          </a:p>
        </p:txBody>
      </p:sp>
      <p:pic>
        <p:nvPicPr>
          <p:cNvPr id="113" name="Google Shape;113;p17"/>
          <p:cNvPicPr preferRelativeResize="0"/>
          <p:nvPr/>
        </p:nvPicPr>
        <p:blipFill rotWithShape="1">
          <a:blip r:embed="rId3">
            <a:alphaModFix/>
          </a:blip>
          <a:srcRect/>
          <a:stretch/>
        </p:blipFill>
        <p:spPr>
          <a:xfrm>
            <a:off x="0" y="5863771"/>
            <a:ext cx="1654627" cy="994232"/>
          </a:xfrm>
          <a:prstGeom prst="rect">
            <a:avLst/>
          </a:prstGeom>
          <a:noFill/>
          <a:ln>
            <a:noFill/>
          </a:ln>
        </p:spPr>
      </p:pic>
      <p:pic>
        <p:nvPicPr>
          <p:cNvPr id="114" name="Google Shape;114;p17"/>
          <p:cNvPicPr preferRelativeResize="0"/>
          <p:nvPr/>
        </p:nvPicPr>
        <p:blipFill rotWithShape="1">
          <a:blip r:embed="rId4">
            <a:alphaModFix/>
          </a:blip>
          <a:srcRect l="12867" t="28520" r="8958" b="34859"/>
          <a:stretch/>
        </p:blipFill>
        <p:spPr>
          <a:xfrm>
            <a:off x="4800413" y="1279825"/>
            <a:ext cx="7010325" cy="32841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ctrTitle"/>
          </p:nvPr>
        </p:nvSpPr>
        <p:spPr>
          <a:xfrm>
            <a:off x="-1" y="0"/>
            <a:ext cx="57330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a:br>
            <a:br>
              <a:rPr lang="en-US"/>
            </a:br>
            <a:br>
              <a:rPr lang="en-US"/>
            </a:br>
            <a:r>
              <a:rPr lang="en-US" b="1">
                <a:solidFill>
                  <a:srgbClr val="FF6600"/>
                </a:solidFill>
              </a:rPr>
              <a:t>Clinical Factors</a:t>
            </a:r>
            <a:endParaRPr/>
          </a:p>
        </p:txBody>
      </p:sp>
      <p:sp>
        <p:nvSpPr>
          <p:cNvPr id="120" name="Google Shape;120;p18"/>
          <p:cNvSpPr txBox="1">
            <a:spLocks noGrp="1"/>
          </p:cNvSpPr>
          <p:nvPr>
            <p:ph type="subTitle" idx="1"/>
          </p:nvPr>
        </p:nvSpPr>
        <p:spPr>
          <a:xfrm>
            <a:off x="5733150" y="25"/>
            <a:ext cx="6459000" cy="6858000"/>
          </a:xfrm>
          <a:prstGeom prst="rect">
            <a:avLst/>
          </a:prstGeom>
          <a:noFill/>
          <a:ln>
            <a:noFill/>
          </a:ln>
        </p:spPr>
        <p:txBody>
          <a:bodyPr spcFirstLastPara="1" wrap="square" lIns="91425" tIns="45700" rIns="91425" bIns="45700" anchor="t" anchorCtr="0">
            <a:normAutofit fontScale="77500" lnSpcReduction="20000"/>
          </a:bodyPr>
          <a:lstStyle/>
          <a:p>
            <a:pPr marL="0" lvl="0" indent="0" algn="ctr" rtl="0">
              <a:lnSpc>
                <a:spcPct val="90000"/>
              </a:lnSpc>
              <a:spcBef>
                <a:spcPts val="0"/>
              </a:spcBef>
              <a:spcAft>
                <a:spcPts val="0"/>
              </a:spcAft>
              <a:buClr>
                <a:schemeClr val="dk1"/>
              </a:buClr>
              <a:buSzPct val="100000"/>
              <a:buNone/>
            </a:pPr>
            <a:endParaRPr>
              <a:solidFill>
                <a:srgbClr val="FF6600"/>
              </a:solidFill>
            </a:endParaRPr>
          </a:p>
          <a:p>
            <a:pPr marL="0" lvl="0" indent="0" algn="just" rtl="0">
              <a:lnSpc>
                <a:spcPct val="90000"/>
              </a:lnSpc>
              <a:spcBef>
                <a:spcPts val="1000"/>
              </a:spcBef>
              <a:spcAft>
                <a:spcPts val="0"/>
              </a:spcAft>
              <a:buClr>
                <a:srgbClr val="FF6600"/>
              </a:buClr>
              <a:buSzPct val="111627"/>
              <a:buNone/>
            </a:pPr>
            <a:r>
              <a:rPr lang="en-US" sz="2150" b="1">
                <a:highlight>
                  <a:srgbClr val="FFFFFF"/>
                </a:highlight>
                <a:latin typeface="Arial"/>
                <a:ea typeface="Arial"/>
                <a:cs typeface="Arial"/>
                <a:sym typeface="Arial"/>
              </a:rPr>
              <a:t>Does 'Ntm_Specialist_Flag' and 'Ntm_Speciality_Bucket' variables have useful information for the classification task?</a:t>
            </a:r>
            <a:endParaRPr sz="2150" b="1">
              <a:highlight>
                <a:srgbClr val="FFFFFF"/>
              </a:highlight>
              <a:latin typeface="Arial"/>
              <a:ea typeface="Arial"/>
              <a:cs typeface="Arial"/>
              <a:sym typeface="Arial"/>
            </a:endParaRPr>
          </a:p>
          <a:p>
            <a:pPr marL="0" lvl="0" indent="0" algn="l" rtl="0">
              <a:lnSpc>
                <a:spcPct val="100000"/>
              </a:lnSpc>
              <a:spcBef>
                <a:spcPts val="1000"/>
              </a:spcBef>
              <a:spcAft>
                <a:spcPts val="0"/>
              </a:spcAft>
              <a:buNone/>
            </a:pPr>
            <a:endParaRPr sz="2150" b="1">
              <a:highlight>
                <a:srgbClr val="FFFFFF"/>
              </a:highlight>
              <a:latin typeface="Arial"/>
              <a:ea typeface="Arial"/>
              <a:cs typeface="Arial"/>
              <a:sym typeface="Arial"/>
            </a:endParaRPr>
          </a:p>
          <a:p>
            <a:pPr marL="0" lvl="0" indent="0" algn="l" rtl="0">
              <a:lnSpc>
                <a:spcPct val="100000"/>
              </a:lnSpc>
              <a:spcBef>
                <a:spcPts val="1000"/>
              </a:spcBef>
              <a:spcAft>
                <a:spcPts val="0"/>
              </a:spcAft>
              <a:buNone/>
            </a:pPr>
            <a:endParaRPr sz="2150" b="1">
              <a:highlight>
                <a:srgbClr val="FFFFFF"/>
              </a:highlight>
              <a:latin typeface="Arial"/>
              <a:ea typeface="Arial"/>
              <a:cs typeface="Arial"/>
              <a:sym typeface="Arial"/>
            </a:endParaRPr>
          </a:p>
          <a:p>
            <a:pPr marL="0" lvl="0" indent="0" algn="l" rtl="0">
              <a:lnSpc>
                <a:spcPct val="100000"/>
              </a:lnSpc>
              <a:spcBef>
                <a:spcPts val="1000"/>
              </a:spcBef>
              <a:spcAft>
                <a:spcPts val="0"/>
              </a:spcAft>
              <a:buNone/>
            </a:pPr>
            <a:endParaRPr sz="2150" b="1">
              <a:highlight>
                <a:srgbClr val="FFFFFF"/>
              </a:highlight>
              <a:latin typeface="Arial"/>
              <a:ea typeface="Arial"/>
              <a:cs typeface="Arial"/>
              <a:sym typeface="Arial"/>
            </a:endParaRPr>
          </a:p>
          <a:p>
            <a:pPr marL="0" lvl="0" indent="0" algn="l" rtl="0">
              <a:lnSpc>
                <a:spcPct val="100000"/>
              </a:lnSpc>
              <a:spcBef>
                <a:spcPts val="1000"/>
              </a:spcBef>
              <a:spcAft>
                <a:spcPts val="0"/>
              </a:spcAft>
              <a:buNone/>
            </a:pPr>
            <a:endParaRPr sz="2150" b="1">
              <a:highlight>
                <a:srgbClr val="FFFFFF"/>
              </a:highlight>
              <a:latin typeface="Arial"/>
              <a:ea typeface="Arial"/>
              <a:cs typeface="Arial"/>
              <a:sym typeface="Arial"/>
            </a:endParaRPr>
          </a:p>
          <a:p>
            <a:pPr marL="0" lvl="0" indent="0" algn="l" rtl="0">
              <a:lnSpc>
                <a:spcPct val="100000"/>
              </a:lnSpc>
              <a:spcBef>
                <a:spcPts val="1000"/>
              </a:spcBef>
              <a:spcAft>
                <a:spcPts val="0"/>
              </a:spcAft>
              <a:buNone/>
            </a:pPr>
            <a:endParaRPr sz="2150" b="1">
              <a:highlight>
                <a:srgbClr val="FFFFFF"/>
              </a:highlight>
              <a:latin typeface="Arial"/>
              <a:ea typeface="Arial"/>
              <a:cs typeface="Arial"/>
              <a:sym typeface="Arial"/>
            </a:endParaRPr>
          </a:p>
          <a:p>
            <a:pPr marL="0" lvl="0" indent="0" algn="l" rtl="0">
              <a:lnSpc>
                <a:spcPct val="100000"/>
              </a:lnSpc>
              <a:spcBef>
                <a:spcPts val="1000"/>
              </a:spcBef>
              <a:spcAft>
                <a:spcPts val="0"/>
              </a:spcAft>
              <a:buClr>
                <a:schemeClr val="dk1"/>
              </a:buClr>
              <a:buSzPct val="51162"/>
              <a:buFont typeface="Arial"/>
              <a:buNone/>
            </a:pPr>
            <a:endParaRPr sz="2150" b="1">
              <a:highlight>
                <a:srgbClr val="FFFFFF"/>
              </a:highlight>
              <a:latin typeface="Arial"/>
              <a:ea typeface="Arial"/>
              <a:cs typeface="Arial"/>
              <a:sym typeface="Arial"/>
            </a:endParaRPr>
          </a:p>
          <a:p>
            <a:pPr marL="0" lvl="0" indent="0" algn="just" rtl="0">
              <a:lnSpc>
                <a:spcPct val="90000"/>
              </a:lnSpc>
              <a:spcBef>
                <a:spcPts val="1000"/>
              </a:spcBef>
              <a:spcAft>
                <a:spcPts val="0"/>
              </a:spcAft>
              <a:buNone/>
            </a:pPr>
            <a:r>
              <a:rPr lang="en-US" sz="2150">
                <a:highlight>
                  <a:srgbClr val="FFFFFF"/>
                </a:highlight>
                <a:latin typeface="Arial"/>
                <a:ea typeface="Arial"/>
                <a:cs typeface="Arial"/>
                <a:sym typeface="Arial"/>
              </a:rPr>
              <a:t>It seems Rheum flag in Ntm_Speciality_Bucket have some useful information.</a:t>
            </a:r>
            <a:endParaRPr sz="2150"/>
          </a:p>
          <a:p>
            <a:pPr marL="0" lvl="0" indent="0" algn="just" rtl="0">
              <a:lnSpc>
                <a:spcPct val="90000"/>
              </a:lnSpc>
              <a:spcBef>
                <a:spcPts val="1000"/>
              </a:spcBef>
              <a:spcAft>
                <a:spcPts val="0"/>
              </a:spcAft>
              <a:buNone/>
            </a:pPr>
            <a:endParaRPr sz="2150"/>
          </a:p>
          <a:p>
            <a:pPr marL="0" lvl="0" indent="0" algn="l" rtl="0">
              <a:lnSpc>
                <a:spcPct val="100000"/>
              </a:lnSpc>
              <a:spcBef>
                <a:spcPts val="1000"/>
              </a:spcBef>
              <a:spcAft>
                <a:spcPts val="0"/>
              </a:spcAft>
              <a:buClr>
                <a:schemeClr val="dk1"/>
              </a:buClr>
              <a:buSzPct val="51162"/>
              <a:buFont typeface="Arial"/>
              <a:buNone/>
            </a:pPr>
            <a:r>
              <a:rPr lang="en-US" sz="2150" b="1">
                <a:highlight>
                  <a:srgbClr val="FFFFFF"/>
                </a:highlight>
                <a:latin typeface="Arial"/>
                <a:ea typeface="Arial"/>
                <a:cs typeface="Arial"/>
                <a:sym typeface="Arial"/>
              </a:rPr>
              <a:t>]What about 'Gluco_Record_Prior_Ntm', 'Gluco_Record_During_Rx'?</a:t>
            </a:r>
            <a:endParaRPr sz="2150" b="1">
              <a:highlight>
                <a:srgbClr val="FFFFFF"/>
              </a:highlight>
              <a:latin typeface="Arial"/>
              <a:ea typeface="Arial"/>
              <a:cs typeface="Arial"/>
              <a:sym typeface="Arial"/>
            </a:endParaRPr>
          </a:p>
          <a:p>
            <a:pPr marL="457200" lvl="0" indent="0" algn="just" rtl="0">
              <a:spcBef>
                <a:spcPts val="1000"/>
              </a:spcBef>
              <a:spcAft>
                <a:spcPts val="0"/>
              </a:spcAft>
              <a:buClr>
                <a:schemeClr val="dk1"/>
              </a:buClr>
              <a:buSzPct val="51162"/>
              <a:buFont typeface="Arial"/>
              <a:buNone/>
            </a:pPr>
            <a:endParaRPr sz="2150"/>
          </a:p>
          <a:p>
            <a:pPr marL="457200" lvl="0" indent="0" algn="just" rtl="0">
              <a:spcBef>
                <a:spcPts val="1000"/>
              </a:spcBef>
              <a:spcAft>
                <a:spcPts val="0"/>
              </a:spcAft>
              <a:buClr>
                <a:schemeClr val="dk1"/>
              </a:buClr>
              <a:buSzPct val="51162"/>
              <a:buFont typeface="Arial"/>
              <a:buNone/>
            </a:pPr>
            <a:endParaRPr sz="2150"/>
          </a:p>
          <a:p>
            <a:pPr marL="457200" lvl="0" indent="0" algn="just" rtl="0">
              <a:spcBef>
                <a:spcPts val="1000"/>
              </a:spcBef>
              <a:spcAft>
                <a:spcPts val="0"/>
              </a:spcAft>
              <a:buClr>
                <a:schemeClr val="dk1"/>
              </a:buClr>
              <a:buSzPct val="51162"/>
              <a:buFont typeface="Arial"/>
              <a:buNone/>
            </a:pPr>
            <a:endParaRPr sz="2150"/>
          </a:p>
          <a:p>
            <a:pPr marL="457200" lvl="0" indent="0" algn="just" rtl="0">
              <a:spcBef>
                <a:spcPts val="1000"/>
              </a:spcBef>
              <a:spcAft>
                <a:spcPts val="0"/>
              </a:spcAft>
              <a:buClr>
                <a:schemeClr val="dk1"/>
              </a:buClr>
              <a:buSzPct val="51162"/>
              <a:buFont typeface="Arial"/>
              <a:buNone/>
            </a:pPr>
            <a:endParaRPr sz="2150"/>
          </a:p>
          <a:p>
            <a:pPr marL="457200" lvl="0" indent="0" algn="just" rtl="0">
              <a:spcBef>
                <a:spcPts val="1000"/>
              </a:spcBef>
              <a:spcAft>
                <a:spcPts val="0"/>
              </a:spcAft>
              <a:buClr>
                <a:schemeClr val="dk1"/>
              </a:buClr>
              <a:buSzPct val="51162"/>
              <a:buFont typeface="Arial"/>
              <a:buNone/>
            </a:pPr>
            <a:endParaRPr sz="2150"/>
          </a:p>
          <a:p>
            <a:pPr marL="0" lvl="0" indent="0" algn="just" rtl="0">
              <a:spcBef>
                <a:spcPts val="1000"/>
              </a:spcBef>
              <a:spcAft>
                <a:spcPts val="0"/>
              </a:spcAft>
              <a:buClr>
                <a:schemeClr val="dk1"/>
              </a:buClr>
              <a:buSzPct val="51162"/>
              <a:buFont typeface="Arial"/>
              <a:buNone/>
            </a:pPr>
            <a:r>
              <a:rPr lang="en-US" sz="2150">
                <a:highlight>
                  <a:srgbClr val="FFFFFF"/>
                </a:highlight>
                <a:latin typeface="Arial"/>
                <a:ea typeface="Arial"/>
                <a:cs typeface="Arial"/>
                <a:sym typeface="Arial"/>
              </a:rPr>
              <a:t>Gluco_Record_During_Rx seems to be more useful than Gluco_Record_Prior_Ntm to predict the target</a:t>
            </a:r>
            <a:endParaRPr sz="2150"/>
          </a:p>
          <a:p>
            <a:pPr marL="0" lvl="0" indent="0" algn="l" rtl="0">
              <a:lnSpc>
                <a:spcPct val="90000"/>
              </a:lnSpc>
              <a:spcBef>
                <a:spcPts val="1000"/>
              </a:spcBef>
              <a:spcAft>
                <a:spcPts val="0"/>
              </a:spcAft>
              <a:buClr>
                <a:schemeClr val="dk1"/>
              </a:buClr>
              <a:buSzPct val="100000"/>
              <a:buNone/>
            </a:pPr>
            <a:endParaRPr>
              <a:solidFill>
                <a:srgbClr val="FF6600"/>
              </a:solidFill>
            </a:endParaRPr>
          </a:p>
          <a:p>
            <a:pPr marL="0" lvl="0" indent="0" algn="ctr" rtl="0">
              <a:lnSpc>
                <a:spcPct val="90000"/>
              </a:lnSpc>
              <a:spcBef>
                <a:spcPts val="1000"/>
              </a:spcBef>
              <a:spcAft>
                <a:spcPts val="0"/>
              </a:spcAft>
              <a:buClr>
                <a:schemeClr val="dk1"/>
              </a:buClr>
              <a:buSzPct val="100000"/>
              <a:buNone/>
            </a:pPr>
            <a:endParaRPr>
              <a:solidFill>
                <a:srgbClr val="FF6600"/>
              </a:solidFill>
            </a:endParaRPr>
          </a:p>
        </p:txBody>
      </p:sp>
      <p:pic>
        <p:nvPicPr>
          <p:cNvPr id="121" name="Google Shape;121;p18"/>
          <p:cNvPicPr preferRelativeResize="0"/>
          <p:nvPr/>
        </p:nvPicPr>
        <p:blipFill rotWithShape="1">
          <a:blip r:embed="rId3">
            <a:alphaModFix/>
          </a:blip>
          <a:srcRect/>
          <a:stretch/>
        </p:blipFill>
        <p:spPr>
          <a:xfrm>
            <a:off x="0" y="5863771"/>
            <a:ext cx="1654627" cy="994232"/>
          </a:xfrm>
          <a:prstGeom prst="rect">
            <a:avLst/>
          </a:prstGeom>
          <a:noFill/>
          <a:ln>
            <a:noFill/>
          </a:ln>
        </p:spPr>
      </p:pic>
      <p:pic>
        <p:nvPicPr>
          <p:cNvPr id="122" name="Google Shape;122;p18"/>
          <p:cNvPicPr preferRelativeResize="0"/>
          <p:nvPr/>
        </p:nvPicPr>
        <p:blipFill>
          <a:blip r:embed="rId4">
            <a:alphaModFix/>
          </a:blip>
          <a:stretch>
            <a:fillRect/>
          </a:stretch>
        </p:blipFill>
        <p:spPr>
          <a:xfrm>
            <a:off x="6024713" y="1304925"/>
            <a:ext cx="2219325" cy="819150"/>
          </a:xfrm>
          <a:prstGeom prst="rect">
            <a:avLst/>
          </a:prstGeom>
          <a:noFill/>
          <a:ln w="9525" cap="flat" cmpd="sng">
            <a:solidFill>
              <a:schemeClr val="dk2"/>
            </a:solidFill>
            <a:prstDash val="solid"/>
            <a:round/>
            <a:headEnd type="none" w="sm" len="sm"/>
            <a:tailEnd type="none" w="sm" len="sm"/>
          </a:ln>
        </p:spPr>
      </p:pic>
      <p:pic>
        <p:nvPicPr>
          <p:cNvPr id="123" name="Google Shape;123;p18"/>
          <p:cNvPicPr preferRelativeResize="0"/>
          <p:nvPr/>
        </p:nvPicPr>
        <p:blipFill>
          <a:blip r:embed="rId5">
            <a:alphaModFix/>
          </a:blip>
          <a:stretch>
            <a:fillRect/>
          </a:stretch>
        </p:blipFill>
        <p:spPr>
          <a:xfrm>
            <a:off x="9009825" y="1304913"/>
            <a:ext cx="2590800" cy="942975"/>
          </a:xfrm>
          <a:prstGeom prst="rect">
            <a:avLst/>
          </a:prstGeom>
          <a:noFill/>
          <a:ln w="9525" cap="flat" cmpd="sng">
            <a:solidFill>
              <a:schemeClr val="dk2"/>
            </a:solidFill>
            <a:prstDash val="solid"/>
            <a:round/>
            <a:headEnd type="none" w="sm" len="sm"/>
            <a:tailEnd type="none" w="sm" len="sm"/>
          </a:ln>
        </p:spPr>
      </p:pic>
      <p:pic>
        <p:nvPicPr>
          <p:cNvPr id="124" name="Google Shape;124;p18"/>
          <p:cNvPicPr preferRelativeResize="0"/>
          <p:nvPr/>
        </p:nvPicPr>
        <p:blipFill>
          <a:blip r:embed="rId6">
            <a:alphaModFix/>
          </a:blip>
          <a:stretch>
            <a:fillRect/>
          </a:stretch>
        </p:blipFill>
        <p:spPr>
          <a:xfrm>
            <a:off x="6024725" y="4487775"/>
            <a:ext cx="2419350" cy="762000"/>
          </a:xfrm>
          <a:prstGeom prst="rect">
            <a:avLst/>
          </a:prstGeom>
          <a:noFill/>
          <a:ln w="9525" cap="flat" cmpd="sng">
            <a:solidFill>
              <a:schemeClr val="dk2"/>
            </a:solidFill>
            <a:prstDash val="solid"/>
            <a:round/>
            <a:headEnd type="none" w="sm" len="sm"/>
            <a:tailEnd type="none" w="sm" len="sm"/>
          </a:ln>
        </p:spPr>
      </p:pic>
      <p:pic>
        <p:nvPicPr>
          <p:cNvPr id="125" name="Google Shape;125;p18"/>
          <p:cNvPicPr preferRelativeResize="0"/>
          <p:nvPr/>
        </p:nvPicPr>
        <p:blipFill>
          <a:blip r:embed="rId7">
            <a:alphaModFix/>
          </a:blip>
          <a:stretch>
            <a:fillRect/>
          </a:stretch>
        </p:blipFill>
        <p:spPr>
          <a:xfrm>
            <a:off x="9086025" y="4506825"/>
            <a:ext cx="2438400" cy="7239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ctrTitle"/>
          </p:nvPr>
        </p:nvSpPr>
        <p:spPr>
          <a:xfrm>
            <a:off x="-1" y="0"/>
            <a:ext cx="57330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a:br>
            <a:br>
              <a:rPr lang="en-US"/>
            </a:br>
            <a:br>
              <a:rPr lang="en-US"/>
            </a:br>
            <a:r>
              <a:rPr lang="en-US" b="1">
                <a:solidFill>
                  <a:srgbClr val="FF6600"/>
                </a:solidFill>
              </a:rPr>
              <a:t>Clinical Factors</a:t>
            </a:r>
            <a:endParaRPr/>
          </a:p>
        </p:txBody>
      </p:sp>
      <p:sp>
        <p:nvSpPr>
          <p:cNvPr id="131" name="Google Shape;131;p19"/>
          <p:cNvSpPr txBox="1">
            <a:spLocks noGrp="1"/>
          </p:cNvSpPr>
          <p:nvPr>
            <p:ph type="subTitle" idx="1"/>
          </p:nvPr>
        </p:nvSpPr>
        <p:spPr>
          <a:xfrm>
            <a:off x="5733150" y="25"/>
            <a:ext cx="6459000" cy="68580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1000"/>
              </a:spcBef>
              <a:spcAft>
                <a:spcPts val="0"/>
              </a:spcAft>
              <a:buClr>
                <a:srgbClr val="FF6600"/>
              </a:buClr>
              <a:buSzPts val="2400"/>
              <a:buNone/>
            </a:pPr>
            <a:endParaRPr>
              <a:solidFill>
                <a:srgbClr val="FF6600"/>
              </a:solidFill>
            </a:endParaRPr>
          </a:p>
          <a:p>
            <a:pPr marL="0" lvl="0" indent="0" algn="just" rtl="0">
              <a:lnSpc>
                <a:spcPct val="90000"/>
              </a:lnSpc>
              <a:spcBef>
                <a:spcPts val="1000"/>
              </a:spcBef>
              <a:spcAft>
                <a:spcPts val="0"/>
              </a:spcAft>
              <a:buClr>
                <a:srgbClr val="FF6600"/>
              </a:buClr>
              <a:buSzPts val="2400"/>
              <a:buNone/>
            </a:pPr>
            <a:r>
              <a:rPr lang="en-US" sz="1850">
                <a:highlight>
                  <a:srgbClr val="FFFFFF"/>
                </a:highlight>
                <a:latin typeface="Arial"/>
                <a:ea typeface="Arial"/>
                <a:cs typeface="Arial"/>
                <a:sym typeface="Arial"/>
              </a:rPr>
              <a:t>The distribution of Dexa_Freq_During_Rx numbers seems to be higher in the Persistent patients</a:t>
            </a:r>
            <a:endParaRPr sz="1850">
              <a:highlight>
                <a:srgbClr val="FFFFFF"/>
              </a:highlight>
              <a:latin typeface="Arial"/>
              <a:ea typeface="Arial"/>
              <a:cs typeface="Arial"/>
              <a:sym typeface="Arial"/>
            </a:endParaRPr>
          </a:p>
          <a:p>
            <a:pPr marL="0" lvl="0" indent="0" algn="just" rtl="0">
              <a:lnSpc>
                <a:spcPct val="90000"/>
              </a:lnSpc>
              <a:spcBef>
                <a:spcPts val="1000"/>
              </a:spcBef>
              <a:spcAft>
                <a:spcPts val="0"/>
              </a:spcAft>
              <a:buClr>
                <a:srgbClr val="FF6600"/>
              </a:buClr>
              <a:buSzPts val="2400"/>
              <a:buNone/>
            </a:pPr>
            <a:endParaRPr sz="1050">
              <a:highlight>
                <a:srgbClr val="FFFFFF"/>
              </a:highlight>
              <a:latin typeface="Arial"/>
              <a:ea typeface="Arial"/>
              <a:cs typeface="Arial"/>
              <a:sym typeface="Arial"/>
            </a:endParaRPr>
          </a:p>
          <a:p>
            <a:pPr marL="0" lvl="0" indent="0" algn="just" rtl="0">
              <a:lnSpc>
                <a:spcPct val="90000"/>
              </a:lnSpc>
              <a:spcBef>
                <a:spcPts val="1000"/>
              </a:spcBef>
              <a:spcAft>
                <a:spcPts val="0"/>
              </a:spcAft>
              <a:buClr>
                <a:srgbClr val="FF6600"/>
              </a:buClr>
              <a:buSzPts val="2400"/>
              <a:buNone/>
            </a:pPr>
            <a:endParaRPr sz="1050">
              <a:highlight>
                <a:srgbClr val="FFFFFF"/>
              </a:highlight>
              <a:latin typeface="Arial"/>
              <a:ea typeface="Arial"/>
              <a:cs typeface="Arial"/>
              <a:sym typeface="Arial"/>
            </a:endParaRPr>
          </a:p>
          <a:p>
            <a:pPr marL="0" lvl="0" indent="0" algn="just" rtl="0">
              <a:lnSpc>
                <a:spcPct val="90000"/>
              </a:lnSpc>
              <a:spcBef>
                <a:spcPts val="1000"/>
              </a:spcBef>
              <a:spcAft>
                <a:spcPts val="0"/>
              </a:spcAft>
              <a:buClr>
                <a:srgbClr val="FF6600"/>
              </a:buClr>
              <a:buSzPts val="2400"/>
              <a:buNone/>
            </a:pPr>
            <a:endParaRPr sz="1050">
              <a:highlight>
                <a:srgbClr val="FFFFFF"/>
              </a:highlight>
              <a:latin typeface="Arial"/>
              <a:ea typeface="Arial"/>
              <a:cs typeface="Arial"/>
              <a:sym typeface="Arial"/>
            </a:endParaRPr>
          </a:p>
          <a:p>
            <a:pPr marL="0" lvl="0" indent="0" algn="just" rtl="0">
              <a:lnSpc>
                <a:spcPct val="90000"/>
              </a:lnSpc>
              <a:spcBef>
                <a:spcPts val="1000"/>
              </a:spcBef>
              <a:spcAft>
                <a:spcPts val="0"/>
              </a:spcAft>
              <a:buClr>
                <a:srgbClr val="FF6600"/>
              </a:buClr>
              <a:buSzPts val="2400"/>
              <a:buNone/>
            </a:pPr>
            <a:endParaRPr sz="1050">
              <a:highlight>
                <a:srgbClr val="FFFFFF"/>
              </a:highlight>
              <a:latin typeface="Arial"/>
              <a:ea typeface="Arial"/>
              <a:cs typeface="Arial"/>
              <a:sym typeface="Arial"/>
            </a:endParaRPr>
          </a:p>
          <a:p>
            <a:pPr marL="0" lvl="0" indent="0" algn="just" rtl="0">
              <a:lnSpc>
                <a:spcPct val="90000"/>
              </a:lnSpc>
              <a:spcBef>
                <a:spcPts val="1000"/>
              </a:spcBef>
              <a:spcAft>
                <a:spcPts val="0"/>
              </a:spcAft>
              <a:buClr>
                <a:srgbClr val="FF6600"/>
              </a:buClr>
              <a:buSzPts val="2400"/>
              <a:buNone/>
            </a:pPr>
            <a:endParaRPr sz="1050">
              <a:highlight>
                <a:srgbClr val="FFFFFF"/>
              </a:highlight>
              <a:latin typeface="Arial"/>
              <a:ea typeface="Arial"/>
              <a:cs typeface="Arial"/>
              <a:sym typeface="Arial"/>
            </a:endParaRPr>
          </a:p>
          <a:p>
            <a:pPr marL="0" lvl="0" indent="0" algn="just" rtl="0">
              <a:lnSpc>
                <a:spcPct val="90000"/>
              </a:lnSpc>
              <a:spcBef>
                <a:spcPts val="1000"/>
              </a:spcBef>
              <a:spcAft>
                <a:spcPts val="0"/>
              </a:spcAft>
              <a:buClr>
                <a:srgbClr val="FF6600"/>
              </a:buClr>
              <a:buSzPts val="2400"/>
              <a:buNone/>
            </a:pPr>
            <a:endParaRPr sz="1050">
              <a:highlight>
                <a:srgbClr val="FFFFFF"/>
              </a:highlight>
              <a:latin typeface="Arial"/>
              <a:ea typeface="Arial"/>
              <a:cs typeface="Arial"/>
              <a:sym typeface="Arial"/>
            </a:endParaRPr>
          </a:p>
          <a:p>
            <a:pPr marL="0" lvl="0" indent="0" algn="just" rtl="0">
              <a:lnSpc>
                <a:spcPct val="90000"/>
              </a:lnSpc>
              <a:spcBef>
                <a:spcPts val="1000"/>
              </a:spcBef>
              <a:spcAft>
                <a:spcPts val="0"/>
              </a:spcAft>
              <a:buClr>
                <a:srgbClr val="FF6600"/>
              </a:buClr>
              <a:buSzPts val="2400"/>
              <a:buNone/>
            </a:pPr>
            <a:endParaRPr sz="1050">
              <a:highlight>
                <a:srgbClr val="FFFFFF"/>
              </a:highlight>
              <a:latin typeface="Arial"/>
              <a:ea typeface="Arial"/>
              <a:cs typeface="Arial"/>
              <a:sym typeface="Arial"/>
            </a:endParaRPr>
          </a:p>
          <a:p>
            <a:pPr marL="0" lvl="0" indent="0" algn="just" rtl="0">
              <a:lnSpc>
                <a:spcPct val="90000"/>
              </a:lnSpc>
              <a:spcBef>
                <a:spcPts val="1000"/>
              </a:spcBef>
              <a:spcAft>
                <a:spcPts val="0"/>
              </a:spcAft>
              <a:buClr>
                <a:srgbClr val="FF6600"/>
              </a:buClr>
              <a:buSzPts val="2400"/>
              <a:buNone/>
            </a:pPr>
            <a:endParaRPr sz="1050">
              <a:highlight>
                <a:srgbClr val="FFFFFF"/>
              </a:highlight>
              <a:latin typeface="Arial"/>
              <a:ea typeface="Arial"/>
              <a:cs typeface="Arial"/>
              <a:sym typeface="Arial"/>
            </a:endParaRPr>
          </a:p>
          <a:p>
            <a:pPr marL="0" lvl="0" indent="0" algn="just" rtl="0">
              <a:lnSpc>
                <a:spcPct val="90000"/>
              </a:lnSpc>
              <a:spcBef>
                <a:spcPts val="1000"/>
              </a:spcBef>
              <a:spcAft>
                <a:spcPts val="0"/>
              </a:spcAft>
              <a:buClr>
                <a:srgbClr val="FF6600"/>
              </a:buClr>
              <a:buSzPts val="2400"/>
              <a:buNone/>
            </a:pPr>
            <a:endParaRPr sz="1050">
              <a:highlight>
                <a:srgbClr val="FFFFFF"/>
              </a:highlight>
              <a:latin typeface="Arial"/>
              <a:ea typeface="Arial"/>
              <a:cs typeface="Arial"/>
              <a:sym typeface="Arial"/>
            </a:endParaRPr>
          </a:p>
          <a:p>
            <a:pPr marL="0" lvl="0" indent="0" algn="just" rtl="0">
              <a:lnSpc>
                <a:spcPct val="90000"/>
              </a:lnSpc>
              <a:spcBef>
                <a:spcPts val="1000"/>
              </a:spcBef>
              <a:spcAft>
                <a:spcPts val="0"/>
              </a:spcAft>
              <a:buClr>
                <a:srgbClr val="FF6600"/>
              </a:buClr>
              <a:buSzPts val="2400"/>
              <a:buNone/>
            </a:pPr>
            <a:endParaRPr sz="1050">
              <a:highlight>
                <a:srgbClr val="FFFFFF"/>
              </a:highlight>
              <a:latin typeface="Arial"/>
              <a:ea typeface="Arial"/>
              <a:cs typeface="Arial"/>
              <a:sym typeface="Arial"/>
            </a:endParaRPr>
          </a:p>
          <a:p>
            <a:pPr marL="0" lvl="0" indent="0" algn="just" rtl="0">
              <a:lnSpc>
                <a:spcPct val="90000"/>
              </a:lnSpc>
              <a:spcBef>
                <a:spcPts val="1000"/>
              </a:spcBef>
              <a:spcAft>
                <a:spcPts val="0"/>
              </a:spcAft>
              <a:buClr>
                <a:srgbClr val="FF6600"/>
              </a:buClr>
              <a:buSzPts val="2400"/>
              <a:buNone/>
            </a:pPr>
            <a:endParaRPr sz="1050">
              <a:highlight>
                <a:srgbClr val="FFFFFF"/>
              </a:highlight>
              <a:latin typeface="Arial"/>
              <a:ea typeface="Arial"/>
              <a:cs typeface="Arial"/>
              <a:sym typeface="Arial"/>
            </a:endParaRPr>
          </a:p>
          <a:p>
            <a:pPr marL="0" lvl="0" indent="0" algn="l" rtl="0">
              <a:lnSpc>
                <a:spcPct val="100000"/>
              </a:lnSpc>
              <a:spcBef>
                <a:spcPts val="1000"/>
              </a:spcBef>
              <a:spcAft>
                <a:spcPts val="0"/>
              </a:spcAft>
              <a:buNone/>
            </a:pPr>
            <a:r>
              <a:rPr lang="en-US" sz="1850">
                <a:highlight>
                  <a:srgbClr val="FFFFFF"/>
                </a:highlight>
                <a:latin typeface="Arial"/>
                <a:ea typeface="Arial"/>
                <a:cs typeface="Arial"/>
                <a:sym typeface="Arial"/>
              </a:rPr>
              <a:t>Variables that are recorded during the treatment have more useful information for the classfication than others. It can be checked with the percentajes shown by Dexa_During_Rx variable.</a:t>
            </a:r>
            <a:endParaRPr sz="1850"/>
          </a:p>
          <a:p>
            <a:pPr marL="0" lvl="0" indent="0" algn="l" rtl="0">
              <a:lnSpc>
                <a:spcPct val="90000"/>
              </a:lnSpc>
              <a:spcBef>
                <a:spcPts val="1000"/>
              </a:spcBef>
              <a:spcAft>
                <a:spcPts val="0"/>
              </a:spcAft>
              <a:buClr>
                <a:schemeClr val="dk1"/>
              </a:buClr>
              <a:buSzPts val="2400"/>
              <a:buNone/>
            </a:pPr>
            <a:endParaRPr>
              <a:solidFill>
                <a:srgbClr val="FF6600"/>
              </a:solidFill>
            </a:endParaRPr>
          </a:p>
          <a:p>
            <a:pPr marL="0" lvl="0" indent="0" algn="ctr" rtl="0">
              <a:lnSpc>
                <a:spcPct val="90000"/>
              </a:lnSpc>
              <a:spcBef>
                <a:spcPts val="1000"/>
              </a:spcBef>
              <a:spcAft>
                <a:spcPts val="0"/>
              </a:spcAft>
              <a:buClr>
                <a:schemeClr val="dk1"/>
              </a:buClr>
              <a:buSzPts val="2400"/>
              <a:buNone/>
            </a:pPr>
            <a:endParaRPr>
              <a:solidFill>
                <a:srgbClr val="FF6600"/>
              </a:solidFill>
            </a:endParaRPr>
          </a:p>
        </p:txBody>
      </p:sp>
      <p:pic>
        <p:nvPicPr>
          <p:cNvPr id="132" name="Google Shape;132;p19"/>
          <p:cNvPicPr preferRelativeResize="0"/>
          <p:nvPr/>
        </p:nvPicPr>
        <p:blipFill rotWithShape="1">
          <a:blip r:embed="rId3">
            <a:alphaModFix/>
          </a:blip>
          <a:srcRect/>
          <a:stretch/>
        </p:blipFill>
        <p:spPr>
          <a:xfrm>
            <a:off x="0" y="5863771"/>
            <a:ext cx="1654627" cy="994232"/>
          </a:xfrm>
          <a:prstGeom prst="rect">
            <a:avLst/>
          </a:prstGeom>
          <a:noFill/>
          <a:ln>
            <a:noFill/>
          </a:ln>
        </p:spPr>
      </p:pic>
      <p:pic>
        <p:nvPicPr>
          <p:cNvPr id="133" name="Google Shape;133;p19"/>
          <p:cNvPicPr preferRelativeResize="0"/>
          <p:nvPr/>
        </p:nvPicPr>
        <p:blipFill>
          <a:blip r:embed="rId4">
            <a:alphaModFix/>
          </a:blip>
          <a:stretch>
            <a:fillRect/>
          </a:stretch>
        </p:blipFill>
        <p:spPr>
          <a:xfrm>
            <a:off x="6795024" y="1207848"/>
            <a:ext cx="3878323" cy="2584924"/>
          </a:xfrm>
          <a:prstGeom prst="rect">
            <a:avLst/>
          </a:prstGeom>
          <a:noFill/>
          <a:ln>
            <a:noFill/>
          </a:ln>
        </p:spPr>
      </p:pic>
      <p:pic>
        <p:nvPicPr>
          <p:cNvPr id="134" name="Google Shape;134;p19"/>
          <p:cNvPicPr preferRelativeResize="0"/>
          <p:nvPr/>
        </p:nvPicPr>
        <p:blipFill>
          <a:blip r:embed="rId5">
            <a:alphaModFix/>
          </a:blip>
          <a:stretch>
            <a:fillRect/>
          </a:stretch>
        </p:blipFill>
        <p:spPr>
          <a:xfrm>
            <a:off x="7163750" y="5264249"/>
            <a:ext cx="3124125" cy="11680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ctrTitle"/>
          </p:nvPr>
        </p:nvSpPr>
        <p:spPr>
          <a:xfrm>
            <a:off x="0" y="0"/>
            <a:ext cx="44739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a:br>
            <a:br>
              <a:rPr lang="en-US"/>
            </a:br>
            <a:endParaRPr/>
          </a:p>
          <a:p>
            <a:pPr marL="0" lvl="0" indent="0" algn="ctr" rtl="0">
              <a:lnSpc>
                <a:spcPct val="90000"/>
              </a:lnSpc>
              <a:spcBef>
                <a:spcPts val="0"/>
              </a:spcBef>
              <a:spcAft>
                <a:spcPts val="0"/>
              </a:spcAft>
              <a:buClr>
                <a:schemeClr val="dk1"/>
              </a:buClr>
              <a:buSzPts val="6000"/>
              <a:buFont typeface="Calibri"/>
              <a:buNone/>
            </a:pPr>
            <a:r>
              <a:rPr lang="en-US" b="1">
                <a:solidFill>
                  <a:srgbClr val="FF6600"/>
                </a:solidFill>
              </a:rPr>
              <a:t>Fracture variable</a:t>
            </a:r>
            <a:endParaRPr b="1">
              <a:solidFill>
                <a:srgbClr val="FF6600"/>
              </a:solidFill>
            </a:endParaRPr>
          </a:p>
        </p:txBody>
      </p:sp>
      <p:sp>
        <p:nvSpPr>
          <p:cNvPr id="140" name="Google Shape;140;p20"/>
          <p:cNvSpPr txBox="1">
            <a:spLocks noGrp="1"/>
          </p:cNvSpPr>
          <p:nvPr>
            <p:ph type="subTitle" idx="1"/>
          </p:nvPr>
        </p:nvSpPr>
        <p:spPr>
          <a:xfrm>
            <a:off x="4957063" y="3987775"/>
            <a:ext cx="6459000" cy="2732400"/>
          </a:xfrm>
          <a:prstGeom prst="rect">
            <a:avLst/>
          </a:prstGeom>
          <a:noFill/>
          <a:ln>
            <a:noFill/>
          </a:ln>
        </p:spPr>
        <p:txBody>
          <a:bodyPr spcFirstLastPara="1" wrap="square" lIns="91425" tIns="45700" rIns="91425" bIns="45700" anchor="t" anchorCtr="0">
            <a:normAutofit fontScale="25000" lnSpcReduction="20000"/>
          </a:bodyPr>
          <a:lstStyle/>
          <a:p>
            <a:pPr marL="0" lvl="0" indent="0" algn="just" rtl="0">
              <a:lnSpc>
                <a:spcPct val="90000"/>
              </a:lnSpc>
              <a:spcBef>
                <a:spcPts val="1000"/>
              </a:spcBef>
              <a:spcAft>
                <a:spcPts val="0"/>
              </a:spcAft>
              <a:buClr>
                <a:srgbClr val="FF6600"/>
              </a:buClr>
              <a:buSzPct val="100000"/>
              <a:buNone/>
            </a:pPr>
            <a:endParaRPr>
              <a:solidFill>
                <a:srgbClr val="FF6600"/>
              </a:solidFill>
            </a:endParaRPr>
          </a:p>
          <a:p>
            <a:pPr marL="0" lvl="0" indent="0" algn="just" rtl="0">
              <a:lnSpc>
                <a:spcPct val="90000"/>
              </a:lnSpc>
              <a:spcBef>
                <a:spcPts val="1000"/>
              </a:spcBef>
              <a:spcAft>
                <a:spcPts val="0"/>
              </a:spcAft>
              <a:buClr>
                <a:srgbClr val="FF6600"/>
              </a:buClr>
              <a:buSzPct val="33333"/>
              <a:buNone/>
            </a:pPr>
            <a:r>
              <a:rPr lang="en-US" sz="7200">
                <a:highlight>
                  <a:srgbClr val="FFFFFF"/>
                </a:highlight>
                <a:latin typeface="Arial"/>
                <a:ea typeface="Arial"/>
                <a:cs typeface="Arial"/>
                <a:sym typeface="Arial"/>
              </a:rPr>
              <a:t>Of the total number of patients, 8.38% of people were affected by the treatment, weakening their bones</a:t>
            </a:r>
            <a:endParaRPr sz="7200">
              <a:highlight>
                <a:srgbClr val="FFFFFF"/>
              </a:highlight>
              <a:latin typeface="Arial"/>
              <a:ea typeface="Arial"/>
              <a:cs typeface="Arial"/>
              <a:sym typeface="Arial"/>
            </a:endParaRPr>
          </a:p>
          <a:p>
            <a:pPr marL="457200" lvl="0" indent="-342900" algn="l" rtl="0">
              <a:lnSpc>
                <a:spcPct val="115000"/>
              </a:lnSpc>
              <a:spcBef>
                <a:spcPts val="1100"/>
              </a:spcBef>
              <a:spcAft>
                <a:spcPts val="0"/>
              </a:spcAft>
              <a:buSzPct val="100000"/>
              <a:buChar char="●"/>
            </a:pPr>
            <a:r>
              <a:rPr lang="en-US" sz="7200">
                <a:highlight>
                  <a:srgbClr val="FFFFFF"/>
                </a:highlight>
                <a:latin typeface="Arial"/>
                <a:ea typeface="Arial"/>
                <a:cs typeface="Arial"/>
                <a:sym typeface="Arial"/>
              </a:rPr>
              <a:t>In the graph, 1289 people were persistent with their treatment, and of this 1289 only 108 people were affected weakening their bones.</a:t>
            </a:r>
            <a:endParaRPr sz="7200">
              <a:highlight>
                <a:srgbClr val="FFFFFF"/>
              </a:highlight>
              <a:latin typeface="Arial"/>
              <a:ea typeface="Arial"/>
              <a:cs typeface="Arial"/>
              <a:sym typeface="Arial"/>
            </a:endParaRPr>
          </a:p>
          <a:p>
            <a:pPr marL="457200" lvl="0" indent="-342900" algn="l" rtl="0">
              <a:lnSpc>
                <a:spcPct val="115000"/>
              </a:lnSpc>
              <a:spcBef>
                <a:spcPts val="0"/>
              </a:spcBef>
              <a:spcAft>
                <a:spcPts val="0"/>
              </a:spcAft>
              <a:buSzPct val="100000"/>
              <a:buChar char="●"/>
            </a:pPr>
            <a:r>
              <a:rPr lang="en-US" sz="7200">
                <a:highlight>
                  <a:srgbClr val="FFFFFF"/>
                </a:highlight>
                <a:latin typeface="Arial"/>
                <a:ea typeface="Arial"/>
                <a:cs typeface="Arial"/>
                <a:sym typeface="Arial"/>
              </a:rPr>
              <a:t>The count of people affected by the treatment is small and we can speculate that  the treatment not affected considerably to the bones of the patients.</a:t>
            </a:r>
            <a:endParaRPr sz="7200"/>
          </a:p>
          <a:p>
            <a:pPr marL="0" lvl="0" indent="0" algn="just" rtl="0">
              <a:lnSpc>
                <a:spcPct val="90000"/>
              </a:lnSpc>
              <a:spcBef>
                <a:spcPts val="1000"/>
              </a:spcBef>
              <a:spcAft>
                <a:spcPts val="0"/>
              </a:spcAft>
              <a:buNone/>
            </a:pPr>
            <a:endParaRPr sz="2200"/>
          </a:p>
          <a:p>
            <a:pPr marL="0" lvl="0" indent="0" algn="ctr" rtl="0">
              <a:lnSpc>
                <a:spcPct val="90000"/>
              </a:lnSpc>
              <a:spcBef>
                <a:spcPts val="1000"/>
              </a:spcBef>
              <a:spcAft>
                <a:spcPts val="0"/>
              </a:spcAft>
              <a:buClr>
                <a:schemeClr val="dk1"/>
              </a:buClr>
              <a:buSzPct val="100000"/>
              <a:buNone/>
            </a:pPr>
            <a:endParaRPr sz="3200">
              <a:solidFill>
                <a:srgbClr val="FF6600"/>
              </a:solidFill>
            </a:endParaRPr>
          </a:p>
          <a:p>
            <a:pPr marL="0" lvl="0" indent="0" algn="ctr" rtl="0">
              <a:lnSpc>
                <a:spcPct val="90000"/>
              </a:lnSpc>
              <a:spcBef>
                <a:spcPts val="1000"/>
              </a:spcBef>
              <a:spcAft>
                <a:spcPts val="0"/>
              </a:spcAft>
              <a:buClr>
                <a:schemeClr val="dk1"/>
              </a:buClr>
              <a:buSzPct val="100000"/>
              <a:buNone/>
            </a:pPr>
            <a:endParaRPr>
              <a:solidFill>
                <a:srgbClr val="FF6600"/>
              </a:solidFill>
            </a:endParaRPr>
          </a:p>
          <a:p>
            <a:pPr marL="0" lvl="0" indent="0" algn="ctr" rtl="0">
              <a:lnSpc>
                <a:spcPct val="90000"/>
              </a:lnSpc>
              <a:spcBef>
                <a:spcPts val="1000"/>
              </a:spcBef>
              <a:spcAft>
                <a:spcPts val="0"/>
              </a:spcAft>
              <a:buClr>
                <a:schemeClr val="dk1"/>
              </a:buClr>
              <a:buSzPct val="100000"/>
              <a:buNone/>
            </a:pPr>
            <a:endParaRPr>
              <a:solidFill>
                <a:srgbClr val="FF6600"/>
              </a:solidFill>
            </a:endParaRPr>
          </a:p>
        </p:txBody>
      </p:sp>
      <p:pic>
        <p:nvPicPr>
          <p:cNvPr id="141" name="Google Shape;141;p20"/>
          <p:cNvPicPr preferRelativeResize="0"/>
          <p:nvPr/>
        </p:nvPicPr>
        <p:blipFill rotWithShape="1">
          <a:blip r:embed="rId3">
            <a:alphaModFix/>
          </a:blip>
          <a:srcRect/>
          <a:stretch/>
        </p:blipFill>
        <p:spPr>
          <a:xfrm>
            <a:off x="0" y="5863771"/>
            <a:ext cx="1654627" cy="994232"/>
          </a:xfrm>
          <a:prstGeom prst="rect">
            <a:avLst/>
          </a:prstGeom>
          <a:noFill/>
          <a:ln>
            <a:noFill/>
          </a:ln>
        </p:spPr>
      </p:pic>
      <p:pic>
        <p:nvPicPr>
          <p:cNvPr id="142" name="Google Shape;142;p20"/>
          <p:cNvPicPr preferRelativeResize="0"/>
          <p:nvPr/>
        </p:nvPicPr>
        <p:blipFill>
          <a:blip r:embed="rId4">
            <a:alphaModFix/>
          </a:blip>
          <a:stretch>
            <a:fillRect/>
          </a:stretch>
        </p:blipFill>
        <p:spPr>
          <a:xfrm>
            <a:off x="6195900" y="304800"/>
            <a:ext cx="4549299" cy="36829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ctrTitle"/>
          </p:nvPr>
        </p:nvSpPr>
        <p:spPr>
          <a:xfrm>
            <a:off x="0" y="0"/>
            <a:ext cx="39381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a:br>
            <a:br>
              <a:rPr lang="en-US"/>
            </a:br>
            <a:endParaRPr/>
          </a:p>
          <a:p>
            <a:pPr marL="0" lvl="0" indent="0" algn="ctr" rtl="0">
              <a:lnSpc>
                <a:spcPct val="90000"/>
              </a:lnSpc>
              <a:spcBef>
                <a:spcPts val="0"/>
              </a:spcBef>
              <a:spcAft>
                <a:spcPts val="0"/>
              </a:spcAft>
              <a:buClr>
                <a:schemeClr val="dk1"/>
              </a:buClr>
              <a:buSzPts val="6000"/>
              <a:buFont typeface="Calibri"/>
              <a:buNone/>
            </a:pPr>
            <a:r>
              <a:rPr lang="en-US" b="1">
                <a:solidFill>
                  <a:srgbClr val="FF6600"/>
                </a:solidFill>
              </a:rPr>
              <a:t>T-score variable</a:t>
            </a:r>
            <a:endParaRPr b="1">
              <a:solidFill>
                <a:srgbClr val="FF6600"/>
              </a:solidFill>
            </a:endParaRPr>
          </a:p>
        </p:txBody>
      </p:sp>
      <p:pic>
        <p:nvPicPr>
          <p:cNvPr id="148" name="Google Shape;148;p21"/>
          <p:cNvPicPr preferRelativeResize="0"/>
          <p:nvPr/>
        </p:nvPicPr>
        <p:blipFill rotWithShape="1">
          <a:blip r:embed="rId3">
            <a:alphaModFix/>
          </a:blip>
          <a:srcRect/>
          <a:stretch/>
        </p:blipFill>
        <p:spPr>
          <a:xfrm>
            <a:off x="0" y="5863771"/>
            <a:ext cx="1654627" cy="994232"/>
          </a:xfrm>
          <a:prstGeom prst="rect">
            <a:avLst/>
          </a:prstGeom>
          <a:noFill/>
          <a:ln>
            <a:noFill/>
          </a:ln>
        </p:spPr>
      </p:pic>
      <p:sp>
        <p:nvSpPr>
          <p:cNvPr id="149" name="Google Shape;149;p21"/>
          <p:cNvSpPr txBox="1">
            <a:spLocks noGrp="1"/>
          </p:cNvSpPr>
          <p:nvPr>
            <p:ph type="subTitle" idx="1"/>
          </p:nvPr>
        </p:nvSpPr>
        <p:spPr>
          <a:xfrm>
            <a:off x="4795550" y="4387575"/>
            <a:ext cx="6459000" cy="2128200"/>
          </a:xfrm>
          <a:prstGeom prst="rect">
            <a:avLst/>
          </a:prstGeom>
          <a:noFill/>
          <a:ln>
            <a:noFill/>
          </a:ln>
        </p:spPr>
        <p:txBody>
          <a:bodyPr spcFirstLastPara="1" wrap="square" lIns="91425" tIns="45700" rIns="91425" bIns="45700" anchor="t" anchorCtr="0">
            <a:normAutofit fontScale="25000" lnSpcReduction="20000"/>
          </a:bodyPr>
          <a:lstStyle/>
          <a:p>
            <a:pPr marL="0" lvl="0" indent="0" algn="just" rtl="0">
              <a:lnSpc>
                <a:spcPct val="90000"/>
              </a:lnSpc>
              <a:spcBef>
                <a:spcPts val="1000"/>
              </a:spcBef>
              <a:spcAft>
                <a:spcPts val="0"/>
              </a:spcAft>
              <a:buClr>
                <a:srgbClr val="FF6600"/>
              </a:buClr>
              <a:buSzPct val="100000"/>
              <a:buNone/>
            </a:pPr>
            <a:endParaRPr>
              <a:solidFill>
                <a:srgbClr val="FF6600"/>
              </a:solidFill>
            </a:endParaRPr>
          </a:p>
          <a:p>
            <a:pPr marL="0" lvl="0" indent="0" algn="just" rtl="0">
              <a:lnSpc>
                <a:spcPct val="90000"/>
              </a:lnSpc>
              <a:spcBef>
                <a:spcPts val="1000"/>
              </a:spcBef>
              <a:spcAft>
                <a:spcPts val="0"/>
              </a:spcAft>
              <a:buClr>
                <a:srgbClr val="FF6600"/>
              </a:buClr>
              <a:buSzPct val="33333"/>
              <a:buNone/>
            </a:pPr>
            <a:r>
              <a:rPr lang="en-US" sz="7200">
                <a:highlight>
                  <a:srgbClr val="FFFFFF"/>
                </a:highlight>
                <a:latin typeface="Arial"/>
                <a:ea typeface="Arial"/>
                <a:cs typeface="Arial"/>
                <a:sym typeface="Arial"/>
              </a:rPr>
              <a:t>There is 10.31% of people with treatment who had a decrease in the t-score</a:t>
            </a:r>
            <a:endParaRPr sz="7200">
              <a:highlight>
                <a:srgbClr val="FFFFFF"/>
              </a:highlight>
              <a:latin typeface="Arial"/>
              <a:ea typeface="Arial"/>
              <a:cs typeface="Arial"/>
              <a:sym typeface="Arial"/>
            </a:endParaRPr>
          </a:p>
          <a:p>
            <a:pPr marL="457200" lvl="0" indent="-342900" algn="l" rtl="0">
              <a:lnSpc>
                <a:spcPct val="115000"/>
              </a:lnSpc>
              <a:spcBef>
                <a:spcPts val="1100"/>
              </a:spcBef>
              <a:spcAft>
                <a:spcPts val="0"/>
              </a:spcAft>
              <a:buSzPct val="100000"/>
              <a:buChar char="●"/>
            </a:pPr>
            <a:r>
              <a:rPr lang="en-US" sz="7200">
                <a:highlight>
                  <a:srgbClr val="FFFFFF"/>
                </a:highlight>
                <a:latin typeface="Arial"/>
                <a:ea typeface="Arial"/>
                <a:cs typeface="Arial"/>
                <a:sym typeface="Arial"/>
              </a:rPr>
              <a:t>Then there is 90% approximately of people who maintained or improved their t-score. </a:t>
            </a:r>
            <a:endParaRPr sz="7200">
              <a:highlight>
                <a:srgbClr val="FFFFFF"/>
              </a:highlight>
              <a:latin typeface="Arial"/>
              <a:ea typeface="Arial"/>
              <a:cs typeface="Arial"/>
              <a:sym typeface="Arial"/>
            </a:endParaRPr>
          </a:p>
          <a:p>
            <a:pPr marL="457200" lvl="0" indent="-342900" algn="l" rtl="0">
              <a:lnSpc>
                <a:spcPct val="115000"/>
              </a:lnSpc>
              <a:spcBef>
                <a:spcPts val="0"/>
              </a:spcBef>
              <a:spcAft>
                <a:spcPts val="0"/>
              </a:spcAft>
              <a:buSzPct val="100000"/>
              <a:buChar char="●"/>
            </a:pPr>
            <a:r>
              <a:rPr lang="en-US" sz="7200">
                <a:latin typeface="Arial"/>
                <a:ea typeface="Arial"/>
                <a:cs typeface="Arial"/>
                <a:sym typeface="Arial"/>
              </a:rPr>
              <a:t>In conclusion the treatment is improving the t-score of the patients.</a:t>
            </a:r>
            <a:endParaRPr sz="7200">
              <a:latin typeface="Arial"/>
              <a:ea typeface="Arial"/>
              <a:cs typeface="Arial"/>
              <a:sym typeface="Arial"/>
            </a:endParaRPr>
          </a:p>
          <a:p>
            <a:pPr marL="0" lvl="0" indent="0" algn="just" rtl="0">
              <a:lnSpc>
                <a:spcPct val="90000"/>
              </a:lnSpc>
              <a:spcBef>
                <a:spcPts val="1000"/>
              </a:spcBef>
              <a:spcAft>
                <a:spcPts val="0"/>
              </a:spcAft>
              <a:buNone/>
            </a:pPr>
            <a:endParaRPr sz="2200"/>
          </a:p>
          <a:p>
            <a:pPr marL="0" lvl="0" indent="0" algn="ctr" rtl="0">
              <a:lnSpc>
                <a:spcPct val="90000"/>
              </a:lnSpc>
              <a:spcBef>
                <a:spcPts val="1000"/>
              </a:spcBef>
              <a:spcAft>
                <a:spcPts val="0"/>
              </a:spcAft>
              <a:buClr>
                <a:schemeClr val="dk1"/>
              </a:buClr>
              <a:buSzPct val="100000"/>
              <a:buNone/>
            </a:pPr>
            <a:endParaRPr sz="3200">
              <a:solidFill>
                <a:srgbClr val="FF6600"/>
              </a:solidFill>
            </a:endParaRPr>
          </a:p>
          <a:p>
            <a:pPr marL="0" lvl="0" indent="0" algn="ctr" rtl="0">
              <a:lnSpc>
                <a:spcPct val="90000"/>
              </a:lnSpc>
              <a:spcBef>
                <a:spcPts val="1000"/>
              </a:spcBef>
              <a:spcAft>
                <a:spcPts val="0"/>
              </a:spcAft>
              <a:buClr>
                <a:schemeClr val="dk1"/>
              </a:buClr>
              <a:buSzPct val="100000"/>
              <a:buNone/>
            </a:pPr>
            <a:endParaRPr>
              <a:solidFill>
                <a:srgbClr val="FF6600"/>
              </a:solidFill>
            </a:endParaRPr>
          </a:p>
          <a:p>
            <a:pPr marL="0" lvl="0" indent="0" algn="ctr" rtl="0">
              <a:lnSpc>
                <a:spcPct val="90000"/>
              </a:lnSpc>
              <a:spcBef>
                <a:spcPts val="1000"/>
              </a:spcBef>
              <a:spcAft>
                <a:spcPts val="0"/>
              </a:spcAft>
              <a:buClr>
                <a:schemeClr val="dk1"/>
              </a:buClr>
              <a:buSzPct val="100000"/>
              <a:buNone/>
            </a:pPr>
            <a:endParaRPr>
              <a:solidFill>
                <a:srgbClr val="FF6600"/>
              </a:solidFill>
            </a:endParaRPr>
          </a:p>
        </p:txBody>
      </p:sp>
      <p:pic>
        <p:nvPicPr>
          <p:cNvPr id="150" name="Google Shape;150;p21"/>
          <p:cNvPicPr preferRelativeResize="0"/>
          <p:nvPr/>
        </p:nvPicPr>
        <p:blipFill>
          <a:blip r:embed="rId4">
            <a:alphaModFix/>
          </a:blip>
          <a:stretch>
            <a:fillRect/>
          </a:stretch>
        </p:blipFill>
        <p:spPr>
          <a:xfrm>
            <a:off x="5974025" y="505500"/>
            <a:ext cx="4405023" cy="374469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1157</Words>
  <Application>Microsoft Office PowerPoint</Application>
  <PresentationFormat>Panorámica</PresentationFormat>
  <Paragraphs>167</Paragraphs>
  <Slides>15</Slides>
  <Notes>15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Arial</vt:lpstr>
      <vt:lpstr>Calibri</vt:lpstr>
      <vt:lpstr>Office Theme</vt:lpstr>
      <vt:lpstr>Presentación de PowerPoint</vt:lpstr>
      <vt:lpstr>   Agenda</vt:lpstr>
      <vt:lpstr>   Business problem</vt:lpstr>
      <vt:lpstr>   Approach</vt:lpstr>
      <vt:lpstr>   Clinical Factors</vt:lpstr>
      <vt:lpstr>   Clinical Factors</vt:lpstr>
      <vt:lpstr>   Clinical Factors</vt:lpstr>
      <vt:lpstr>   Fracture variable</vt:lpstr>
      <vt:lpstr>   T-score variable</vt:lpstr>
      <vt:lpstr>   Risk, comorbidity and concomitant factors</vt:lpstr>
      <vt:lpstr>   Risk, comorbidity and concomitant factors</vt:lpstr>
      <vt:lpstr>   Risk, comorbidity and concomitant factors</vt:lpstr>
      <vt:lpstr>   EDA Summary</vt:lpstr>
      <vt:lpstr>   Model proposals (technical review)</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Usuario</cp:lastModifiedBy>
  <cp:revision>1</cp:revision>
  <dcterms:modified xsi:type="dcterms:W3CDTF">2021-05-15T04:39:21Z</dcterms:modified>
</cp:coreProperties>
</file>