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6417c246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d6417c246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6417c246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d6417c246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a0431a63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da0431a63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a0431a63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da0431a63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a0431a63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da0431a63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790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b16efd9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7b16efd9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b16efd9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7b16efd9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9fe6ee74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d9fe6ee74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9fe6ee74b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9fe6ee74b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9fe6ee7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d9fe6ee7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9fe6ee74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d9fe6ee74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6417c246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d6417c246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drug-persistence-app.herokuapp.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32" y="0"/>
            <a:ext cx="2325467" cy="2325467"/>
          </a:xfrm>
          <a:prstGeom prst="rect">
            <a:avLst/>
          </a:prstGeom>
          <a:noFill/>
          <a:ln>
            <a:noFill/>
          </a:ln>
        </p:spPr>
      </p:pic>
      <p:sp>
        <p:nvSpPr>
          <p:cNvPr id="85" name="Google Shape;85;p13"/>
          <p:cNvSpPr txBox="1"/>
          <p:nvPr/>
        </p:nvSpPr>
        <p:spPr>
          <a:xfrm>
            <a:off x="1659150" y="1583450"/>
            <a:ext cx="8873700" cy="5008800"/>
          </a:xfrm>
          <a:prstGeom prst="rect">
            <a:avLst/>
          </a:prstGeom>
          <a:solidFill>
            <a:srgbClr val="3B3B3B"/>
          </a:solid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5800" b="1" dirty="0">
                <a:solidFill>
                  <a:srgbClr val="FF6600"/>
                </a:solidFill>
                <a:latin typeface="Calibri"/>
                <a:ea typeface="Calibri"/>
                <a:cs typeface="Calibri"/>
                <a:sym typeface="Calibri"/>
              </a:rPr>
              <a:t>Modelling</a:t>
            </a:r>
            <a:endParaRPr sz="1900" b="1" dirty="0">
              <a:solidFill>
                <a:srgbClr val="FF6600"/>
              </a:solidFill>
              <a:latin typeface="Calibri"/>
              <a:ea typeface="Calibri"/>
              <a:cs typeface="Calibri"/>
              <a:sym typeface="Calibri"/>
            </a:endParaRPr>
          </a:p>
          <a:p>
            <a:pPr marL="444500" lvl="0" indent="0" algn="l" rtl="0">
              <a:lnSpc>
                <a:spcPct val="115000"/>
              </a:lnSpc>
              <a:spcBef>
                <a:spcPts val="0"/>
              </a:spcBef>
              <a:spcAft>
                <a:spcPts val="0"/>
              </a:spcAft>
              <a:buClr>
                <a:schemeClr val="dk1"/>
              </a:buClr>
              <a:buSzPts val="1100"/>
              <a:buFont typeface="Arial"/>
              <a:buNone/>
            </a:pPr>
            <a:r>
              <a:rPr lang="en-US" sz="2800" dirty="0">
                <a:solidFill>
                  <a:schemeClr val="lt1"/>
                </a:solidFill>
                <a:latin typeface="Calibri"/>
                <a:ea typeface="Calibri"/>
                <a:cs typeface="Calibri"/>
                <a:sym typeface="Calibri"/>
              </a:rPr>
              <a:t>Persistency of a drug</a:t>
            </a:r>
            <a:endParaRPr sz="2800" dirty="0">
              <a:solidFill>
                <a:schemeClr val="lt1"/>
              </a:solidFill>
              <a:latin typeface="Calibri"/>
              <a:ea typeface="Calibri"/>
              <a:cs typeface="Calibri"/>
              <a:sym typeface="Calibri"/>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Team  :   OpenML</a:t>
            </a:r>
            <a:endParaRPr sz="2400" dirty="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Members   :	- Juan Carlos</a:t>
            </a:r>
            <a:endParaRPr sz="2400" dirty="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       		- Laith Adi</a:t>
            </a:r>
            <a:endParaRPr sz="2400" dirty="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                 	- Gerson Orihuela</a:t>
            </a:r>
            <a:endParaRPr sz="2400" dirty="0">
              <a:solidFill>
                <a:schemeClr val="lt1"/>
              </a:solidFill>
            </a:endParaRPr>
          </a:p>
          <a:p>
            <a:pPr marL="444500" lvl="0" indent="0" algn="l" rtl="0">
              <a:lnSpc>
                <a:spcPct val="115000"/>
              </a:lnSpc>
              <a:spcBef>
                <a:spcPts val="0"/>
              </a:spcBef>
              <a:spcAft>
                <a:spcPts val="0"/>
              </a:spcAft>
              <a:buClr>
                <a:schemeClr val="dk1"/>
              </a:buClr>
              <a:buSzPts val="1100"/>
              <a:buFont typeface="Arial"/>
              <a:buNone/>
            </a:pPr>
            <a:r>
              <a:rPr lang="en-US" sz="2400" dirty="0">
                <a:solidFill>
                  <a:schemeClr val="lt1"/>
                </a:solidFill>
              </a:rPr>
              <a:t>                 	- Walquer Valles</a:t>
            </a:r>
            <a:endParaRPr sz="2400" dirty="0">
              <a:solidFill>
                <a:schemeClr val="lt1"/>
              </a:solidFill>
            </a:endParaRPr>
          </a:p>
          <a:p>
            <a:pPr marL="444500" lvl="0" indent="0" algn="l" rtl="0">
              <a:lnSpc>
                <a:spcPct val="115000"/>
              </a:lnSpc>
              <a:spcBef>
                <a:spcPts val="0"/>
              </a:spcBef>
              <a:spcAft>
                <a:spcPts val="0"/>
              </a:spcAft>
              <a:buSzPts val="1100"/>
              <a:buNone/>
            </a:pPr>
            <a:endParaRPr lang="en-US" sz="2400" dirty="0">
              <a:solidFill>
                <a:schemeClr val="lt1"/>
              </a:solidFill>
            </a:endParaRPr>
          </a:p>
          <a:p>
            <a:pPr marL="444500" lvl="0" indent="0" algn="l" rtl="0">
              <a:lnSpc>
                <a:spcPct val="115000"/>
              </a:lnSpc>
              <a:spcBef>
                <a:spcPts val="0"/>
              </a:spcBef>
              <a:spcAft>
                <a:spcPts val="0"/>
              </a:spcAft>
              <a:buSzPts val="1100"/>
              <a:buNone/>
            </a:pPr>
            <a:r>
              <a:rPr lang="en-US" sz="2400" dirty="0">
                <a:solidFill>
                  <a:schemeClr val="lt1"/>
                </a:solidFill>
              </a:rPr>
              <a:t>Date  :   15-May-2021</a:t>
            </a:r>
            <a:endParaRPr sz="3200"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Logistic Regression Model</a:t>
            </a:r>
            <a:endParaRPr/>
          </a:p>
        </p:txBody>
      </p:sp>
      <p:sp>
        <p:nvSpPr>
          <p:cNvPr id="158" name="Google Shape;158;p22"/>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marR="38100" lvl="0" indent="0" algn="l" rtl="0">
              <a:lnSpc>
                <a:spcPct val="128571"/>
              </a:lnSpc>
              <a:spcBef>
                <a:spcPts val="0"/>
              </a:spcBef>
              <a:spcAft>
                <a:spcPts val="0"/>
              </a:spcAft>
              <a:buNone/>
            </a:pPr>
            <a:endParaRPr lang="en-US" sz="2000" dirty="0">
              <a:highlight>
                <a:srgbClr val="FFFFFF"/>
              </a:highlight>
              <a:latin typeface="Arial"/>
              <a:ea typeface="Arial"/>
              <a:cs typeface="Arial"/>
              <a:sym typeface="Arial"/>
            </a:endParaRPr>
          </a:p>
          <a:p>
            <a:pPr marL="0" marR="38100" lvl="0" indent="0" algn="l" rtl="0">
              <a:lnSpc>
                <a:spcPct val="128571"/>
              </a:lnSpc>
              <a:spcBef>
                <a:spcPts val="0"/>
              </a:spcBef>
              <a:spcAft>
                <a:spcPts val="0"/>
              </a:spcAft>
              <a:buNone/>
            </a:pPr>
            <a:endParaRPr lang="en-US" sz="2000" dirty="0">
              <a:highlight>
                <a:srgbClr val="FFFFFF"/>
              </a:highlight>
              <a:latin typeface="Arial"/>
              <a:ea typeface="Arial"/>
              <a:cs typeface="Arial"/>
              <a:sym typeface="Arial"/>
            </a:endParaRPr>
          </a:p>
          <a:p>
            <a:pPr marL="0" marR="38100" lvl="0" indent="0" algn="l" rtl="0">
              <a:lnSpc>
                <a:spcPct val="128571"/>
              </a:lnSpc>
              <a:spcBef>
                <a:spcPts val="0"/>
              </a:spcBef>
              <a:spcAft>
                <a:spcPts val="0"/>
              </a:spcAft>
              <a:buNone/>
            </a:pPr>
            <a:r>
              <a:rPr lang="en-US" sz="2000" dirty="0">
                <a:highlight>
                  <a:srgbClr val="FFFFFF"/>
                </a:highlight>
                <a:latin typeface="Arial"/>
                <a:ea typeface="Arial"/>
                <a:cs typeface="Arial"/>
                <a:sym typeface="Arial"/>
              </a:rPr>
              <a:t>The following are the best parameters and score, based on accuracy, from the GridSearchCV API from Sk-Learn.  </a:t>
            </a: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r>
              <a:rPr lang="en-US" sz="2200" dirty="0"/>
              <a:t>These results are based on the fitting of the training sets. </a:t>
            </a: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Clr>
                <a:schemeClr val="dk1"/>
              </a:buClr>
              <a:buSzPct val="50000"/>
              <a:buFont typeface="Arial"/>
              <a:buNone/>
            </a:pPr>
            <a:endParaRPr sz="2200" dirty="0"/>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14285"/>
              <a:buNone/>
            </a:pPr>
            <a:endParaRPr sz="2100" dirty="0">
              <a:solidFill>
                <a:srgbClr val="202124"/>
              </a:solidFill>
              <a:highlight>
                <a:srgbClr val="F8F9FA"/>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p:txBody>
      </p:sp>
      <p:pic>
        <p:nvPicPr>
          <p:cNvPr id="159" name="Google Shape;159;p22"/>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60" name="Google Shape;160;p22"/>
          <p:cNvPicPr preferRelativeResize="0"/>
          <p:nvPr/>
        </p:nvPicPr>
        <p:blipFill>
          <a:blip r:embed="rId4">
            <a:alphaModFix/>
          </a:blip>
          <a:stretch>
            <a:fillRect/>
          </a:stretch>
        </p:blipFill>
        <p:spPr>
          <a:xfrm>
            <a:off x="4286250" y="2576583"/>
            <a:ext cx="7572150" cy="65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Logistic Regression Model</a:t>
            </a:r>
            <a:endParaRPr/>
          </a:p>
        </p:txBody>
      </p:sp>
      <p:sp>
        <p:nvSpPr>
          <p:cNvPr id="166" name="Google Shape;166;p23"/>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marR="38100" lvl="0" indent="0" algn="l" rtl="0">
              <a:lnSpc>
                <a:spcPct val="128571"/>
              </a:lnSpc>
              <a:spcBef>
                <a:spcPts val="0"/>
              </a:spcBef>
              <a:spcAft>
                <a:spcPts val="0"/>
              </a:spcAft>
              <a:buNone/>
            </a:pPr>
            <a:r>
              <a:rPr lang="en-US" sz="2000">
                <a:highlight>
                  <a:srgbClr val="FFFFFF"/>
                </a:highlight>
                <a:latin typeface="Arial"/>
                <a:ea typeface="Arial"/>
                <a:cs typeface="Arial"/>
                <a:sym typeface="Arial"/>
              </a:rPr>
              <a:t>f1 score is used to evaluate the logistic regression model. Along with the confusion matrix and ROC curve. </a:t>
            </a:r>
            <a:endParaRPr sz="2200"/>
          </a:p>
          <a:p>
            <a:pPr marL="457200" marR="38100" lvl="0" indent="-347345" algn="l" rtl="0">
              <a:lnSpc>
                <a:spcPct val="128571"/>
              </a:lnSpc>
              <a:spcBef>
                <a:spcPts val="0"/>
              </a:spcBef>
              <a:spcAft>
                <a:spcPts val="0"/>
              </a:spcAft>
              <a:buSzPct val="100000"/>
              <a:buChar char="●"/>
            </a:pPr>
            <a:r>
              <a:rPr lang="en-US" sz="2200"/>
              <a:t>f1 score: 0.81087</a:t>
            </a:r>
            <a:endParaRPr sz="2200"/>
          </a:p>
          <a:p>
            <a:pPr marL="457200" marR="38100" lvl="0" indent="-347345" algn="l" rtl="0">
              <a:lnSpc>
                <a:spcPct val="128571"/>
              </a:lnSpc>
              <a:spcBef>
                <a:spcPts val="0"/>
              </a:spcBef>
              <a:spcAft>
                <a:spcPts val="0"/>
              </a:spcAft>
              <a:buSzPct val="100000"/>
              <a:buChar char="●"/>
            </a:pPr>
            <a:r>
              <a:rPr lang="en-US" sz="2200"/>
              <a:t>Confusion matrix</a:t>
            </a: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457200" marR="38100" lvl="0" indent="-347345" algn="l" rtl="0">
              <a:lnSpc>
                <a:spcPct val="128571"/>
              </a:lnSpc>
              <a:spcBef>
                <a:spcPts val="0"/>
              </a:spcBef>
              <a:spcAft>
                <a:spcPts val="0"/>
              </a:spcAft>
              <a:buSzPct val="100000"/>
              <a:buChar char="●"/>
            </a:pPr>
            <a:r>
              <a:rPr lang="en-US" sz="2200"/>
              <a:t>ROC curve</a:t>
            </a: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Clr>
                <a:schemeClr val="dk1"/>
              </a:buClr>
              <a:buSzPct val="50000"/>
              <a:buFont typeface="Arial"/>
              <a:buNone/>
            </a:pPr>
            <a:endParaRPr sz="2200"/>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p:txBody>
      </p:sp>
      <p:pic>
        <p:nvPicPr>
          <p:cNvPr id="167" name="Google Shape;167;p23"/>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68" name="Google Shape;168;p23"/>
          <p:cNvPicPr preferRelativeResize="0"/>
          <p:nvPr/>
        </p:nvPicPr>
        <p:blipFill>
          <a:blip r:embed="rId4">
            <a:alphaModFix/>
          </a:blip>
          <a:stretch>
            <a:fillRect/>
          </a:stretch>
        </p:blipFill>
        <p:spPr>
          <a:xfrm>
            <a:off x="7508443" y="943052"/>
            <a:ext cx="4400550" cy="2776625"/>
          </a:xfrm>
          <a:prstGeom prst="rect">
            <a:avLst/>
          </a:prstGeom>
          <a:noFill/>
          <a:ln>
            <a:noFill/>
          </a:ln>
        </p:spPr>
      </p:pic>
      <p:pic>
        <p:nvPicPr>
          <p:cNvPr id="169" name="Google Shape;169;p23"/>
          <p:cNvPicPr preferRelativeResize="0"/>
          <p:nvPr/>
        </p:nvPicPr>
        <p:blipFill>
          <a:blip r:embed="rId5">
            <a:alphaModFix/>
          </a:blip>
          <a:stretch>
            <a:fillRect/>
          </a:stretch>
        </p:blipFill>
        <p:spPr>
          <a:xfrm>
            <a:off x="6588751" y="3900526"/>
            <a:ext cx="4037950" cy="277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dirty="0"/>
          </a:p>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SVM </a:t>
            </a: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Model</a:t>
            </a:r>
            <a:endParaRPr dirty="0"/>
          </a:p>
        </p:txBody>
      </p:sp>
      <p:sp>
        <p:nvSpPr>
          <p:cNvPr id="175" name="Google Shape;175;p24"/>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457200" marR="38100" lvl="0" indent="0" algn="l" rtl="0">
              <a:lnSpc>
                <a:spcPct val="128571"/>
              </a:lnSpc>
              <a:spcBef>
                <a:spcPts val="0"/>
              </a:spcBef>
              <a:spcAft>
                <a:spcPts val="0"/>
              </a:spcAft>
              <a:buNone/>
            </a:pPr>
            <a:endParaRPr sz="2200"/>
          </a:p>
          <a:p>
            <a:pPr marL="0" lvl="0" indent="0" algn="just" rtl="0">
              <a:spcBef>
                <a:spcPts val="1000"/>
              </a:spcBef>
              <a:spcAft>
                <a:spcPts val="0"/>
              </a:spcAft>
              <a:buNone/>
            </a:pPr>
            <a:r>
              <a:rPr lang="en-US" sz="2000" b="1"/>
              <a:t>Support Vector Machines</a:t>
            </a:r>
            <a:r>
              <a:rPr lang="en-US" sz="2000"/>
              <a:t> algorithm to classify the persistence of patients (1 for positives and -1 for negatives). A linear kernel has been used, obtaining an </a:t>
            </a:r>
            <a:r>
              <a:rPr lang="en-US" sz="2000" b="1"/>
              <a:t>accuracy of 83.5 %</a:t>
            </a:r>
            <a:r>
              <a:rPr lang="en-US" sz="2000"/>
              <a:t> over testing data (25 % out of the whole dataset).</a:t>
            </a:r>
            <a:endParaRPr sz="2000"/>
          </a:p>
          <a:p>
            <a:pPr marL="0" lvl="0" indent="0" algn="just" rtl="0">
              <a:spcBef>
                <a:spcPts val="1000"/>
              </a:spcBef>
              <a:spcAft>
                <a:spcPts val="0"/>
              </a:spcAft>
              <a:buNone/>
            </a:pPr>
            <a:endParaRPr sz="2000"/>
          </a:p>
          <a:p>
            <a:pPr marL="0" lvl="0" indent="0" algn="just" rtl="0">
              <a:spcBef>
                <a:spcPts val="1000"/>
              </a:spcBef>
              <a:spcAft>
                <a:spcPts val="0"/>
              </a:spcAft>
              <a:buNone/>
            </a:pPr>
            <a:endParaRPr sz="20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Clr>
                <a:schemeClr val="dk1"/>
              </a:buClr>
              <a:buSzPts val="1100"/>
              <a:buFont typeface="Arial"/>
              <a:buNone/>
            </a:pPr>
            <a:endParaRPr sz="2200"/>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p:txBody>
      </p:sp>
      <p:pic>
        <p:nvPicPr>
          <p:cNvPr id="176" name="Google Shape;176;p24"/>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77" name="Google Shape;177;p24"/>
          <p:cNvPicPr preferRelativeResize="0"/>
          <p:nvPr/>
        </p:nvPicPr>
        <p:blipFill>
          <a:blip r:embed="rId4">
            <a:alphaModFix/>
          </a:blip>
          <a:stretch>
            <a:fillRect/>
          </a:stretch>
        </p:blipFill>
        <p:spPr>
          <a:xfrm>
            <a:off x="5977000" y="1890988"/>
            <a:ext cx="4524375" cy="380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dirty="0"/>
          </a:p>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Conclusions</a:t>
            </a:r>
            <a:endParaRPr dirty="0"/>
          </a:p>
        </p:txBody>
      </p:sp>
      <p:sp>
        <p:nvSpPr>
          <p:cNvPr id="183" name="Google Shape;183;p25"/>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lnSpcReduction="10000"/>
          </a:bodyPr>
          <a:lstStyle/>
          <a:p>
            <a:pPr marL="457200" marR="38100" lvl="0" indent="0" algn="l" rtl="0">
              <a:lnSpc>
                <a:spcPct val="128571"/>
              </a:lnSpc>
              <a:spcBef>
                <a:spcPts val="0"/>
              </a:spcBef>
              <a:spcAft>
                <a:spcPts val="0"/>
              </a:spcAft>
              <a:buNone/>
            </a:pPr>
            <a:endParaRPr sz="2200"/>
          </a:p>
          <a:p>
            <a:pPr marL="914400" lvl="0" indent="-368300" algn="l" rtl="0">
              <a:spcBef>
                <a:spcPts val="1000"/>
              </a:spcBef>
              <a:spcAft>
                <a:spcPts val="0"/>
              </a:spcAft>
              <a:buSzPts val="2200"/>
              <a:buChar char="●"/>
            </a:pPr>
            <a:r>
              <a:rPr lang="en-US" sz="2000">
                <a:highlight>
                  <a:schemeClr val="lt1"/>
                </a:highlight>
                <a:latin typeface="Arial"/>
                <a:ea typeface="Arial"/>
                <a:cs typeface="Arial"/>
                <a:sym typeface="Arial"/>
              </a:rPr>
              <a:t>The Dexa_freq_during_rx, is the variable with greater power to predict persistent and non-persistent results. This variable if followed in impontance by Dexa_During_RX and Comorb_Long_Term_Current_Drug_Therapy.</a:t>
            </a:r>
            <a:endParaRPr sz="2000">
              <a:highlight>
                <a:schemeClr val="lt1"/>
              </a:highlight>
              <a:latin typeface="Arial"/>
              <a:ea typeface="Arial"/>
              <a:cs typeface="Arial"/>
              <a:sym typeface="Arial"/>
            </a:endParaRPr>
          </a:p>
          <a:p>
            <a:pPr marL="914400" lvl="0" indent="-355600" algn="l" rtl="0">
              <a:spcBef>
                <a:spcPts val="1000"/>
              </a:spcBef>
              <a:spcAft>
                <a:spcPts val="0"/>
              </a:spcAft>
              <a:buSzPts val="2000"/>
              <a:buFont typeface="Arial"/>
              <a:buChar char="●"/>
            </a:pPr>
            <a:r>
              <a:rPr lang="en-US" sz="2000">
                <a:highlight>
                  <a:schemeClr val="lt1"/>
                </a:highlight>
                <a:latin typeface="Arial"/>
                <a:ea typeface="Arial"/>
                <a:cs typeface="Arial"/>
                <a:sym typeface="Arial"/>
              </a:rPr>
              <a:t>After those the following chart summarize the importance of other variables to predict the target variable. </a:t>
            </a:r>
            <a:endParaRPr sz="2000">
              <a:highlight>
                <a:schemeClr val="lt1"/>
              </a:highlight>
              <a:latin typeface="Arial"/>
              <a:ea typeface="Arial"/>
              <a:cs typeface="Arial"/>
              <a:sym typeface="Arial"/>
            </a:endParaRPr>
          </a:p>
          <a:p>
            <a:pPr marL="0" lvl="0" indent="0" algn="l" rtl="0">
              <a:spcBef>
                <a:spcPts val="1000"/>
              </a:spcBef>
              <a:spcAft>
                <a:spcPts val="0"/>
              </a:spcAft>
              <a:buNone/>
            </a:pPr>
            <a:endParaRPr sz="2000">
              <a:highlight>
                <a:schemeClr val="lt1"/>
              </a:highlight>
              <a:latin typeface="Arial"/>
              <a:ea typeface="Arial"/>
              <a:cs typeface="Arial"/>
              <a:sym typeface="Arial"/>
            </a:endParaRPr>
          </a:p>
          <a:p>
            <a:pPr marL="0" lvl="0" indent="0" algn="just" rtl="0">
              <a:spcBef>
                <a:spcPts val="1000"/>
              </a:spcBef>
              <a:spcAft>
                <a:spcPts val="0"/>
              </a:spcAft>
              <a:buNone/>
            </a:pPr>
            <a:endParaRPr sz="2000"/>
          </a:p>
          <a:p>
            <a:pPr marL="0" lvl="0" indent="0" algn="just" rtl="0">
              <a:spcBef>
                <a:spcPts val="1000"/>
              </a:spcBef>
              <a:spcAft>
                <a:spcPts val="0"/>
              </a:spcAft>
              <a:buNone/>
            </a:pPr>
            <a:endParaRPr sz="2000"/>
          </a:p>
          <a:p>
            <a:pPr marL="0" lvl="0" indent="0" algn="just" rtl="0">
              <a:spcBef>
                <a:spcPts val="1000"/>
              </a:spcBef>
              <a:spcAft>
                <a:spcPts val="0"/>
              </a:spcAft>
              <a:buNone/>
            </a:pPr>
            <a:endParaRPr sz="20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Clr>
                <a:schemeClr val="dk1"/>
              </a:buClr>
              <a:buSzPts val="1100"/>
              <a:buFont typeface="Arial"/>
              <a:buNone/>
            </a:pPr>
            <a:endParaRPr sz="2200"/>
          </a:p>
          <a:p>
            <a:pPr marL="0" marR="38100" lvl="0" indent="0" algn="l" rtl="0">
              <a:lnSpc>
                <a:spcPct val="128571"/>
              </a:lnSpc>
              <a:spcBef>
                <a:spcPts val="0"/>
              </a:spcBef>
              <a:spcAft>
                <a:spcPts val="0"/>
              </a:spcAft>
              <a:buClr>
                <a:schemeClr val="dk1"/>
              </a:buClr>
              <a:buSzPts val="1100"/>
              <a:buFont typeface="Arial"/>
              <a:buNone/>
            </a:pPr>
            <a:endParaRPr sz="2200"/>
          </a:p>
          <a:p>
            <a:pPr marL="914400" lvl="0" indent="-355600" algn="l" rtl="0">
              <a:lnSpc>
                <a:spcPct val="90000"/>
              </a:lnSpc>
              <a:spcBef>
                <a:spcPts val="1000"/>
              </a:spcBef>
              <a:spcAft>
                <a:spcPts val="0"/>
              </a:spcAft>
              <a:buSzPts val="2000"/>
              <a:buFont typeface="Arial"/>
              <a:buChar char="●"/>
            </a:pPr>
            <a:r>
              <a:rPr lang="en-US" sz="2000">
                <a:highlight>
                  <a:srgbClr val="FFFFFF"/>
                </a:highlight>
                <a:latin typeface="Arial"/>
                <a:ea typeface="Arial"/>
                <a:cs typeface="Arial"/>
                <a:sym typeface="Arial"/>
              </a:rPr>
              <a:t>The best model to be used to make predictions is the SVM model with </a:t>
            </a:r>
            <a:r>
              <a:rPr lang="en-US" sz="2000" b="1"/>
              <a:t>83.5 % of accuracy.</a:t>
            </a: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a:highlight>
                <a:srgbClr val="FFFFFF"/>
              </a:highlight>
              <a:latin typeface="Arial"/>
              <a:ea typeface="Arial"/>
              <a:cs typeface="Arial"/>
              <a:sym typeface="Arial"/>
            </a:endParaRPr>
          </a:p>
        </p:txBody>
      </p:sp>
      <p:pic>
        <p:nvPicPr>
          <p:cNvPr id="184" name="Google Shape;184;p25"/>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85" name="Google Shape;185;p25"/>
          <p:cNvPicPr preferRelativeResize="0"/>
          <p:nvPr/>
        </p:nvPicPr>
        <p:blipFill>
          <a:blip r:embed="rId4">
            <a:alphaModFix/>
          </a:blip>
          <a:stretch>
            <a:fillRect/>
          </a:stretch>
        </p:blipFill>
        <p:spPr>
          <a:xfrm>
            <a:off x="6157975" y="2645486"/>
            <a:ext cx="4162425" cy="245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dirty="0"/>
          </a:p>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r>
              <a:rPr lang="es-PE" b="1" dirty="0">
                <a:solidFill>
                  <a:srgbClr val="FF6600"/>
                </a:solidFill>
              </a:rPr>
              <a:t>App Concept Test</a:t>
            </a:r>
            <a:endParaRPr b="1" dirty="0">
              <a:solidFill>
                <a:srgbClr val="FF6600"/>
              </a:solidFill>
            </a:endParaRPr>
          </a:p>
        </p:txBody>
      </p:sp>
      <p:sp>
        <p:nvSpPr>
          <p:cNvPr id="183" name="Google Shape;183;p25"/>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457200" marR="38100" lvl="0" indent="0" algn="l" rtl="0">
              <a:lnSpc>
                <a:spcPct val="128571"/>
              </a:lnSpc>
              <a:spcBef>
                <a:spcPts val="0"/>
              </a:spcBef>
              <a:spcAft>
                <a:spcPts val="0"/>
              </a:spcAft>
              <a:buNone/>
            </a:pPr>
            <a:endParaRPr sz="2200" dirty="0"/>
          </a:p>
          <a:p>
            <a:pPr marL="342900" lvl="0" indent="-342900" algn="l" rtl="0">
              <a:spcBef>
                <a:spcPts val="1000"/>
              </a:spcBef>
              <a:spcAft>
                <a:spcPts val="0"/>
              </a:spcAft>
              <a:buFont typeface="Arial" panose="020B0604020202020204" pitchFamily="34" charset="0"/>
              <a:buChar char="•"/>
            </a:pPr>
            <a:r>
              <a:rPr lang="en-US" sz="2000" dirty="0">
                <a:highlight>
                  <a:schemeClr val="lt1"/>
                </a:highlight>
                <a:latin typeface="Arial"/>
                <a:ea typeface="Arial"/>
                <a:cs typeface="Arial"/>
                <a:sym typeface="Arial"/>
              </a:rPr>
              <a:t>Go to </a:t>
            </a:r>
            <a:r>
              <a:rPr lang="en-US" sz="2000" dirty="0">
                <a:highlight>
                  <a:schemeClr val="lt1"/>
                </a:highlight>
                <a:latin typeface="Arial"/>
                <a:ea typeface="Arial"/>
                <a:cs typeface="Arial"/>
                <a:sym typeface="Arial"/>
                <a:hlinkClick r:id="rId3"/>
              </a:rPr>
              <a:t>https://drug-persistence-app.herokuapp.com/</a:t>
            </a:r>
            <a:r>
              <a:rPr lang="en-US" sz="2000" dirty="0">
                <a:highlight>
                  <a:schemeClr val="lt1"/>
                </a:highlight>
                <a:latin typeface="Arial"/>
                <a:ea typeface="Arial"/>
                <a:cs typeface="Arial"/>
                <a:sym typeface="Arial"/>
              </a:rPr>
              <a:t> to check a version of the App with the 5 most important predictors at an 78.27% of accuracy in the prediction.</a:t>
            </a:r>
          </a:p>
          <a:p>
            <a:pPr marL="0" lvl="0" indent="0" algn="l" rtl="0">
              <a:spcBef>
                <a:spcPts val="1000"/>
              </a:spcBef>
              <a:spcAft>
                <a:spcPts val="0"/>
              </a:spcAft>
            </a:pPr>
            <a:endParaRPr lang="en-US" sz="2000" dirty="0">
              <a:highlight>
                <a:schemeClr val="lt1"/>
              </a:highlight>
              <a:latin typeface="Arial"/>
              <a:ea typeface="Arial"/>
              <a:cs typeface="Arial"/>
              <a:sym typeface="Arial"/>
            </a:endParaRPr>
          </a:p>
          <a:p>
            <a:pPr marL="0" lvl="0" indent="0" algn="l" rtl="0">
              <a:spcBef>
                <a:spcPts val="1000"/>
              </a:spcBef>
              <a:spcAft>
                <a:spcPts val="0"/>
              </a:spcAft>
            </a:pPr>
            <a:endParaRPr lang="en-US" sz="2000" dirty="0">
              <a:highlight>
                <a:schemeClr val="lt1"/>
              </a:highlight>
              <a:latin typeface="Arial"/>
              <a:ea typeface="Arial"/>
              <a:cs typeface="Arial"/>
              <a:sym typeface="Arial"/>
            </a:endParaRPr>
          </a:p>
          <a:p>
            <a:pPr marL="0" lvl="0" indent="0" algn="just" rtl="0">
              <a:spcBef>
                <a:spcPts val="1000"/>
              </a:spcBef>
              <a:spcAft>
                <a:spcPts val="0"/>
              </a:spcAft>
              <a:buNone/>
            </a:pPr>
            <a:endParaRPr lang="en-US" sz="2000" dirty="0"/>
          </a:p>
          <a:p>
            <a:pPr marL="0" lvl="0" indent="0" algn="just" rtl="0">
              <a:spcBef>
                <a:spcPts val="1000"/>
              </a:spcBef>
              <a:spcAft>
                <a:spcPts val="0"/>
              </a:spcAft>
              <a:buNone/>
            </a:pPr>
            <a:endParaRPr lang="en-US" sz="2000" dirty="0"/>
          </a:p>
          <a:p>
            <a:pPr marL="0" lvl="0" indent="0" algn="just" rtl="0">
              <a:spcBef>
                <a:spcPts val="1000"/>
              </a:spcBef>
              <a:spcAft>
                <a:spcPts val="0"/>
              </a:spcAft>
              <a:buNone/>
            </a:pPr>
            <a:endParaRPr lang="en-US" sz="20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None/>
            </a:pPr>
            <a:endParaRPr lang="en-US" sz="2200" dirty="0"/>
          </a:p>
          <a:p>
            <a:pPr marL="0" marR="38100" lvl="0" indent="0" algn="l" rtl="0">
              <a:lnSpc>
                <a:spcPct val="128571"/>
              </a:lnSpc>
              <a:spcBef>
                <a:spcPts val="0"/>
              </a:spcBef>
              <a:spcAft>
                <a:spcPts val="0"/>
              </a:spcAft>
              <a:buClr>
                <a:schemeClr val="dk1"/>
              </a:buClr>
              <a:buSzPts val="1100"/>
              <a:buFont typeface="Arial"/>
              <a:buNone/>
            </a:pPr>
            <a:endParaRPr lang="en-US" sz="2200" dirty="0"/>
          </a:p>
          <a:p>
            <a:pPr marL="0" marR="38100" lvl="0" indent="0" algn="l" rtl="0">
              <a:lnSpc>
                <a:spcPct val="128571"/>
              </a:lnSpc>
              <a:spcBef>
                <a:spcPts val="0"/>
              </a:spcBef>
              <a:spcAft>
                <a:spcPts val="0"/>
              </a:spcAft>
              <a:buClr>
                <a:schemeClr val="dk1"/>
              </a:buClr>
              <a:buSzPts val="1100"/>
              <a:buFont typeface="Arial"/>
              <a:buNone/>
            </a:pPr>
            <a:endParaRPr lang="en-US" sz="2200" dirty="0"/>
          </a:p>
          <a:p>
            <a:pPr marL="0" lvl="0" indent="0" algn="l" rtl="0">
              <a:lnSpc>
                <a:spcPct val="90000"/>
              </a:lnSpc>
              <a:spcBef>
                <a:spcPts val="1000"/>
              </a:spcBef>
              <a:spcAft>
                <a:spcPts val="0"/>
              </a:spcAft>
              <a:buClr>
                <a:schemeClr val="dk1"/>
              </a:buClr>
              <a:buSzPts val="24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000" dirty="0">
              <a:highlight>
                <a:srgbClr val="FFFFFF"/>
              </a:highlight>
              <a:latin typeface="Arial"/>
              <a:ea typeface="Arial"/>
              <a:cs typeface="Arial"/>
              <a:sym typeface="Arial"/>
            </a:endParaRPr>
          </a:p>
        </p:txBody>
      </p:sp>
      <p:pic>
        <p:nvPicPr>
          <p:cNvPr id="184" name="Google Shape;184;p25"/>
          <p:cNvPicPr preferRelativeResize="0"/>
          <p:nvPr/>
        </p:nvPicPr>
        <p:blipFill rotWithShape="1">
          <a:blip r:embed="rId4">
            <a:alphaModFix/>
          </a:blip>
          <a:srcRect/>
          <a:stretch/>
        </p:blipFill>
        <p:spPr>
          <a:xfrm>
            <a:off x="0" y="5863771"/>
            <a:ext cx="1654627" cy="994232"/>
          </a:xfrm>
          <a:prstGeom prst="rect">
            <a:avLst/>
          </a:prstGeom>
          <a:noFill/>
          <a:ln>
            <a:noFill/>
          </a:ln>
        </p:spPr>
      </p:pic>
      <p:pic>
        <p:nvPicPr>
          <p:cNvPr id="5" name="Imagen 4">
            <a:extLst>
              <a:ext uri="{FF2B5EF4-FFF2-40B4-BE49-F238E27FC236}">
                <a16:creationId xmlns:a16="http://schemas.microsoft.com/office/drawing/2014/main" id="{A2E75D0E-BA10-4FE1-BEBD-736C87D46CD7}"/>
              </a:ext>
            </a:extLst>
          </p:cNvPr>
          <p:cNvPicPr>
            <a:picLocks noChangeAspect="1"/>
          </p:cNvPicPr>
          <p:nvPr/>
        </p:nvPicPr>
        <p:blipFill>
          <a:blip r:embed="rId5"/>
          <a:stretch>
            <a:fillRect/>
          </a:stretch>
        </p:blipFill>
        <p:spPr>
          <a:xfrm>
            <a:off x="4728702" y="2681071"/>
            <a:ext cx="3030578" cy="2414127"/>
          </a:xfrm>
          <a:prstGeom prst="rect">
            <a:avLst/>
          </a:prstGeom>
          <a:ln>
            <a:solidFill>
              <a:schemeClr val="tx1"/>
            </a:solidFill>
          </a:ln>
        </p:spPr>
      </p:pic>
      <p:pic>
        <p:nvPicPr>
          <p:cNvPr id="7" name="Imagen 6">
            <a:extLst>
              <a:ext uri="{FF2B5EF4-FFF2-40B4-BE49-F238E27FC236}">
                <a16:creationId xmlns:a16="http://schemas.microsoft.com/office/drawing/2014/main" id="{B6E69285-98A9-4BFA-9ED1-5912E2EAC090}"/>
              </a:ext>
            </a:extLst>
          </p:cNvPr>
          <p:cNvPicPr>
            <a:picLocks noChangeAspect="1"/>
          </p:cNvPicPr>
          <p:nvPr/>
        </p:nvPicPr>
        <p:blipFill rotWithShape="1">
          <a:blip r:embed="rId6"/>
          <a:srcRect l="26593" r="26728"/>
          <a:stretch/>
        </p:blipFill>
        <p:spPr>
          <a:xfrm>
            <a:off x="8840699" y="2895293"/>
            <a:ext cx="2764496" cy="1985684"/>
          </a:xfrm>
          <a:prstGeom prst="rect">
            <a:avLst/>
          </a:prstGeom>
          <a:ln>
            <a:solidFill>
              <a:schemeClr val="tx1"/>
            </a:solidFill>
          </a:ln>
        </p:spPr>
      </p:pic>
      <p:sp>
        <p:nvSpPr>
          <p:cNvPr id="10" name="Flecha: a la derecha 9">
            <a:extLst>
              <a:ext uri="{FF2B5EF4-FFF2-40B4-BE49-F238E27FC236}">
                <a16:creationId xmlns:a16="http://schemas.microsoft.com/office/drawing/2014/main" id="{2C6D9455-05C1-433A-852C-80B1EDA2E36C}"/>
              </a:ext>
            </a:extLst>
          </p:cNvPr>
          <p:cNvSpPr/>
          <p:nvPr/>
        </p:nvSpPr>
        <p:spPr>
          <a:xfrm>
            <a:off x="7875639" y="3554361"/>
            <a:ext cx="752167" cy="324465"/>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85467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p:txBody>
      </p:sp>
      <p:pic>
        <p:nvPicPr>
          <p:cNvPr id="191" name="Google Shape;191;p26"/>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192" name="Google Shape;192;p26"/>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dirty="0">
                <a:solidFill>
                  <a:srgbClr val="FF6600"/>
                </a:solidFill>
              </a:rPr>
              <a:t>Thank You</a:t>
            </a:r>
            <a:endParaRPr dirty="0"/>
          </a:p>
          <a:p>
            <a:pPr marL="0" lvl="0" indent="0" algn="ctr" rtl="0">
              <a:lnSpc>
                <a:spcPct val="90000"/>
              </a:lnSpc>
              <a:spcBef>
                <a:spcPts val="1000"/>
              </a:spcBef>
              <a:spcAft>
                <a:spcPts val="0"/>
              </a:spcAft>
              <a:buClr>
                <a:schemeClr val="dk1"/>
              </a:buClr>
              <a:buSzPts val="6600"/>
              <a:buNone/>
            </a:pPr>
            <a:endParaRPr sz="6600" dirty="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Agenda</a:t>
            </a:r>
            <a:endParaRPr/>
          </a:p>
        </p:txBody>
      </p:sp>
      <p:sp>
        <p:nvSpPr>
          <p:cNvPr id="91" name="Google Shape;91;p14"/>
          <p:cNvSpPr txBox="1">
            <a:spLocks noGrp="1"/>
          </p:cNvSpPr>
          <p:nvPr>
            <p:ph type="subTitle" idx="1"/>
          </p:nvPr>
        </p:nvSpPr>
        <p:spPr>
          <a:xfrm>
            <a:off x="5733143" y="0"/>
            <a:ext cx="6458857" cy="68580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solidFill>
                <a:srgbClr val="FF6600"/>
              </a:solidFill>
            </a:endParaRPr>
          </a:p>
          <a:p>
            <a:pPr marL="0" lvl="0" indent="0" algn="just" rtl="0">
              <a:lnSpc>
                <a:spcPct val="90000"/>
              </a:lnSpc>
              <a:spcBef>
                <a:spcPts val="1000"/>
              </a:spcBef>
              <a:spcAft>
                <a:spcPts val="0"/>
              </a:spcAft>
              <a:buClr>
                <a:srgbClr val="FF6600"/>
              </a:buClr>
              <a:buSzPts val="2400"/>
              <a:buNone/>
            </a:pPr>
            <a:r>
              <a:rPr lang="en-US"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Business Problem</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Decision Tree Model</a:t>
            </a:r>
            <a:endParaRPr lang="en-US"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Random Forest Model</a:t>
            </a:r>
            <a:endParaRPr dirty="0"/>
          </a:p>
          <a:p>
            <a:pPr marL="0" lvl="0" indent="0" algn="l" rtl="0">
              <a:lnSpc>
                <a:spcPct val="90000"/>
              </a:lnSpc>
              <a:spcBef>
                <a:spcPts val="1000"/>
              </a:spcBef>
              <a:spcAft>
                <a:spcPts val="0"/>
              </a:spcAft>
              <a:buClr>
                <a:srgbClr val="FF6600"/>
              </a:buClr>
              <a:buSzPts val="2800"/>
              <a:buNone/>
            </a:pPr>
            <a:r>
              <a:rPr lang="en-US" sz="2800" dirty="0">
                <a:solidFill>
                  <a:srgbClr val="FF6600"/>
                </a:solidFill>
              </a:rPr>
              <a:t>         Logistic Regression Model</a:t>
            </a:r>
          </a:p>
          <a:p>
            <a:pPr marL="722313" lvl="0" indent="0" algn="l" rtl="0">
              <a:lnSpc>
                <a:spcPct val="90000"/>
              </a:lnSpc>
              <a:spcBef>
                <a:spcPts val="1000"/>
              </a:spcBef>
              <a:spcAft>
                <a:spcPts val="0"/>
              </a:spcAft>
              <a:buClr>
                <a:srgbClr val="FF6600"/>
              </a:buClr>
              <a:buSzPts val="2800"/>
              <a:buNone/>
            </a:pPr>
            <a:r>
              <a:rPr lang="en-US" sz="2800" dirty="0">
                <a:solidFill>
                  <a:srgbClr val="FF6600"/>
                </a:solidFill>
              </a:rPr>
              <a:t>SVM Model</a:t>
            </a:r>
          </a:p>
          <a:p>
            <a:pPr marL="722313" lvl="0" indent="0" algn="l" rtl="0">
              <a:lnSpc>
                <a:spcPct val="90000"/>
              </a:lnSpc>
              <a:spcBef>
                <a:spcPts val="1000"/>
              </a:spcBef>
              <a:spcAft>
                <a:spcPts val="0"/>
              </a:spcAft>
              <a:buClr>
                <a:srgbClr val="FF6600"/>
              </a:buClr>
              <a:buSzPts val="2800"/>
              <a:buNone/>
            </a:pPr>
            <a:r>
              <a:rPr lang="en-US" sz="2800" dirty="0">
                <a:solidFill>
                  <a:srgbClr val="FF6600"/>
                </a:solidFill>
              </a:rPr>
              <a:t>Conclusions</a:t>
            </a:r>
          </a:p>
          <a:p>
            <a:pPr marL="722313" indent="0" algn="l">
              <a:buClr>
                <a:srgbClr val="FF6600"/>
              </a:buClr>
              <a:buSzPts val="2800"/>
            </a:pPr>
            <a:r>
              <a:rPr lang="en-US" sz="2800" dirty="0">
                <a:solidFill>
                  <a:srgbClr val="FF6600"/>
                </a:solidFill>
              </a:rPr>
              <a:t>App Concept Test</a:t>
            </a:r>
          </a:p>
          <a:p>
            <a:pPr marL="722313" lvl="0" indent="0" algn="l" rtl="0">
              <a:lnSpc>
                <a:spcPct val="90000"/>
              </a:lnSpc>
              <a:spcBef>
                <a:spcPts val="1000"/>
              </a:spcBef>
              <a:spcAft>
                <a:spcPts val="0"/>
              </a:spcAft>
              <a:buClr>
                <a:srgbClr val="FF6600"/>
              </a:buClr>
              <a:buSzPts val="2800"/>
              <a:buNone/>
            </a:pPr>
            <a:endParaRPr lang="en-US" sz="2800" dirty="0">
              <a:solidFill>
                <a:srgbClr val="FF6600"/>
              </a:solidFill>
            </a:endParaRPr>
          </a:p>
          <a:p>
            <a:pPr marL="722313" lvl="0" indent="0" algn="l" rtl="0">
              <a:lnSpc>
                <a:spcPct val="90000"/>
              </a:lnSpc>
              <a:spcBef>
                <a:spcPts val="1000"/>
              </a:spcBef>
              <a:spcAft>
                <a:spcPts val="0"/>
              </a:spcAft>
              <a:buClr>
                <a:srgbClr val="FF6600"/>
              </a:buClr>
              <a:buSzPts val="2800"/>
              <a:buNone/>
            </a:pPr>
            <a:endParaRPr lang="en-US"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p:txBody>
      </p:sp>
      <p:pic>
        <p:nvPicPr>
          <p:cNvPr id="92" name="Google Shape;92;p1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 y="0"/>
            <a:ext cx="57330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br>
              <a:rPr lang="en-US" dirty="0"/>
            </a:br>
            <a:r>
              <a:rPr lang="en-US" b="1" dirty="0">
                <a:solidFill>
                  <a:srgbClr val="FF6600"/>
                </a:solidFill>
              </a:rPr>
              <a:t>Business problem</a:t>
            </a:r>
            <a:endParaRPr dirty="0"/>
          </a:p>
        </p:txBody>
      </p:sp>
      <p:sp>
        <p:nvSpPr>
          <p:cNvPr id="98" name="Google Shape;98;p15"/>
          <p:cNvSpPr txBox="1">
            <a:spLocks noGrp="1"/>
          </p:cNvSpPr>
          <p:nvPr>
            <p:ph type="subTitle" idx="1"/>
          </p:nvPr>
        </p:nvSpPr>
        <p:spPr>
          <a:xfrm>
            <a:off x="5733143" y="0"/>
            <a:ext cx="6459000" cy="6858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solidFill>
                <a:srgbClr val="FF6600"/>
              </a:solidFill>
            </a:endParaRPr>
          </a:p>
          <a:p>
            <a:pPr marL="0" lvl="0" indent="0" algn="just" rtl="0">
              <a:lnSpc>
                <a:spcPct val="90000"/>
              </a:lnSpc>
              <a:spcBef>
                <a:spcPts val="1000"/>
              </a:spcBef>
              <a:spcAft>
                <a:spcPts val="0"/>
              </a:spcAft>
              <a:buClr>
                <a:srgbClr val="FF6600"/>
              </a:buClr>
              <a:buSzPts val="2400"/>
              <a:buNone/>
            </a:pPr>
            <a:r>
              <a:rPr lang="en-US">
                <a:solidFill>
                  <a:srgbClr val="FF6600"/>
                </a:solidFill>
              </a:rPr>
              <a:t>   </a:t>
            </a:r>
            <a:endParaRPr/>
          </a:p>
          <a:p>
            <a:pPr marL="0" lvl="0" indent="0" algn="just" rtl="0">
              <a:lnSpc>
                <a:spcPct val="90000"/>
              </a:lnSpc>
              <a:spcBef>
                <a:spcPts val="1000"/>
              </a:spcBef>
              <a:spcAft>
                <a:spcPts val="0"/>
              </a:spcAft>
              <a:buClr>
                <a:srgbClr val="FF6600"/>
              </a:buClr>
              <a:buSzPts val="2800"/>
              <a:buNone/>
            </a:pPr>
            <a:endParaRPr sz="2200"/>
          </a:p>
          <a:p>
            <a:pPr marL="0" lvl="0" indent="0" algn="just" rtl="0">
              <a:lnSpc>
                <a:spcPct val="90000"/>
              </a:lnSpc>
              <a:spcBef>
                <a:spcPts val="1000"/>
              </a:spcBef>
              <a:spcAft>
                <a:spcPts val="0"/>
              </a:spcAft>
              <a:buClr>
                <a:srgbClr val="FF6600"/>
              </a:buClr>
              <a:buSzPts val="2800"/>
              <a:buNone/>
            </a:pPr>
            <a:endParaRPr sz="2200"/>
          </a:p>
          <a:p>
            <a:pPr marL="0" lvl="0" indent="0" algn="just" rtl="0">
              <a:lnSpc>
                <a:spcPct val="90000"/>
              </a:lnSpc>
              <a:spcBef>
                <a:spcPts val="1000"/>
              </a:spcBef>
              <a:spcAft>
                <a:spcPts val="0"/>
              </a:spcAft>
              <a:buClr>
                <a:srgbClr val="FF6600"/>
              </a:buClr>
              <a:buSzPts val="2800"/>
              <a:buNone/>
            </a:pPr>
            <a:endParaRPr sz="2200"/>
          </a:p>
          <a:p>
            <a:pPr marL="0" lvl="0" indent="0" algn="just" rtl="0">
              <a:lnSpc>
                <a:spcPct val="90000"/>
              </a:lnSpc>
              <a:spcBef>
                <a:spcPts val="1000"/>
              </a:spcBef>
              <a:spcAft>
                <a:spcPts val="0"/>
              </a:spcAft>
              <a:buClr>
                <a:srgbClr val="FF6600"/>
              </a:buClr>
              <a:buSzPts val="2800"/>
              <a:buNone/>
            </a:pPr>
            <a:r>
              <a:rPr lang="en-US" sz="2100"/>
              <a:t>ABC Pharma contacted us to carry out an analysis in order to have a deeper understanding on the factors impacting the </a:t>
            </a:r>
            <a:r>
              <a:rPr lang="en-US" sz="2100" b="1"/>
              <a:t>persistence</a:t>
            </a:r>
            <a:r>
              <a:rPr lang="en-US" sz="2100"/>
              <a:t> of their drug. The aim is to know if a patient, based on his/her information, will follow the prescription of the physician and continue taking the drug for all the treatment time. </a:t>
            </a:r>
            <a:endParaRPr sz="2100"/>
          </a:p>
          <a:p>
            <a:pPr marL="0" lvl="0" indent="0" algn="ctr" rtl="0">
              <a:lnSpc>
                <a:spcPct val="90000"/>
              </a:lnSpc>
              <a:spcBef>
                <a:spcPts val="1000"/>
              </a:spcBef>
              <a:spcAft>
                <a:spcPts val="0"/>
              </a:spcAft>
              <a:buClr>
                <a:schemeClr val="dk1"/>
              </a:buClr>
              <a:buSzPts val="3200"/>
              <a:buNone/>
            </a:pPr>
            <a:endParaRPr sz="3200">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99" name="Google Shape;99;p15"/>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r>
              <a:rPr lang="en-US" b="1" dirty="0">
                <a:solidFill>
                  <a:srgbClr val="FF6600"/>
                </a:solidFill>
              </a:rPr>
              <a:t>Decision tree </a:t>
            </a:r>
            <a:endParaRPr b="1" dirty="0">
              <a:solidFill>
                <a:srgbClr val="FF6600"/>
              </a:solidFill>
            </a:endParaRPr>
          </a:p>
          <a:p>
            <a:pPr marL="0" lvl="0" indent="0" algn="ctr" rtl="0">
              <a:lnSpc>
                <a:spcPct val="90000"/>
              </a:lnSpc>
              <a:spcBef>
                <a:spcPts val="0"/>
              </a:spcBef>
              <a:spcAft>
                <a:spcPts val="0"/>
              </a:spcAft>
              <a:buClr>
                <a:schemeClr val="dk1"/>
              </a:buClr>
              <a:buSzPts val="6000"/>
              <a:buFont typeface="Calibri"/>
              <a:buNone/>
            </a:pPr>
            <a:r>
              <a:rPr lang="en-US" b="1" dirty="0">
                <a:solidFill>
                  <a:srgbClr val="FF6600"/>
                </a:solidFill>
              </a:rPr>
              <a:t>model</a:t>
            </a:r>
            <a:endParaRPr dirty="0"/>
          </a:p>
        </p:txBody>
      </p:sp>
      <p:sp>
        <p:nvSpPr>
          <p:cNvPr id="105" name="Google Shape;105;p16"/>
          <p:cNvSpPr txBox="1">
            <a:spLocks noGrp="1"/>
          </p:cNvSpPr>
          <p:nvPr>
            <p:ph type="subTitle" idx="1"/>
          </p:nvPr>
        </p:nvSpPr>
        <p:spPr>
          <a:xfrm>
            <a:off x="4192500" y="0"/>
            <a:ext cx="7999650" cy="6858000"/>
          </a:xfrm>
          <a:prstGeom prst="rect">
            <a:avLst/>
          </a:prstGeom>
          <a:noFill/>
          <a:ln>
            <a:noFill/>
          </a:ln>
        </p:spPr>
        <p:txBody>
          <a:bodyPr spcFirstLastPara="1" wrap="square" lIns="91425" tIns="45700" rIns="91425" bIns="45700" anchor="t" anchorCtr="0">
            <a:normAutofit/>
          </a:bodyPr>
          <a:lstStyle/>
          <a:p>
            <a:pPr marL="0" indent="0" algn="l">
              <a:lnSpc>
                <a:spcPct val="100000"/>
              </a:lnSpc>
              <a:spcBef>
                <a:spcPts val="0"/>
              </a:spcBef>
              <a:buSzPts val="1100"/>
            </a:pPr>
            <a:endParaRPr lang="en-US" dirty="0">
              <a:solidFill>
                <a:srgbClr val="FF6600"/>
              </a:solidFill>
              <a:highlight>
                <a:srgbClr val="FFFFFF"/>
              </a:highlight>
            </a:endParaRPr>
          </a:p>
          <a:p>
            <a:pPr marL="0" indent="0" algn="l">
              <a:lnSpc>
                <a:spcPct val="100000"/>
              </a:lnSpc>
              <a:spcBef>
                <a:spcPts val="0"/>
              </a:spcBef>
              <a:buSzPts val="1100"/>
            </a:pPr>
            <a:r>
              <a:rPr lang="en-US" sz="2000" dirty="0">
                <a:highlight>
                  <a:srgbClr val="FFFFFF"/>
                </a:highlight>
                <a:latin typeface="Calibri" panose="020F0502020204030204" pitchFamily="34" charset="0"/>
                <a:cs typeface="Calibri" panose="020F0502020204030204" pitchFamily="34" charset="0"/>
                <a:sym typeface="Arial"/>
              </a:rPr>
              <a:t>Decision tree model was used, the best scores corresponded with a tree of depth 1. the results are the following:</a:t>
            </a:r>
          </a:p>
          <a:p>
            <a:pPr marL="0" indent="0" algn="l">
              <a:lnSpc>
                <a:spcPct val="100000"/>
              </a:lnSpc>
              <a:spcBef>
                <a:spcPts val="0"/>
              </a:spcBef>
              <a:buSzPts val="1100"/>
            </a:pPr>
            <a:r>
              <a:rPr lang="en-US" sz="2000" dirty="0">
                <a:highlight>
                  <a:srgbClr val="FFFFFF"/>
                </a:highlight>
                <a:latin typeface="Calibri" panose="020F0502020204030204" pitchFamily="34" charset="0"/>
                <a:cs typeface="Calibri" panose="020F0502020204030204" pitchFamily="34" charset="0"/>
              </a:rPr>
              <a:t>- 78% accuracy was obtained for training data.</a:t>
            </a:r>
            <a:endParaRPr sz="2000" dirty="0">
              <a:highlight>
                <a:srgbClr val="FFFFFF"/>
              </a:highlight>
              <a:latin typeface="Calibri" panose="020F0502020204030204" pitchFamily="34" charset="0"/>
              <a:cs typeface="Calibri" panose="020F0502020204030204" pitchFamily="34" charset="0"/>
            </a:endParaRPr>
          </a:p>
          <a:p>
            <a:pPr marL="0" indent="0" algn="l">
              <a:lnSpc>
                <a:spcPct val="100000"/>
              </a:lnSpc>
              <a:spcBef>
                <a:spcPts val="0"/>
              </a:spcBef>
              <a:buSzPts val="1100"/>
            </a:pPr>
            <a:r>
              <a:rPr lang="en-US" sz="2000" dirty="0">
                <a:highlight>
                  <a:srgbClr val="FFFFFF"/>
                </a:highlight>
                <a:latin typeface="Calibri" panose="020F0502020204030204" pitchFamily="34" charset="0"/>
                <a:cs typeface="Calibri" panose="020F0502020204030204" pitchFamily="34" charset="0"/>
              </a:rPr>
              <a:t>- 77% accuracy was obtained for testing data.</a:t>
            </a:r>
            <a:endParaRPr sz="2000" dirty="0">
              <a:highlight>
                <a:srgbClr val="FFFFFF"/>
              </a:highlight>
              <a:latin typeface="Calibri" panose="020F0502020204030204" pitchFamily="34" charset="0"/>
              <a:cs typeface="Calibri" panose="020F0502020204030204" pitchFamily="34" charset="0"/>
            </a:endParaRPr>
          </a:p>
          <a:p>
            <a:pPr marL="0" indent="0" algn="l">
              <a:lnSpc>
                <a:spcPct val="100000"/>
              </a:lnSpc>
              <a:spcBef>
                <a:spcPts val="0"/>
              </a:spcBef>
              <a:buSzPts val="1100"/>
            </a:pPr>
            <a:r>
              <a:rPr lang="en-US" sz="2000" dirty="0">
                <a:highlight>
                  <a:srgbClr val="FFFFFF"/>
                </a:highlight>
                <a:latin typeface="Calibri" panose="020F0502020204030204" pitchFamily="34" charset="0"/>
                <a:cs typeface="Calibri" panose="020F0502020204030204" pitchFamily="34" charset="0"/>
              </a:rPr>
              <a:t>The results for the confusion matrix are the following: </a:t>
            </a:r>
            <a:endParaRPr sz="2000" dirty="0">
              <a:highlight>
                <a:srgbClr val="FFFFFF"/>
              </a:highlight>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None/>
            </a:pPr>
            <a:endParaRPr sz="2000" dirty="0">
              <a:latin typeface="Calibri" panose="020F0502020204030204" pitchFamily="34" charset="0"/>
              <a:cs typeface="Calibri" panose="020F0502020204030204" pitchFamily="34" charset="0"/>
            </a:endParaRPr>
          </a:p>
          <a:p>
            <a:pPr marL="0" lvl="0" indent="0" algn="l" rtl="0">
              <a:spcBef>
                <a:spcPts val="1000"/>
              </a:spcBef>
              <a:spcAft>
                <a:spcPts val="0"/>
              </a:spcAft>
              <a:buClr>
                <a:schemeClr val="dk1"/>
              </a:buClr>
              <a:buSzPts val="1100"/>
              <a:buFont typeface="Arial"/>
              <a:buNone/>
            </a:pPr>
            <a:endParaRPr lang="en-US" sz="2000" dirty="0">
              <a:highlight>
                <a:srgbClr val="FFFFFF"/>
              </a:highlight>
              <a:latin typeface="Calibri" panose="020F0502020204030204" pitchFamily="34" charset="0"/>
              <a:ea typeface="Arial"/>
              <a:cs typeface="Calibri" panose="020F0502020204030204" pitchFamily="34" charset="0"/>
              <a:sym typeface="Arial"/>
            </a:endParaRPr>
          </a:p>
          <a:p>
            <a:pPr marL="0" lvl="0" indent="0" algn="l" rtl="0">
              <a:spcBef>
                <a:spcPts val="1000"/>
              </a:spcBef>
              <a:spcAft>
                <a:spcPts val="0"/>
              </a:spcAft>
              <a:buClr>
                <a:schemeClr val="dk1"/>
              </a:buClr>
              <a:buSzPts val="1100"/>
              <a:buFont typeface="Arial"/>
              <a:buNone/>
            </a:pPr>
            <a:r>
              <a:rPr lang="en-US" sz="2000" dirty="0">
                <a:highlight>
                  <a:srgbClr val="FFFFFF"/>
                </a:highlight>
                <a:latin typeface="Calibri" panose="020F0502020204030204" pitchFamily="34" charset="0"/>
                <a:ea typeface="Arial"/>
                <a:cs typeface="Calibri" panose="020F0502020204030204" pitchFamily="34" charset="0"/>
                <a:sym typeface="Arial"/>
              </a:rPr>
              <a:t>Dexa_Freq_During_Rx is clearly the variable that has the most value in terms of predictive power. It could be interesting to see if we can get similar results without it. Take into account the Dexa_Freq_During_Rx is kind of another type of treatment. So it would be interesting  to be able to predict persistence without it.</a:t>
            </a:r>
            <a:endParaRPr sz="2000" dirty="0">
              <a:latin typeface="Calibri" panose="020F0502020204030204" pitchFamily="34" charset="0"/>
              <a:cs typeface="Calibri" panose="020F0502020204030204" pitchFamily="34" charset="0"/>
            </a:endParaRPr>
          </a:p>
        </p:txBody>
      </p:sp>
      <p:pic>
        <p:nvPicPr>
          <p:cNvPr id="106" name="Google Shape;106;p16"/>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07" name="Google Shape;107;p16"/>
          <p:cNvPicPr preferRelativeResize="0"/>
          <p:nvPr/>
        </p:nvPicPr>
        <p:blipFill rotWithShape="1">
          <a:blip r:embed="rId4">
            <a:alphaModFix/>
          </a:blip>
          <a:srcRect r="45304" b="39102"/>
          <a:stretch/>
        </p:blipFill>
        <p:spPr>
          <a:xfrm>
            <a:off x="4470275" y="2302625"/>
            <a:ext cx="3039725" cy="2692650"/>
          </a:xfrm>
          <a:prstGeom prst="rect">
            <a:avLst/>
          </a:prstGeom>
          <a:noFill/>
          <a:ln>
            <a:noFill/>
          </a:ln>
        </p:spPr>
      </p:pic>
      <p:pic>
        <p:nvPicPr>
          <p:cNvPr id="108" name="Google Shape;108;p16"/>
          <p:cNvPicPr preferRelativeResize="0"/>
          <p:nvPr/>
        </p:nvPicPr>
        <p:blipFill>
          <a:blip r:embed="rId5">
            <a:alphaModFix/>
          </a:blip>
          <a:stretch>
            <a:fillRect/>
          </a:stretch>
        </p:blipFill>
        <p:spPr>
          <a:xfrm>
            <a:off x="8318802" y="2598023"/>
            <a:ext cx="3718373" cy="19797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Decision tree </a:t>
            </a:r>
            <a:endParaRPr b="1">
              <a:solidFill>
                <a:srgbClr val="FF6600"/>
              </a:solidFill>
            </a:endParaRPr>
          </a:p>
          <a:p>
            <a:pPr marL="0" lvl="0" indent="0" algn="ctr" rtl="0">
              <a:spcBef>
                <a:spcPts val="0"/>
              </a:spcBef>
              <a:spcAft>
                <a:spcPts val="0"/>
              </a:spcAft>
              <a:buClr>
                <a:schemeClr val="dk1"/>
              </a:buClr>
              <a:buSzPts val="6000"/>
              <a:buFont typeface="Calibri"/>
              <a:buNone/>
            </a:pPr>
            <a:r>
              <a:rPr lang="en-US" b="1">
                <a:solidFill>
                  <a:srgbClr val="FF6600"/>
                </a:solidFill>
              </a:rPr>
              <a:t>model</a:t>
            </a:r>
            <a:endParaRPr b="1">
              <a:solidFill>
                <a:srgbClr val="FF6600"/>
              </a:solidFill>
            </a:endParaRPr>
          </a:p>
        </p:txBody>
      </p:sp>
      <p:sp>
        <p:nvSpPr>
          <p:cNvPr id="114" name="Google Shape;114;p17"/>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None/>
            </a:pPr>
            <a:endParaRPr sz="2250" b="1">
              <a:highlight>
                <a:srgbClr val="FFFFFF"/>
              </a:highlight>
            </a:endParaRPr>
          </a:p>
          <a:p>
            <a:pPr marL="0" lvl="0" indent="0" algn="l" rtl="0">
              <a:lnSpc>
                <a:spcPct val="100000"/>
              </a:lnSpc>
              <a:spcBef>
                <a:spcPts val="1000"/>
              </a:spcBef>
              <a:spcAft>
                <a:spcPts val="0"/>
              </a:spcAft>
              <a:buNone/>
            </a:pPr>
            <a:r>
              <a:rPr lang="en-US" sz="2250" b="1">
                <a:highlight>
                  <a:srgbClr val="FFFFFF"/>
                </a:highlight>
              </a:rPr>
              <a:t>What if we drop Dexa_Freq_During_Rx?</a:t>
            </a:r>
            <a:endParaRPr sz="2250" b="1">
              <a:highlight>
                <a:srgbClr val="FFFFFF"/>
              </a:highlight>
            </a:endParaRPr>
          </a:p>
          <a:p>
            <a:pPr marL="0" lvl="0" indent="0" algn="l" rtl="0">
              <a:lnSpc>
                <a:spcPct val="115000"/>
              </a:lnSpc>
              <a:spcBef>
                <a:spcPts val="0"/>
              </a:spcBef>
              <a:spcAft>
                <a:spcPts val="0"/>
              </a:spcAft>
              <a:buNone/>
            </a:pPr>
            <a:r>
              <a:rPr lang="en-US" sz="2000">
                <a:highlight>
                  <a:schemeClr val="lt1"/>
                </a:highlight>
                <a:latin typeface="Arial"/>
                <a:ea typeface="Arial"/>
                <a:cs typeface="Arial"/>
                <a:sym typeface="Arial"/>
              </a:rPr>
              <a:t>A tree of depth 1 was obtained. the results are the following:</a:t>
            </a:r>
            <a:endParaRPr sz="2200"/>
          </a:p>
          <a:p>
            <a:pPr marL="457200" lvl="0" indent="-368300" algn="l" rtl="0">
              <a:lnSpc>
                <a:spcPct val="115000"/>
              </a:lnSpc>
              <a:spcBef>
                <a:spcPts val="0"/>
              </a:spcBef>
              <a:spcAft>
                <a:spcPts val="0"/>
              </a:spcAft>
              <a:buSzPts val="2200"/>
              <a:buChar char="-"/>
            </a:pPr>
            <a:r>
              <a:rPr lang="en-US" sz="2250">
                <a:highlight>
                  <a:srgbClr val="FFFFFF"/>
                </a:highlight>
              </a:rPr>
              <a:t>76</a:t>
            </a:r>
            <a:r>
              <a:rPr lang="en-US" sz="2200"/>
              <a:t>% accuracy was obtained for training data.</a:t>
            </a:r>
            <a:endParaRPr sz="2200"/>
          </a:p>
          <a:p>
            <a:pPr marL="457200" lvl="0" indent="-368300" algn="l" rtl="0">
              <a:spcBef>
                <a:spcPts val="0"/>
              </a:spcBef>
              <a:spcAft>
                <a:spcPts val="0"/>
              </a:spcAft>
              <a:buSzPts val="2200"/>
              <a:buChar char="-"/>
            </a:pPr>
            <a:r>
              <a:rPr lang="en-US" sz="2200"/>
              <a:t>76% accuracy was obtained for testing data.</a:t>
            </a:r>
            <a:endParaRPr sz="2200"/>
          </a:p>
          <a:p>
            <a:pPr marL="0" lvl="0" indent="0" algn="l" rtl="0">
              <a:spcBef>
                <a:spcPts val="1000"/>
              </a:spcBef>
              <a:spcAft>
                <a:spcPts val="0"/>
              </a:spcAft>
              <a:buNone/>
            </a:pPr>
            <a:endParaRPr sz="2200"/>
          </a:p>
          <a:p>
            <a:pPr marL="0" lvl="0" indent="0" algn="l" rtl="0">
              <a:spcBef>
                <a:spcPts val="1000"/>
              </a:spcBef>
              <a:spcAft>
                <a:spcPts val="0"/>
              </a:spcAft>
              <a:buNone/>
            </a:pPr>
            <a:endParaRPr sz="2200"/>
          </a:p>
          <a:p>
            <a:pPr marL="0" lvl="0" indent="0" algn="l" rtl="0">
              <a:spcBef>
                <a:spcPts val="1000"/>
              </a:spcBef>
              <a:spcAft>
                <a:spcPts val="0"/>
              </a:spcAft>
              <a:buNone/>
            </a:pPr>
            <a:endParaRPr sz="2200"/>
          </a:p>
          <a:p>
            <a:pPr marL="0" lvl="0" indent="0" algn="l" rtl="0">
              <a:spcBef>
                <a:spcPts val="1000"/>
              </a:spcBef>
              <a:spcAft>
                <a:spcPts val="0"/>
              </a:spcAft>
              <a:buNone/>
            </a:pPr>
            <a:endParaRPr sz="2200"/>
          </a:p>
          <a:p>
            <a:pPr marL="0" lvl="0" indent="0" algn="l" rtl="0">
              <a:spcBef>
                <a:spcPts val="1000"/>
              </a:spcBef>
              <a:spcAft>
                <a:spcPts val="0"/>
              </a:spcAft>
              <a:buNone/>
            </a:pPr>
            <a:endParaRPr sz="2200"/>
          </a:p>
          <a:p>
            <a:pPr marL="0" lvl="0" indent="0" algn="l" rtl="0">
              <a:lnSpc>
                <a:spcPct val="90000"/>
              </a:lnSpc>
              <a:spcBef>
                <a:spcPts val="1000"/>
              </a:spcBef>
              <a:spcAft>
                <a:spcPts val="0"/>
              </a:spcAft>
              <a:buNone/>
            </a:pPr>
            <a:endParaRPr>
              <a:solidFill>
                <a:srgbClr val="FF6600"/>
              </a:solidFill>
            </a:endParaRPr>
          </a:p>
          <a:p>
            <a:pPr marL="0" lvl="0" indent="0" algn="l" rtl="0">
              <a:lnSpc>
                <a:spcPct val="90000"/>
              </a:lnSpc>
              <a:spcBef>
                <a:spcPts val="1000"/>
              </a:spcBef>
              <a:spcAft>
                <a:spcPts val="0"/>
              </a:spcAft>
              <a:buNone/>
            </a:pPr>
            <a:endParaRPr>
              <a:solidFill>
                <a:srgbClr val="FF6600"/>
              </a:solidFill>
            </a:endParaRPr>
          </a:p>
          <a:p>
            <a:pPr marL="0" lvl="0" indent="0" algn="l" rtl="0">
              <a:lnSpc>
                <a:spcPct val="90000"/>
              </a:lnSpc>
              <a:spcBef>
                <a:spcPts val="1000"/>
              </a:spcBef>
              <a:spcAft>
                <a:spcPts val="0"/>
              </a:spcAft>
              <a:buNone/>
            </a:pPr>
            <a:endParaRPr sz="2200"/>
          </a:p>
          <a:p>
            <a:pPr marL="0" lvl="0" indent="0" algn="l" rtl="0">
              <a:lnSpc>
                <a:spcPct val="90000"/>
              </a:lnSpc>
              <a:spcBef>
                <a:spcPts val="1000"/>
              </a:spcBef>
              <a:spcAft>
                <a:spcPts val="0"/>
              </a:spcAft>
              <a:buClr>
                <a:schemeClr val="dk1"/>
              </a:buClr>
              <a:buSzPts val="2400"/>
              <a:buNone/>
            </a:pPr>
            <a:r>
              <a:rPr lang="en-US" sz="2050">
                <a:highlight>
                  <a:srgbClr val="FFFFFF"/>
                </a:highlight>
                <a:latin typeface="Arial"/>
                <a:ea typeface="Arial"/>
                <a:cs typeface="Arial"/>
                <a:sym typeface="Arial"/>
              </a:rPr>
              <a:t>Dexa_During_Rx is a pretty similar to Dexa_Freq_During_Rx. We suppose they refer to the same treatment.</a:t>
            </a:r>
            <a:endParaRPr sz="2050">
              <a:solidFill>
                <a:srgbClr val="FF6600"/>
              </a:solidFill>
            </a:endParaRPr>
          </a:p>
        </p:txBody>
      </p:sp>
      <p:pic>
        <p:nvPicPr>
          <p:cNvPr id="115" name="Google Shape;115;p17"/>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16" name="Google Shape;116;p17"/>
          <p:cNvPicPr preferRelativeResize="0"/>
          <p:nvPr/>
        </p:nvPicPr>
        <p:blipFill>
          <a:blip r:embed="rId4">
            <a:alphaModFix/>
          </a:blip>
          <a:stretch>
            <a:fillRect/>
          </a:stretch>
        </p:blipFill>
        <p:spPr>
          <a:xfrm>
            <a:off x="4478225" y="2191229"/>
            <a:ext cx="2693700" cy="2508350"/>
          </a:xfrm>
          <a:prstGeom prst="rect">
            <a:avLst/>
          </a:prstGeom>
          <a:noFill/>
          <a:ln>
            <a:noFill/>
          </a:ln>
        </p:spPr>
      </p:pic>
      <p:pic>
        <p:nvPicPr>
          <p:cNvPr id="117" name="Google Shape;117;p17"/>
          <p:cNvPicPr preferRelativeResize="0"/>
          <p:nvPr/>
        </p:nvPicPr>
        <p:blipFill>
          <a:blip r:embed="rId5">
            <a:alphaModFix/>
          </a:blip>
          <a:stretch>
            <a:fillRect/>
          </a:stretch>
        </p:blipFill>
        <p:spPr>
          <a:xfrm>
            <a:off x="7564600" y="2191225"/>
            <a:ext cx="4192500" cy="23595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Decision tree </a:t>
            </a:r>
            <a:endParaRPr b="1">
              <a:solidFill>
                <a:srgbClr val="FF6600"/>
              </a:solidFill>
            </a:endParaRPr>
          </a:p>
          <a:p>
            <a:pPr marL="0" lvl="0" indent="0" algn="ctr" rtl="0">
              <a:spcBef>
                <a:spcPts val="0"/>
              </a:spcBef>
              <a:spcAft>
                <a:spcPts val="0"/>
              </a:spcAft>
              <a:buClr>
                <a:schemeClr val="dk1"/>
              </a:buClr>
              <a:buSzPts val="6000"/>
              <a:buFont typeface="Calibri"/>
              <a:buNone/>
            </a:pPr>
            <a:r>
              <a:rPr lang="en-US" b="1">
                <a:solidFill>
                  <a:srgbClr val="FF6600"/>
                </a:solidFill>
              </a:rPr>
              <a:t>model</a:t>
            </a:r>
            <a:endParaRPr b="1">
              <a:solidFill>
                <a:srgbClr val="FF6600"/>
              </a:solidFill>
            </a:endParaRPr>
          </a:p>
        </p:txBody>
      </p:sp>
      <p:sp>
        <p:nvSpPr>
          <p:cNvPr id="123" name="Google Shape;123;p18"/>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None/>
            </a:pPr>
            <a:endParaRPr sz="2250" b="1">
              <a:highlight>
                <a:srgbClr val="FFFFFF"/>
              </a:highlight>
            </a:endParaRPr>
          </a:p>
          <a:p>
            <a:pPr marL="0" lvl="0" indent="0" algn="l" rtl="0">
              <a:lnSpc>
                <a:spcPct val="100000"/>
              </a:lnSpc>
              <a:spcBef>
                <a:spcPts val="1000"/>
              </a:spcBef>
              <a:spcAft>
                <a:spcPts val="0"/>
              </a:spcAft>
              <a:buNone/>
            </a:pPr>
            <a:r>
              <a:rPr lang="en-US" sz="2250" b="1">
                <a:highlight>
                  <a:srgbClr val="FFFFFF"/>
                </a:highlight>
              </a:rPr>
              <a:t>Without Dexa_Freq_During_Rx and</a:t>
            </a:r>
            <a:r>
              <a:rPr lang="en-US" sz="2350" b="1">
                <a:highlight>
                  <a:srgbClr val="FFFFFF"/>
                </a:highlight>
              </a:rPr>
              <a:t> </a:t>
            </a:r>
            <a:r>
              <a:rPr lang="en-US" sz="2250" b="1">
                <a:highlight>
                  <a:srgbClr val="FFFFFF"/>
                </a:highlight>
              </a:rPr>
              <a:t>Dexa_During_Rx, </a:t>
            </a:r>
            <a:r>
              <a:rPr lang="en-US" sz="2542"/>
              <a:t>comorbidity factors appear as important predictors in a tree of depth 5.</a:t>
            </a:r>
            <a:endParaRPr sz="3150" b="1">
              <a:highlight>
                <a:srgbClr val="FFFFFF"/>
              </a:highlight>
            </a:endParaRPr>
          </a:p>
          <a:p>
            <a:pPr marL="0" lvl="0" indent="0" algn="l" rtl="0">
              <a:lnSpc>
                <a:spcPct val="90000"/>
              </a:lnSpc>
              <a:spcBef>
                <a:spcPts val="1000"/>
              </a:spcBef>
              <a:spcAft>
                <a:spcPts val="0"/>
              </a:spcAft>
              <a:buClr>
                <a:schemeClr val="dk1"/>
              </a:buClr>
              <a:buSzPts val="2400"/>
              <a:buNone/>
            </a:pPr>
            <a:endParaRPr sz="2050">
              <a:solidFill>
                <a:srgbClr val="FF6600"/>
              </a:solidFill>
            </a:endParaRPr>
          </a:p>
          <a:p>
            <a:pPr marL="0" lvl="0" indent="0" algn="l" rtl="0">
              <a:lnSpc>
                <a:spcPct val="90000"/>
              </a:lnSpc>
              <a:spcBef>
                <a:spcPts val="1000"/>
              </a:spcBef>
              <a:spcAft>
                <a:spcPts val="0"/>
              </a:spcAft>
              <a:buClr>
                <a:schemeClr val="dk1"/>
              </a:buClr>
              <a:buSzPts val="2400"/>
              <a:buNone/>
            </a:pPr>
            <a:endParaRPr sz="2050">
              <a:solidFill>
                <a:srgbClr val="FF6600"/>
              </a:solidFill>
            </a:endParaRPr>
          </a:p>
          <a:p>
            <a:pPr marL="0" lvl="0" indent="0" algn="l" rtl="0">
              <a:lnSpc>
                <a:spcPct val="90000"/>
              </a:lnSpc>
              <a:spcBef>
                <a:spcPts val="1000"/>
              </a:spcBef>
              <a:spcAft>
                <a:spcPts val="0"/>
              </a:spcAft>
              <a:buClr>
                <a:schemeClr val="dk1"/>
              </a:buClr>
              <a:buSzPts val="2400"/>
              <a:buNone/>
            </a:pPr>
            <a:endParaRPr sz="2050">
              <a:solidFill>
                <a:srgbClr val="FF6600"/>
              </a:solidFill>
            </a:endParaRPr>
          </a:p>
          <a:p>
            <a:pPr marL="0" lvl="0" indent="0" algn="l" rtl="0">
              <a:lnSpc>
                <a:spcPct val="90000"/>
              </a:lnSpc>
              <a:spcBef>
                <a:spcPts val="1000"/>
              </a:spcBef>
              <a:spcAft>
                <a:spcPts val="0"/>
              </a:spcAft>
              <a:buClr>
                <a:schemeClr val="dk1"/>
              </a:buClr>
              <a:buSzPts val="2400"/>
              <a:buNone/>
            </a:pPr>
            <a:r>
              <a:rPr lang="en-US" sz="2050"/>
              <a:t>The following chart shows the variables aside from Dexa_Freq_During_Rx and Dexa_During_RX in order of predictive power of persistence in taking the drug.</a:t>
            </a:r>
            <a:endParaRPr sz="2050"/>
          </a:p>
        </p:txBody>
      </p:sp>
      <p:pic>
        <p:nvPicPr>
          <p:cNvPr id="124" name="Google Shape;124;p18"/>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25" name="Google Shape;125;p18"/>
          <p:cNvPicPr preferRelativeResize="0"/>
          <p:nvPr/>
        </p:nvPicPr>
        <p:blipFill>
          <a:blip r:embed="rId4">
            <a:alphaModFix/>
          </a:blip>
          <a:stretch>
            <a:fillRect/>
          </a:stretch>
        </p:blipFill>
        <p:spPr>
          <a:xfrm>
            <a:off x="4659325" y="1850100"/>
            <a:ext cx="7159751" cy="994225"/>
          </a:xfrm>
          <a:prstGeom prst="rect">
            <a:avLst/>
          </a:prstGeom>
          <a:noFill/>
          <a:ln>
            <a:noFill/>
          </a:ln>
        </p:spPr>
      </p:pic>
      <p:pic>
        <p:nvPicPr>
          <p:cNvPr id="126" name="Google Shape;126;p18"/>
          <p:cNvPicPr preferRelativeResize="0"/>
          <p:nvPr/>
        </p:nvPicPr>
        <p:blipFill rotWithShape="1">
          <a:blip r:embed="rId5">
            <a:alphaModFix/>
          </a:blip>
          <a:srcRect l="54584"/>
          <a:stretch/>
        </p:blipFill>
        <p:spPr>
          <a:xfrm>
            <a:off x="6302600" y="4129300"/>
            <a:ext cx="3897899" cy="2290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r>
              <a:rPr lang="en-US" b="1" dirty="0">
                <a:solidFill>
                  <a:srgbClr val="FF6600"/>
                </a:solidFill>
              </a:rPr>
              <a:t>Random Forest Model</a:t>
            </a:r>
            <a:endParaRPr dirty="0"/>
          </a:p>
        </p:txBody>
      </p:sp>
      <p:sp>
        <p:nvSpPr>
          <p:cNvPr id="132" name="Google Shape;132;p19"/>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rgbClr val="FF6600"/>
              </a:buClr>
              <a:buSzPts val="2400"/>
              <a:buNone/>
            </a:pPr>
            <a:endParaRPr>
              <a:solidFill>
                <a:srgbClr val="FF6600"/>
              </a:solidFill>
            </a:endParaRPr>
          </a:p>
          <a:p>
            <a:pPr marL="0" lvl="0" indent="0" algn="l" rtl="0">
              <a:lnSpc>
                <a:spcPct val="115000"/>
              </a:lnSpc>
              <a:spcBef>
                <a:spcPts val="0"/>
              </a:spcBef>
              <a:spcAft>
                <a:spcPts val="0"/>
              </a:spcAft>
              <a:buNone/>
            </a:pPr>
            <a:r>
              <a:rPr lang="en-US" sz="2000">
                <a:highlight>
                  <a:srgbClr val="FFFFFF"/>
                </a:highlight>
                <a:latin typeface="Arial"/>
                <a:ea typeface="Arial"/>
                <a:cs typeface="Arial"/>
                <a:sym typeface="Arial"/>
              </a:rPr>
              <a:t>Using the chi-square statistic, some variables were eliminated. For the modelling, Random Forest model was used and the results are the following:</a:t>
            </a:r>
            <a:endParaRPr sz="2200"/>
          </a:p>
          <a:p>
            <a:pPr marL="457200" lvl="0" indent="-368300" algn="l" rtl="0">
              <a:lnSpc>
                <a:spcPct val="90000"/>
              </a:lnSpc>
              <a:spcBef>
                <a:spcPts val="1000"/>
              </a:spcBef>
              <a:spcAft>
                <a:spcPts val="0"/>
              </a:spcAft>
              <a:buSzPts val="2200"/>
              <a:buChar char="-"/>
            </a:pPr>
            <a:r>
              <a:rPr lang="en-US" sz="2200"/>
              <a:t>88% accuracy was obtained for training data.</a:t>
            </a:r>
            <a:endParaRPr sz="2200"/>
          </a:p>
          <a:p>
            <a:pPr marL="457200" lvl="0" indent="-368300" algn="l" rtl="0">
              <a:lnSpc>
                <a:spcPct val="90000"/>
              </a:lnSpc>
              <a:spcBef>
                <a:spcPts val="0"/>
              </a:spcBef>
              <a:spcAft>
                <a:spcPts val="0"/>
              </a:spcAft>
              <a:buSzPts val="2200"/>
              <a:buChar char="-"/>
            </a:pPr>
            <a:r>
              <a:rPr lang="en-US" sz="2200"/>
              <a:t>80% accuracy was obtained for testing data.</a:t>
            </a:r>
            <a:endParaRPr sz="2200"/>
          </a:p>
          <a:p>
            <a:pPr marL="0" lvl="0" indent="0" algn="l" rtl="0">
              <a:lnSpc>
                <a:spcPct val="90000"/>
              </a:lnSpc>
              <a:spcBef>
                <a:spcPts val="1000"/>
              </a:spcBef>
              <a:spcAft>
                <a:spcPts val="0"/>
              </a:spcAft>
              <a:buNone/>
            </a:pPr>
            <a:r>
              <a:rPr lang="en-US" sz="2200"/>
              <a:t>The results for the confusion matrix and the curve ROC in the testing data are the following: </a:t>
            </a:r>
            <a:endParaRPr sz="2200"/>
          </a:p>
          <a:p>
            <a:pPr marL="0" lvl="0" indent="0" algn="l" rtl="0">
              <a:lnSpc>
                <a:spcPct val="90000"/>
              </a:lnSpc>
              <a:spcBef>
                <a:spcPts val="1000"/>
              </a:spcBef>
              <a:spcAft>
                <a:spcPts val="0"/>
              </a:spcAft>
              <a:buNone/>
            </a:pPr>
            <a:endParaRPr sz="2200"/>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133" name="Google Shape;133;p19"/>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34" name="Google Shape;134;p19"/>
          <p:cNvPicPr preferRelativeResize="0"/>
          <p:nvPr/>
        </p:nvPicPr>
        <p:blipFill>
          <a:blip r:embed="rId4">
            <a:alphaModFix/>
          </a:blip>
          <a:stretch>
            <a:fillRect/>
          </a:stretch>
        </p:blipFill>
        <p:spPr>
          <a:xfrm>
            <a:off x="8334476" y="2992175"/>
            <a:ext cx="3759874" cy="3602480"/>
          </a:xfrm>
          <a:prstGeom prst="rect">
            <a:avLst/>
          </a:prstGeom>
          <a:noFill/>
          <a:ln>
            <a:noFill/>
          </a:ln>
        </p:spPr>
      </p:pic>
      <p:pic>
        <p:nvPicPr>
          <p:cNvPr id="135" name="Google Shape;135;p19"/>
          <p:cNvPicPr preferRelativeResize="0"/>
          <p:nvPr/>
        </p:nvPicPr>
        <p:blipFill>
          <a:blip r:embed="rId5">
            <a:alphaModFix/>
          </a:blip>
          <a:stretch>
            <a:fillRect/>
          </a:stretch>
        </p:blipFill>
        <p:spPr>
          <a:xfrm>
            <a:off x="4286250" y="3144775"/>
            <a:ext cx="3604342" cy="3449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r>
              <a:rPr lang="en-US" b="1">
                <a:solidFill>
                  <a:srgbClr val="FF6600"/>
                </a:solidFill>
              </a:rPr>
              <a:t>Random Forest Model</a:t>
            </a:r>
            <a:endParaRPr/>
          </a:p>
        </p:txBody>
      </p:sp>
      <p:sp>
        <p:nvSpPr>
          <p:cNvPr id="141" name="Google Shape;141;p20"/>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fontScale="92500" lnSpcReduction="10000"/>
          </a:bodyPr>
          <a:lstStyle/>
          <a:p>
            <a:pPr marL="0" marR="38100" lvl="0" indent="0" algn="l" rtl="0">
              <a:lnSpc>
                <a:spcPct val="128571"/>
              </a:lnSpc>
              <a:spcBef>
                <a:spcPts val="0"/>
              </a:spcBef>
              <a:spcAft>
                <a:spcPts val="0"/>
              </a:spcAft>
              <a:buNone/>
            </a:pPr>
            <a:r>
              <a:rPr lang="en-US" sz="2000">
                <a:highlight>
                  <a:srgbClr val="FFFFFF"/>
                </a:highlight>
                <a:latin typeface="Arial"/>
                <a:ea typeface="Arial"/>
                <a:cs typeface="Arial"/>
                <a:sym typeface="Arial"/>
              </a:rPr>
              <a:t>The influence of the variables on the target variable is shown in the following image:</a:t>
            </a: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None/>
            </a:pPr>
            <a:endParaRPr sz="2200"/>
          </a:p>
          <a:p>
            <a:pPr marL="0" marR="38100" lvl="0" indent="0" algn="l" rtl="0">
              <a:lnSpc>
                <a:spcPct val="128571"/>
              </a:lnSpc>
              <a:spcBef>
                <a:spcPts val="0"/>
              </a:spcBef>
              <a:spcAft>
                <a:spcPts val="0"/>
              </a:spcAft>
              <a:buClr>
                <a:schemeClr val="dk1"/>
              </a:buClr>
              <a:buSzPct val="50000"/>
              <a:buFont typeface="Arial"/>
              <a:buNone/>
            </a:pPr>
            <a:endParaRPr sz="2200"/>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r>
              <a:rPr lang="en-US" sz="2000">
                <a:highlight>
                  <a:srgbClr val="FFFFFF"/>
                </a:highlight>
                <a:latin typeface="Arial"/>
                <a:ea typeface="Arial"/>
                <a:cs typeface="Arial"/>
                <a:sym typeface="Arial"/>
              </a:rPr>
              <a:t>The Dexa_freq_during_rx, Dexa_During_RX and Comorb_Long_Term_Current_Drug_Therapy are the most influential.</a:t>
            </a:r>
            <a:endParaRPr sz="2100">
              <a:solidFill>
                <a:srgbClr val="202124"/>
              </a:solidFill>
              <a:highlight>
                <a:srgbClr val="F8F9FA"/>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a:highlight>
                <a:srgbClr val="FFFFFF"/>
              </a:highlight>
              <a:latin typeface="Arial"/>
              <a:ea typeface="Arial"/>
              <a:cs typeface="Arial"/>
              <a:sym typeface="Arial"/>
            </a:endParaRPr>
          </a:p>
        </p:txBody>
      </p:sp>
      <p:pic>
        <p:nvPicPr>
          <p:cNvPr id="142" name="Google Shape;142;p20"/>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43" name="Google Shape;143;p20"/>
          <p:cNvPicPr preferRelativeResize="0"/>
          <p:nvPr/>
        </p:nvPicPr>
        <p:blipFill>
          <a:blip r:embed="rId4">
            <a:alphaModFix/>
          </a:blip>
          <a:stretch>
            <a:fillRect/>
          </a:stretch>
        </p:blipFill>
        <p:spPr>
          <a:xfrm>
            <a:off x="4394975" y="863325"/>
            <a:ext cx="7688450" cy="481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ctrTitle"/>
          </p:nvPr>
        </p:nvSpPr>
        <p:spPr>
          <a:xfrm>
            <a:off x="0" y="0"/>
            <a:ext cx="4192500"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r>
              <a:rPr lang="en-US" b="1" dirty="0">
                <a:solidFill>
                  <a:srgbClr val="FF6600"/>
                </a:solidFill>
              </a:rPr>
              <a:t>Logistic Regression Model</a:t>
            </a:r>
            <a:endParaRPr dirty="0"/>
          </a:p>
        </p:txBody>
      </p:sp>
      <p:sp>
        <p:nvSpPr>
          <p:cNvPr id="149" name="Google Shape;149;p21"/>
          <p:cNvSpPr txBox="1">
            <a:spLocks noGrp="1"/>
          </p:cNvSpPr>
          <p:nvPr>
            <p:ph type="subTitle" idx="1"/>
          </p:nvPr>
        </p:nvSpPr>
        <p:spPr>
          <a:xfrm>
            <a:off x="4286250" y="0"/>
            <a:ext cx="7905900" cy="6858000"/>
          </a:xfrm>
          <a:prstGeom prst="rect">
            <a:avLst/>
          </a:prstGeom>
          <a:noFill/>
          <a:ln>
            <a:noFill/>
          </a:ln>
        </p:spPr>
        <p:txBody>
          <a:bodyPr spcFirstLastPara="1" wrap="square" lIns="91425" tIns="45700" rIns="91425" bIns="45700" anchor="t" anchorCtr="0">
            <a:normAutofit fontScale="77500" lnSpcReduction="20000"/>
          </a:bodyPr>
          <a:lstStyle/>
          <a:p>
            <a:pPr marL="0" marR="38100" lvl="0" indent="0" algn="l" rtl="0">
              <a:lnSpc>
                <a:spcPct val="128571"/>
              </a:lnSpc>
              <a:spcBef>
                <a:spcPts val="0"/>
              </a:spcBef>
              <a:spcAft>
                <a:spcPts val="0"/>
              </a:spcAft>
              <a:buNone/>
            </a:pPr>
            <a:r>
              <a:rPr lang="en-US" sz="2000" dirty="0">
                <a:highlight>
                  <a:srgbClr val="FFFFFF"/>
                </a:highlight>
                <a:latin typeface="Arial"/>
                <a:ea typeface="Arial"/>
                <a:cs typeface="Arial"/>
                <a:sym typeface="Arial"/>
              </a:rPr>
              <a:t>The following screenshot (top) displays the different parameter and their values when using exhaustive search (GridSearchCV) for tuning the hyperparameters. </a:t>
            </a: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None/>
            </a:pPr>
            <a:endParaRPr sz="2200" dirty="0"/>
          </a:p>
          <a:p>
            <a:pPr marL="0" marR="38100" lvl="0" indent="0" algn="l" rtl="0">
              <a:lnSpc>
                <a:spcPct val="128571"/>
              </a:lnSpc>
              <a:spcBef>
                <a:spcPts val="0"/>
              </a:spcBef>
              <a:spcAft>
                <a:spcPts val="0"/>
              </a:spcAft>
              <a:buClr>
                <a:schemeClr val="dk1"/>
              </a:buClr>
              <a:buSzPct val="50000"/>
              <a:buFont typeface="Arial"/>
              <a:buNone/>
            </a:pPr>
            <a:endParaRPr sz="2200" dirty="0"/>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r>
              <a:rPr lang="en-US" sz="2000" dirty="0">
                <a:highlight>
                  <a:srgbClr val="FFFFFF"/>
                </a:highlight>
                <a:latin typeface="Arial"/>
                <a:ea typeface="Arial"/>
                <a:cs typeface="Arial"/>
                <a:sym typeface="Arial"/>
              </a:rPr>
              <a:t>The bottom screenshot displays the different combinations of set hyperparameters and the resulting accuracy when using GridSearchCV. Next slide the best parameters and score will be shown. </a:t>
            </a:r>
            <a:endParaRPr sz="2100" dirty="0">
              <a:solidFill>
                <a:srgbClr val="202124"/>
              </a:solidFill>
              <a:highlight>
                <a:srgbClr val="F8F9FA"/>
              </a:highlight>
              <a:latin typeface="Arial"/>
              <a:ea typeface="Arial"/>
              <a:cs typeface="Arial"/>
              <a:sym typeface="Arial"/>
            </a:endParaRPr>
          </a:p>
          <a:p>
            <a:pPr marL="0" lvl="0" indent="0" algn="l" rtl="0">
              <a:lnSpc>
                <a:spcPct val="90000"/>
              </a:lnSpc>
              <a:spcBef>
                <a:spcPts val="1000"/>
              </a:spcBef>
              <a:spcAft>
                <a:spcPts val="0"/>
              </a:spcAft>
              <a:buClr>
                <a:schemeClr val="dk1"/>
              </a:buClr>
              <a:buSzPct val="120000"/>
              <a:buNone/>
            </a:pPr>
            <a:endParaRPr sz="2000" dirty="0">
              <a:highlight>
                <a:srgbClr val="FFFFFF"/>
              </a:highlight>
              <a:latin typeface="Arial"/>
              <a:ea typeface="Arial"/>
              <a:cs typeface="Arial"/>
              <a:sym typeface="Arial"/>
            </a:endParaRPr>
          </a:p>
        </p:txBody>
      </p:sp>
      <p:pic>
        <p:nvPicPr>
          <p:cNvPr id="150" name="Google Shape;150;p21"/>
          <p:cNvPicPr preferRelativeResize="0"/>
          <p:nvPr/>
        </p:nvPicPr>
        <p:blipFill rotWithShape="1">
          <a:blip r:embed="rId3">
            <a:alphaModFix/>
          </a:blip>
          <a:srcRect/>
          <a:stretch/>
        </p:blipFill>
        <p:spPr>
          <a:xfrm>
            <a:off x="0" y="5863771"/>
            <a:ext cx="1654627" cy="994232"/>
          </a:xfrm>
          <a:prstGeom prst="rect">
            <a:avLst/>
          </a:prstGeom>
          <a:noFill/>
          <a:ln>
            <a:noFill/>
          </a:ln>
        </p:spPr>
      </p:pic>
      <p:pic>
        <p:nvPicPr>
          <p:cNvPr id="151" name="Google Shape;151;p21"/>
          <p:cNvPicPr preferRelativeResize="0"/>
          <p:nvPr/>
        </p:nvPicPr>
        <p:blipFill>
          <a:blip r:embed="rId4">
            <a:alphaModFix/>
          </a:blip>
          <a:stretch>
            <a:fillRect/>
          </a:stretch>
        </p:blipFill>
        <p:spPr>
          <a:xfrm>
            <a:off x="4967475" y="1003350"/>
            <a:ext cx="6543449" cy="1085850"/>
          </a:xfrm>
          <a:prstGeom prst="rect">
            <a:avLst/>
          </a:prstGeom>
          <a:noFill/>
          <a:ln>
            <a:noFill/>
          </a:ln>
        </p:spPr>
      </p:pic>
      <p:pic>
        <p:nvPicPr>
          <p:cNvPr id="152" name="Google Shape;152;p21"/>
          <p:cNvPicPr preferRelativeResize="0"/>
          <p:nvPr/>
        </p:nvPicPr>
        <p:blipFill>
          <a:blip r:embed="rId5">
            <a:alphaModFix/>
          </a:blip>
          <a:stretch>
            <a:fillRect/>
          </a:stretch>
        </p:blipFill>
        <p:spPr>
          <a:xfrm>
            <a:off x="6348475" y="2169100"/>
            <a:ext cx="3781425" cy="3524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814</Words>
  <Application>Microsoft Office PowerPoint</Application>
  <PresentationFormat>Panorámica</PresentationFormat>
  <Paragraphs>206</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Office Theme</vt:lpstr>
      <vt:lpstr>Presentación de PowerPoint</vt:lpstr>
      <vt:lpstr>   Agenda</vt:lpstr>
      <vt:lpstr>   Business problem</vt:lpstr>
      <vt:lpstr>  Decision tree  model</vt:lpstr>
      <vt:lpstr>  Decision tree  model</vt:lpstr>
      <vt:lpstr>  Decision tree  model</vt:lpstr>
      <vt:lpstr>  Random Forest Model</vt:lpstr>
      <vt:lpstr>  Random Forest Model</vt:lpstr>
      <vt:lpstr>  Logistic Regression Model</vt:lpstr>
      <vt:lpstr>  Logistic Regression Model</vt:lpstr>
      <vt:lpstr>  Logistic Regression Model</vt:lpstr>
      <vt:lpstr>   SVM  Model</vt:lpstr>
      <vt:lpstr>   Conclusions</vt:lpstr>
      <vt:lpstr>  App Concept Test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4</cp:revision>
  <dcterms:modified xsi:type="dcterms:W3CDTF">2021-05-21T18:50:13Z</dcterms:modified>
</cp:coreProperties>
</file>