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5" r:id="rId8"/>
    <p:sldId id="283" r:id="rId9"/>
    <p:sldId id="286" r:id="rId10"/>
    <p:sldId id="277" r:id="rId11"/>
    <p:sldId id="278" r:id="rId12"/>
    <p:sldId id="273" r:id="rId13"/>
    <p:sldId id="27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56"/>
  </p:normalViewPr>
  <p:slideViewPr>
    <p:cSldViewPr snapToGrid="0">
      <p:cViewPr varScale="1">
        <p:scale>
          <a:sx n="72" d="100"/>
          <a:sy n="72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7" y="-291548"/>
            <a:ext cx="2325467" cy="24914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1179527" y="1540429"/>
            <a:ext cx="9832948" cy="4555093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rgbClr val="FF6600"/>
                </a:solidFill>
                <a:latin typeface="Helvetica Neue"/>
              </a:rPr>
              <a:t>Exploratory Data Analysis</a:t>
            </a:r>
          </a:p>
          <a:p>
            <a:r>
              <a:rPr lang="en-US" sz="4000" dirty="0"/>
              <a:t>G2M Case Study</a:t>
            </a:r>
          </a:p>
          <a:p>
            <a:endParaRPr lang="en-US" sz="4000" dirty="0"/>
          </a:p>
          <a:p>
            <a:pPr lvl="1"/>
            <a:r>
              <a:rPr lang="en-US" sz="3600" b="0" i="0" dirty="0">
                <a:effectLst/>
                <a:latin typeface="Lato Extended"/>
              </a:rPr>
              <a:t>Name</a:t>
            </a:r>
            <a:r>
              <a:rPr lang="en-US" sz="3600" dirty="0">
                <a:latin typeface="Lato Extended"/>
              </a:rPr>
              <a:t>		</a:t>
            </a:r>
            <a:r>
              <a:rPr lang="en-US" sz="3600" b="0" i="0" dirty="0">
                <a:effectLst/>
                <a:latin typeface="Lato Extended"/>
              </a:rPr>
              <a:t>: Walquer X. Valles Ruiz</a:t>
            </a:r>
            <a:br>
              <a:rPr lang="en-US" sz="3600" dirty="0"/>
            </a:br>
            <a:r>
              <a:rPr lang="en-US" sz="3600" b="0" i="0" dirty="0">
                <a:effectLst/>
                <a:latin typeface="Lato Extended"/>
              </a:rPr>
              <a:t>Location	: Peru</a:t>
            </a:r>
            <a:br>
              <a:rPr lang="en-US" sz="3600" dirty="0"/>
            </a:br>
            <a:r>
              <a:rPr lang="en-US" sz="3600" b="0" i="0" dirty="0">
                <a:effectLst/>
                <a:latin typeface="Lato Extended"/>
              </a:rPr>
              <a:t>Team		: Data and Analytics</a:t>
            </a:r>
            <a:br>
              <a:rPr lang="en-US" sz="3600" dirty="0"/>
            </a:br>
            <a:r>
              <a:rPr lang="en-US" sz="3600" b="0" i="0" dirty="0">
                <a:effectLst/>
                <a:latin typeface="Lato Extended"/>
              </a:rPr>
              <a:t>Date		: 15-March-2021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40448B-1391-413D-A1A4-6320EA4BD88B}"/>
              </a:ext>
            </a:extLst>
          </p:cNvPr>
          <p:cNvSpPr txBox="1">
            <a:spLocks/>
          </p:cNvSpPr>
          <p:nvPr/>
        </p:nvSpPr>
        <p:spPr>
          <a:xfrm rot="5400000">
            <a:off x="5532780" y="-5532782"/>
            <a:ext cx="1126437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CE83EA-EA54-4E09-B04B-9C8CD139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157268"/>
            <a:ext cx="10515600" cy="71737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F6600"/>
                </a:solidFill>
              </a:rPr>
              <a:t>EDA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EF180-45BB-4193-8C3E-1EBBE8DE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1510748"/>
            <a:ext cx="10571922" cy="4666215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b="1" i="0" dirty="0">
                <a:effectLst/>
                <a:latin typeface="Helvetica Neue"/>
              </a:rPr>
              <a:t>Pink Cab company had more percentage of trips with losses instead of profit.</a:t>
            </a:r>
          </a:p>
          <a:p>
            <a:pPr marL="0" indent="0" algn="just">
              <a:buNone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just">
              <a:buNone/>
            </a:pPr>
            <a:r>
              <a:rPr lang="en-US" sz="2400" i="0" dirty="0">
                <a:solidFill>
                  <a:srgbClr val="000000"/>
                </a:solidFill>
                <a:effectLst/>
                <a:latin typeface="Lato Extended"/>
              </a:rPr>
              <a:t>The following chart shows the number and percentage of trips where cost </a:t>
            </a:r>
            <a:r>
              <a:rPr lang="en-US" sz="2400" dirty="0">
                <a:solidFill>
                  <a:srgbClr val="000000"/>
                </a:solidFill>
                <a:latin typeface="Lato Extended"/>
              </a:rPr>
              <a:t>was</a:t>
            </a:r>
            <a:r>
              <a:rPr lang="en-US" sz="2400" i="0" dirty="0">
                <a:solidFill>
                  <a:srgbClr val="000000"/>
                </a:solidFill>
                <a:effectLst/>
                <a:latin typeface="Lato Extended"/>
              </a:rPr>
              <a:t> higher than price charged by company.</a:t>
            </a:r>
          </a:p>
          <a:p>
            <a:pPr marL="0" indent="0" algn="just">
              <a:buNone/>
            </a:pP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/>
            <a:endParaRPr lang="es-PE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22C2BB5-B1CF-4FAA-8300-6A36F979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323" y="-556911"/>
            <a:ext cx="2407874" cy="23327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8DED37-E717-450D-A08D-6989C448F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0434" y="4550465"/>
            <a:ext cx="6415683" cy="15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6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40448B-1391-413D-A1A4-6320EA4BD88B}"/>
              </a:ext>
            </a:extLst>
          </p:cNvPr>
          <p:cNvSpPr txBox="1">
            <a:spLocks/>
          </p:cNvSpPr>
          <p:nvPr/>
        </p:nvSpPr>
        <p:spPr>
          <a:xfrm rot="5400000">
            <a:off x="5532780" y="-5532782"/>
            <a:ext cx="1126437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CE83EA-EA54-4E09-B04B-9C8CD139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157268"/>
            <a:ext cx="10515600" cy="71737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F6600"/>
                </a:solidFill>
              </a:rPr>
              <a:t>EDA</a:t>
            </a:r>
            <a:endParaRPr lang="es-PE" b="1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3E47E9B6-CDE8-4F5B-BC23-63F8A63A9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89" y="3501486"/>
            <a:ext cx="4715532" cy="2810267"/>
          </a:xfrm>
          <a:ln>
            <a:solidFill>
              <a:schemeClr val="tx1"/>
            </a:solidFill>
          </a:ln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622C2BB5-B1CF-4FAA-8300-6A36F9790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323" y="-556911"/>
            <a:ext cx="2407874" cy="233270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38BED65-7262-4C49-8B2C-B7E0CC0ACA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5"/>
          <a:stretch/>
        </p:blipFill>
        <p:spPr>
          <a:xfrm>
            <a:off x="5960921" y="3501486"/>
            <a:ext cx="5926279" cy="28102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56EFCD3-5071-49E0-9408-B4624810115C}"/>
              </a:ext>
            </a:extLst>
          </p:cNvPr>
          <p:cNvSpPr txBox="1"/>
          <p:nvPr/>
        </p:nvSpPr>
        <p:spPr>
          <a:xfrm>
            <a:off x="580416" y="1432261"/>
            <a:ext cx="113067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3200" b="1" i="0" dirty="0">
                <a:effectLst/>
                <a:latin typeface="Helvetica Neue"/>
              </a:rPr>
              <a:t>Yellow Cab company show better numbers in profit projections.</a:t>
            </a:r>
          </a:p>
        </p:txBody>
      </p:sp>
    </p:spTree>
    <p:extLst>
      <p:ext uri="{BB962C8B-B14F-4D97-AF65-F5344CB8AC3E}">
        <p14:creationId xmlns:p14="http://schemas.microsoft.com/office/powerpoint/2010/main" val="215297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40448B-1391-413D-A1A4-6320EA4BD88B}"/>
              </a:ext>
            </a:extLst>
          </p:cNvPr>
          <p:cNvSpPr txBox="1">
            <a:spLocks/>
          </p:cNvSpPr>
          <p:nvPr/>
        </p:nvSpPr>
        <p:spPr>
          <a:xfrm rot="5400000">
            <a:off x="5532780" y="-5532782"/>
            <a:ext cx="1126437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CE83EA-EA54-4E09-B04B-9C8CD139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157268"/>
            <a:ext cx="10515600" cy="71737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F6600"/>
                </a:solidFill>
              </a:rPr>
              <a:t>EDA Summary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EF180-45BB-4193-8C3E-1EBBE8DE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37" y="1283705"/>
            <a:ext cx="10571922" cy="466621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500" b="1" i="0" dirty="0">
                <a:solidFill>
                  <a:srgbClr val="000000"/>
                </a:solidFill>
                <a:effectLst/>
                <a:latin typeface="Helvetica Neue"/>
              </a:rPr>
              <a:t>Conclusions</a:t>
            </a:r>
            <a:endParaRPr lang="en-US" sz="3500" b="1" dirty="0">
              <a:solidFill>
                <a:srgbClr val="000000"/>
              </a:solidFill>
              <a:latin typeface="Helvetica Neue"/>
            </a:endParaRPr>
          </a:p>
          <a:p>
            <a:pPr algn="l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Lato Extended"/>
              </a:rPr>
              <a:t>Both companies have similar customer characteristics (gender distributions, age distribution, income distribution, preference by month and day of week).</a:t>
            </a:r>
          </a:p>
          <a:p>
            <a:pPr algn="l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Yellow Cab company have more customers than Pink Company.</a:t>
            </a:r>
          </a:p>
          <a:p>
            <a:pPr algn="just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Yellow Cab company generate more profit than Pink Company.</a:t>
            </a:r>
          </a:p>
          <a:p>
            <a:pPr algn="just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Yellow Cab company have more customer reach than Pink Company in almost all the cities where there is presence of both companies.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6BE2247-06A9-4974-8CE2-8FE64F457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323" y="-556911"/>
            <a:ext cx="2407874" cy="23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3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40448B-1391-413D-A1A4-6320EA4BD88B}"/>
              </a:ext>
            </a:extLst>
          </p:cNvPr>
          <p:cNvSpPr txBox="1">
            <a:spLocks/>
          </p:cNvSpPr>
          <p:nvPr/>
        </p:nvSpPr>
        <p:spPr>
          <a:xfrm rot="5400000">
            <a:off x="5532780" y="-5532782"/>
            <a:ext cx="1126437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CE83EA-EA54-4E09-B04B-9C8CD139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157268"/>
            <a:ext cx="10515600" cy="717376"/>
          </a:xfrm>
        </p:spPr>
        <p:txBody>
          <a:bodyPr>
            <a:normAutofit/>
          </a:bodyPr>
          <a:lstStyle/>
          <a:p>
            <a:pPr algn="just"/>
            <a:r>
              <a:rPr lang="en-US" sz="4000" dirty="0">
                <a:solidFill>
                  <a:srgbClr val="FF6600"/>
                </a:solidFill>
              </a:rPr>
              <a:t>Recommendation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EF180-45BB-4193-8C3E-1EBBE8DE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1510748"/>
            <a:ext cx="10571922" cy="4666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0" u="none" strike="noStrike" baseline="0" dirty="0">
                <a:latin typeface="Helvetica Neue"/>
              </a:rPr>
              <a:t>Based on the analysis performed we recommend Yellow cab company for investment.</a:t>
            </a:r>
            <a:endParaRPr lang="es-PE" sz="4400" dirty="0">
              <a:latin typeface="Helvetica Neue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4604EEDF-01A4-40C4-84EB-67B575FA3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323" y="-556911"/>
            <a:ext cx="2407874" cy="23327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F5A7752-3BC0-40BB-84F4-7DD2D0946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77" y="2579581"/>
            <a:ext cx="4115507" cy="412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7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5565913"/>
            <a:ext cx="1654627" cy="151737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  <a:latin typeface="Helvetica Neue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  <a:latin typeface="Lato Extended"/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  <a:latin typeface="Lato Extended"/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  <a:latin typeface="Lato Extended"/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  <a:latin typeface="Lato Extended"/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  <a:latin typeface="Lato Extended"/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  <a:latin typeface="Lato Extended"/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5446644"/>
            <a:ext cx="1654627" cy="188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40448B-1391-413D-A1A4-6320EA4BD88B}"/>
              </a:ext>
            </a:extLst>
          </p:cNvPr>
          <p:cNvSpPr txBox="1">
            <a:spLocks/>
          </p:cNvSpPr>
          <p:nvPr/>
        </p:nvSpPr>
        <p:spPr>
          <a:xfrm rot="5400000">
            <a:off x="5532780" y="-5532782"/>
            <a:ext cx="1126437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CE83EA-EA54-4E09-B04B-9C8CD139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157268"/>
            <a:ext cx="10515600" cy="71737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F6600"/>
                </a:solidFill>
              </a:rPr>
              <a:t>Executive Summary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EF180-45BB-4193-8C3E-1EBBE8DE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510748"/>
            <a:ext cx="10919791" cy="4666215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effectLst/>
                <a:latin typeface="Lato Extended"/>
              </a:rPr>
              <a:t>XYZ </a:t>
            </a:r>
            <a:r>
              <a:rPr lang="en-US" dirty="0">
                <a:latin typeface="Lato Extended"/>
              </a:rPr>
              <a:t>company </a:t>
            </a:r>
            <a:r>
              <a:rPr lang="en-US" b="0" i="0" dirty="0">
                <a:effectLst/>
                <a:latin typeface="Lato Extended"/>
              </a:rPr>
              <a:t>is planning for an investment in Cab industry so they want to understand the market.</a:t>
            </a:r>
          </a:p>
          <a:p>
            <a:pPr marL="0" indent="0" algn="just">
              <a:buNone/>
            </a:pPr>
            <a:r>
              <a:rPr lang="en-US" dirty="0">
                <a:latin typeface="Lato Extended"/>
              </a:rPr>
              <a:t>Data of Pink Cab company and Yellow Cab company was provided to give recommendation for investment. Data of trips between 2016 and 2018 was analyzed.</a:t>
            </a:r>
          </a:p>
          <a:p>
            <a:pPr marL="0" indent="0" algn="just">
              <a:buNone/>
            </a:pPr>
            <a:r>
              <a:rPr lang="en-US" dirty="0">
                <a:latin typeface="Lato Extended"/>
              </a:rPr>
              <a:t>Both companies have similarities in their customers characteristics and preferences. </a:t>
            </a:r>
          </a:p>
          <a:p>
            <a:pPr marL="0" indent="0" algn="just">
              <a:buNone/>
            </a:pPr>
            <a:r>
              <a:rPr lang="en-US" dirty="0">
                <a:latin typeface="Lato Extended"/>
              </a:rPr>
              <a:t>Yellow company had more transactions and generated more profit than Pink company. Yellow company is the option recommended for investment.</a:t>
            </a:r>
            <a:endParaRPr lang="es-PE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9960352-B2A0-4E0A-803A-E1213A8EA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323" y="-556911"/>
            <a:ext cx="2407874" cy="23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0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40448B-1391-413D-A1A4-6320EA4BD88B}"/>
              </a:ext>
            </a:extLst>
          </p:cNvPr>
          <p:cNvSpPr txBox="1">
            <a:spLocks/>
          </p:cNvSpPr>
          <p:nvPr/>
        </p:nvSpPr>
        <p:spPr>
          <a:xfrm rot="5400000">
            <a:off x="5532780" y="-5532782"/>
            <a:ext cx="1126437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CE83EA-EA54-4E09-B04B-9C8CD139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157268"/>
            <a:ext cx="10515600" cy="71737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F6600"/>
                </a:solidFill>
              </a:rPr>
              <a:t>Problem Statement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EF180-45BB-4193-8C3E-1EBBE8DE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82" y="1933057"/>
            <a:ext cx="11065565" cy="4651513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effectLst/>
                <a:latin typeface="Lato Extended"/>
              </a:rPr>
              <a:t>XYZ firm is planning for an investment in Cab industry so they want to understand the market before taking final decision. </a:t>
            </a:r>
          </a:p>
          <a:p>
            <a:pPr marL="0" indent="0" algn="just">
              <a:buNone/>
            </a:pPr>
            <a:endParaRPr lang="en-US" dirty="0">
              <a:latin typeface="Lato Extended"/>
            </a:endParaRPr>
          </a:p>
          <a:p>
            <a:pPr marL="0" indent="0" algn="just">
              <a:buNone/>
            </a:pPr>
            <a:r>
              <a:rPr lang="en-US" dirty="0">
                <a:latin typeface="Lato Extended"/>
              </a:rPr>
              <a:t>Data of two Cab firms was provided for analysis. A recommendation based on the data is expected.</a:t>
            </a:r>
            <a:endParaRPr lang="es-PE" dirty="0">
              <a:latin typeface="Lato Extended"/>
            </a:endParaRPr>
          </a:p>
          <a:p>
            <a:pPr marL="0" indent="0">
              <a:buNone/>
            </a:pPr>
            <a:endParaRPr lang="en-US" dirty="0">
              <a:solidFill>
                <a:srgbClr val="2D3B45"/>
              </a:solidFill>
              <a:latin typeface="Lato Extended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454EA54-C563-4EAF-90BE-63816BD03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323" y="-556911"/>
            <a:ext cx="2407874" cy="23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5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40448B-1391-413D-A1A4-6320EA4BD88B}"/>
              </a:ext>
            </a:extLst>
          </p:cNvPr>
          <p:cNvSpPr txBox="1">
            <a:spLocks/>
          </p:cNvSpPr>
          <p:nvPr/>
        </p:nvSpPr>
        <p:spPr>
          <a:xfrm rot="5400000">
            <a:off x="5532780" y="-5532782"/>
            <a:ext cx="1126437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CE83EA-EA54-4E09-B04B-9C8CD139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157268"/>
            <a:ext cx="10515600" cy="71737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F6600"/>
                </a:solidFill>
              </a:rPr>
              <a:t>Approach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EF180-45BB-4193-8C3E-1EBBE8DE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82" y="1510748"/>
            <a:ext cx="10926418" cy="4666215"/>
          </a:xfrm>
        </p:spPr>
        <p:txBody>
          <a:bodyPr/>
          <a:lstStyle/>
          <a:p>
            <a:pPr algn="just">
              <a:lnSpc>
                <a:spcPts val="3360"/>
              </a:lnSpc>
              <a:spcAft>
                <a:spcPts val="1000"/>
              </a:spcAft>
              <a:buFontTx/>
              <a:buChar char="-"/>
            </a:pPr>
            <a:r>
              <a:rPr lang="en-US" dirty="0">
                <a:latin typeface="Lato Extended"/>
              </a:rPr>
              <a:t>Exploratory</a:t>
            </a:r>
            <a:r>
              <a:rPr lang="es-PE" dirty="0">
                <a:latin typeface="Lato Extended"/>
              </a:rPr>
              <a:t> Data </a:t>
            </a:r>
            <a:r>
              <a:rPr lang="en-US" dirty="0">
                <a:latin typeface="Lato Extended"/>
              </a:rPr>
              <a:t>Analysis</a:t>
            </a:r>
            <a:r>
              <a:rPr lang="es-PE" dirty="0">
                <a:latin typeface="Lato Extended"/>
              </a:rPr>
              <a:t> (EDA) </a:t>
            </a:r>
            <a:r>
              <a:rPr lang="en-US" dirty="0">
                <a:latin typeface="Lato Extended"/>
              </a:rPr>
              <a:t>was</a:t>
            </a:r>
            <a:r>
              <a:rPr lang="es-PE" dirty="0">
                <a:latin typeface="Lato Extended"/>
              </a:rPr>
              <a:t> </a:t>
            </a:r>
            <a:r>
              <a:rPr lang="en-US" dirty="0">
                <a:latin typeface="Lato Extended"/>
              </a:rPr>
              <a:t>performed</a:t>
            </a:r>
            <a:r>
              <a:rPr lang="es-PE" dirty="0">
                <a:latin typeface="Lato Extended"/>
              </a:rPr>
              <a:t> </a:t>
            </a:r>
            <a:r>
              <a:rPr lang="en-US" dirty="0">
                <a:latin typeface="Lato Extended"/>
              </a:rPr>
              <a:t>to</a:t>
            </a:r>
            <a:r>
              <a:rPr lang="es-PE" dirty="0">
                <a:latin typeface="Lato Extended"/>
              </a:rPr>
              <a:t> </a:t>
            </a:r>
            <a:r>
              <a:rPr lang="en-US" dirty="0">
                <a:latin typeface="Lato Extended"/>
              </a:rPr>
              <a:t>understand</a:t>
            </a:r>
            <a:r>
              <a:rPr lang="es-PE" dirty="0">
                <a:latin typeface="Lato Extended"/>
              </a:rPr>
              <a:t> </a:t>
            </a:r>
            <a:r>
              <a:rPr lang="en-US" dirty="0">
                <a:latin typeface="Lato Extended"/>
              </a:rPr>
              <a:t>the</a:t>
            </a:r>
            <a:r>
              <a:rPr lang="es-PE" dirty="0">
                <a:latin typeface="Lato Extended"/>
              </a:rPr>
              <a:t> data.</a:t>
            </a:r>
          </a:p>
          <a:p>
            <a:pPr algn="just">
              <a:lnSpc>
                <a:spcPts val="3360"/>
              </a:lnSpc>
              <a:spcAft>
                <a:spcPts val="1000"/>
              </a:spcAft>
              <a:buFontTx/>
              <a:buChar char="-"/>
            </a:pPr>
            <a:r>
              <a:rPr lang="en-US" dirty="0">
                <a:latin typeface="Lato Extended"/>
              </a:rPr>
              <a:t>Comparative</a:t>
            </a:r>
            <a:r>
              <a:rPr lang="es-PE" dirty="0">
                <a:latin typeface="Lato Extended"/>
              </a:rPr>
              <a:t> </a:t>
            </a:r>
            <a:r>
              <a:rPr lang="en-US" dirty="0">
                <a:latin typeface="Lato Extended"/>
              </a:rPr>
              <a:t>statistics</a:t>
            </a:r>
            <a:r>
              <a:rPr lang="es-PE" dirty="0">
                <a:latin typeface="Lato Extended"/>
              </a:rPr>
              <a:t> and </a:t>
            </a:r>
            <a:r>
              <a:rPr lang="en-US" dirty="0">
                <a:latin typeface="Lato Extended"/>
              </a:rPr>
              <a:t>graphs</a:t>
            </a:r>
            <a:r>
              <a:rPr lang="es-PE" dirty="0">
                <a:latin typeface="Lato Extended"/>
              </a:rPr>
              <a:t> </a:t>
            </a:r>
            <a:r>
              <a:rPr lang="en-US" dirty="0">
                <a:latin typeface="Lato Extended"/>
              </a:rPr>
              <a:t>will</a:t>
            </a:r>
            <a:r>
              <a:rPr lang="es-PE" dirty="0">
                <a:latin typeface="Lato Extended"/>
              </a:rPr>
              <a:t> be </a:t>
            </a:r>
            <a:r>
              <a:rPr lang="en-US" dirty="0">
                <a:latin typeface="Lato Extended"/>
              </a:rPr>
              <a:t>presented</a:t>
            </a:r>
            <a:r>
              <a:rPr lang="es-PE" dirty="0">
                <a:latin typeface="Lato Extended"/>
              </a:rPr>
              <a:t> </a:t>
            </a:r>
            <a:r>
              <a:rPr lang="en-US" dirty="0">
                <a:latin typeface="Lato Extended"/>
              </a:rPr>
              <a:t>to</a:t>
            </a:r>
            <a:r>
              <a:rPr lang="es-PE" dirty="0">
                <a:latin typeface="Lato Extended"/>
              </a:rPr>
              <a:t> show </a:t>
            </a:r>
            <a:r>
              <a:rPr lang="en-US" dirty="0">
                <a:latin typeface="Lato Extended"/>
              </a:rPr>
              <a:t>similarities and differences between both companies.</a:t>
            </a:r>
            <a:endParaRPr lang="es-PE" dirty="0">
              <a:latin typeface="Lato Extended"/>
            </a:endParaRPr>
          </a:p>
          <a:p>
            <a:pPr algn="just">
              <a:lnSpc>
                <a:spcPts val="3360"/>
              </a:lnSpc>
              <a:buFontTx/>
              <a:buChar char="-"/>
            </a:pPr>
            <a:r>
              <a:rPr lang="en-US" dirty="0">
                <a:latin typeface="Lato Extended"/>
              </a:rPr>
              <a:t>Insights</a:t>
            </a:r>
            <a:r>
              <a:rPr lang="es-PE" dirty="0">
                <a:latin typeface="Lato Extended"/>
              </a:rPr>
              <a:t> </a:t>
            </a:r>
            <a:r>
              <a:rPr lang="en-US" dirty="0">
                <a:latin typeface="Lato Extended"/>
              </a:rPr>
              <a:t>were</a:t>
            </a:r>
            <a:r>
              <a:rPr lang="es-PE" dirty="0">
                <a:latin typeface="Lato Extended"/>
              </a:rPr>
              <a:t> </a:t>
            </a:r>
            <a:r>
              <a:rPr lang="en-US" dirty="0">
                <a:latin typeface="Lato Extended"/>
              </a:rPr>
              <a:t>extracted</a:t>
            </a:r>
            <a:r>
              <a:rPr lang="es-PE" dirty="0">
                <a:latin typeface="Lato Extended"/>
              </a:rPr>
              <a:t> </a:t>
            </a:r>
            <a:r>
              <a:rPr lang="en-US" dirty="0">
                <a:latin typeface="Lato Extended"/>
              </a:rPr>
              <a:t>from</a:t>
            </a:r>
            <a:r>
              <a:rPr lang="es-PE" dirty="0">
                <a:latin typeface="Lato Extended"/>
              </a:rPr>
              <a:t> </a:t>
            </a:r>
            <a:r>
              <a:rPr lang="en-US" dirty="0">
                <a:latin typeface="Lato Extended"/>
              </a:rPr>
              <a:t>the</a:t>
            </a:r>
            <a:r>
              <a:rPr lang="es-PE" dirty="0">
                <a:latin typeface="Lato Extended"/>
              </a:rPr>
              <a:t> </a:t>
            </a:r>
            <a:r>
              <a:rPr lang="en-US" dirty="0">
                <a:latin typeface="Lato Extended"/>
              </a:rPr>
              <a:t>analysis</a:t>
            </a:r>
            <a:r>
              <a:rPr lang="es-PE" dirty="0">
                <a:latin typeface="Lato Extended"/>
              </a:rPr>
              <a:t> and </a:t>
            </a:r>
            <a:r>
              <a:rPr lang="en-US" dirty="0">
                <a:latin typeface="Lato Extended"/>
              </a:rPr>
              <a:t>those</a:t>
            </a:r>
            <a:r>
              <a:rPr lang="es-PE" dirty="0">
                <a:latin typeface="Lato Extended"/>
              </a:rPr>
              <a:t> </a:t>
            </a:r>
            <a:r>
              <a:rPr lang="en-US" dirty="0">
                <a:latin typeface="Lato Extended"/>
              </a:rPr>
              <a:t>support</a:t>
            </a:r>
            <a:r>
              <a:rPr lang="es-PE" dirty="0">
                <a:latin typeface="Lato Extended"/>
              </a:rPr>
              <a:t> final </a:t>
            </a:r>
            <a:r>
              <a:rPr lang="en-US" dirty="0">
                <a:latin typeface="Lato Extended"/>
              </a:rPr>
              <a:t>recommendations</a:t>
            </a:r>
            <a:r>
              <a:rPr lang="es-PE" dirty="0">
                <a:latin typeface="Lato Extended"/>
              </a:rPr>
              <a:t>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0E0FE71-F675-436A-8523-CCFAC30BF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323" y="-556911"/>
            <a:ext cx="2407874" cy="23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1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40448B-1391-413D-A1A4-6320EA4BD88B}"/>
              </a:ext>
            </a:extLst>
          </p:cNvPr>
          <p:cNvSpPr txBox="1">
            <a:spLocks/>
          </p:cNvSpPr>
          <p:nvPr/>
        </p:nvSpPr>
        <p:spPr>
          <a:xfrm rot="5400000">
            <a:off x="5532780" y="-5532782"/>
            <a:ext cx="1126437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CE83EA-EA54-4E09-B04B-9C8CD139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157268"/>
            <a:ext cx="10515600" cy="71737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F6600"/>
                </a:solidFill>
              </a:rPr>
              <a:t>Exploratory Data Analysis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EF180-45BB-4193-8C3E-1EBBE8DE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82" y="1283705"/>
            <a:ext cx="11155018" cy="541702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3200" b="1" dirty="0">
                <a:solidFill>
                  <a:srgbClr val="000000"/>
                </a:solidFill>
                <a:latin typeface="Helvetica Neue"/>
              </a:rPr>
              <a:t>Yellow Cab company vs Pink Cab company</a:t>
            </a:r>
            <a:endParaRPr lang="en-US" sz="3200" dirty="0">
              <a:latin typeface="Helvetica Neue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Lato Extended"/>
              </a:rPr>
              <a:t>4 files were provided:  Cab_Data.csv, Customer_ID.csv, Transaction_ID.csv and City.csv.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Lato Extended"/>
              </a:rPr>
              <a:t>The files contained information of transactions (trips) performed by Yellow Cab company and Pink Cab company between Jan 2016 – Dec 2018. It also contained information about their clients and the cities where the companies have presence.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Lato Extended"/>
              </a:rPr>
              <a:t>Both companies are pretty similar in age and income distribution of their clients. Also are similar in distribution of transactions by month, and weekdays.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Lato Extended"/>
              </a:rPr>
              <a:t>The differences </a:t>
            </a:r>
            <a:r>
              <a:rPr lang="en-US" dirty="0">
                <a:latin typeface="Lato Extended"/>
              </a:rPr>
              <a:t>will be shown next.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22C2BB5-B1CF-4FAA-8300-6A36F979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323" y="-556911"/>
            <a:ext cx="2407874" cy="233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5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40448B-1391-413D-A1A4-6320EA4BD88B}"/>
              </a:ext>
            </a:extLst>
          </p:cNvPr>
          <p:cNvSpPr txBox="1">
            <a:spLocks/>
          </p:cNvSpPr>
          <p:nvPr/>
        </p:nvSpPr>
        <p:spPr>
          <a:xfrm rot="5400000">
            <a:off x="5532780" y="-5532782"/>
            <a:ext cx="1126437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CE83EA-EA54-4E09-B04B-9C8CD139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157268"/>
            <a:ext cx="10515600" cy="71737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F6600"/>
                </a:solidFill>
              </a:rPr>
              <a:t>EDA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EF180-45BB-4193-8C3E-1EBBE8DE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37" y="1232768"/>
            <a:ext cx="10571922" cy="1126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Helvetica Neue"/>
              </a:rPr>
              <a:t>Yellow Cab company performed 3 times more trips than Pink Cab company.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22C2BB5-B1CF-4FAA-8300-6A36F979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323" y="-556911"/>
            <a:ext cx="2407874" cy="23327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9D27100-AE8C-4971-89B7-45D07172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82" y="2332702"/>
            <a:ext cx="11275593" cy="453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40448B-1391-413D-A1A4-6320EA4BD88B}"/>
              </a:ext>
            </a:extLst>
          </p:cNvPr>
          <p:cNvSpPr txBox="1">
            <a:spLocks/>
          </p:cNvSpPr>
          <p:nvPr/>
        </p:nvSpPr>
        <p:spPr>
          <a:xfrm rot="5400000">
            <a:off x="5532780" y="-5532782"/>
            <a:ext cx="1126437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CE83EA-EA54-4E09-B04B-9C8CD139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157268"/>
            <a:ext cx="10515600" cy="71737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F6600"/>
                </a:solidFill>
              </a:rPr>
              <a:t>EDA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EF180-45BB-4193-8C3E-1EBBE8DE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00" y="1283705"/>
            <a:ext cx="10571922" cy="191825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Helvetica Neue"/>
              </a:rPr>
              <a:t>Yellow Cab company generated 8 times more profit than Pink Cab company.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22C2BB5-B1CF-4FAA-8300-6A36F979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323" y="-556911"/>
            <a:ext cx="2407874" cy="23327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C66C7D1-941D-4DC6-B1FC-393758F224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0000"/>
                    </a14:imgEffect>
                  </a14:imgLayer>
                </a14:imgProps>
              </a:ext>
            </a:extLst>
          </a:blip>
          <a:srcRect r="2174"/>
          <a:stretch/>
        </p:blipFill>
        <p:spPr>
          <a:xfrm>
            <a:off x="4619625" y="3618725"/>
            <a:ext cx="7572375" cy="11264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F34D00-A78B-4595-B6D7-55D9F9E32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68894"/>
            <a:ext cx="46196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40448B-1391-413D-A1A4-6320EA4BD88B}"/>
              </a:ext>
            </a:extLst>
          </p:cNvPr>
          <p:cNvSpPr txBox="1">
            <a:spLocks/>
          </p:cNvSpPr>
          <p:nvPr/>
        </p:nvSpPr>
        <p:spPr>
          <a:xfrm rot="5400000">
            <a:off x="5532780" y="-5532782"/>
            <a:ext cx="1126437" cy="12192003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CE83EA-EA54-4E09-B04B-9C8CD139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2" y="157268"/>
            <a:ext cx="10515600" cy="71737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F6600"/>
                </a:solidFill>
              </a:rPr>
              <a:t>EDA</a:t>
            </a:r>
            <a:endParaRPr lang="es-PE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EF180-45BB-4193-8C3E-1EBBE8DE4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49" y="1775790"/>
            <a:ext cx="5549349" cy="19182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Helvetica Neue"/>
              </a:rPr>
              <a:t>Yellow Cab company have higher customer reach than Pink Cab company in 15 of 19 cities.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Lato Extended"/>
              </a:rPr>
              <a:t>Pink Cab company have more customer reach than Yellow Cab company in Nashville, Sacramento, San Diego and Pittsburgh, but in half of those just by an small difference.</a:t>
            </a:r>
          </a:p>
          <a:p>
            <a:pPr marL="0" indent="0">
              <a:buNone/>
            </a:pPr>
            <a:endParaRPr lang="en-US" sz="3200" b="1" i="0" dirty="0">
              <a:effectLst/>
              <a:latin typeface="Helvetica Neue"/>
            </a:endParaRPr>
          </a:p>
          <a:p>
            <a:endParaRPr lang="es-PE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22C2BB5-B1CF-4FAA-8300-6A36F979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323" y="-556911"/>
            <a:ext cx="2407874" cy="23327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D8617C-7F9A-4D17-A12F-12600BD26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835" y="1510749"/>
            <a:ext cx="5244194" cy="479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1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190</TotalTime>
  <Words>575</Words>
  <Application>Microsoft Office PowerPoint</Application>
  <PresentationFormat>Panorámica</PresentationFormat>
  <Paragraphs>66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Lato Extended</vt:lpstr>
      <vt:lpstr>Tema de Office</vt:lpstr>
      <vt:lpstr>Presentación de PowerPoint</vt:lpstr>
      <vt:lpstr>   Agenda</vt:lpstr>
      <vt:lpstr>Executive Summary</vt:lpstr>
      <vt:lpstr>Problem Statement</vt:lpstr>
      <vt:lpstr>Approach</vt:lpstr>
      <vt:lpstr>Exploratory Data Analysis</vt:lpstr>
      <vt:lpstr>EDA</vt:lpstr>
      <vt:lpstr>EDA</vt:lpstr>
      <vt:lpstr>EDA</vt:lpstr>
      <vt:lpstr>EDA</vt:lpstr>
      <vt:lpstr>EDA</vt:lpstr>
      <vt:lpstr>EDA Summary</vt:lpstr>
      <vt:lpstr>Recommendation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24</cp:revision>
  <dcterms:created xsi:type="dcterms:W3CDTF">2021-03-14T02:57:29Z</dcterms:created>
  <dcterms:modified xsi:type="dcterms:W3CDTF">2021-03-15T07:14:10Z</dcterms:modified>
</cp:coreProperties>
</file>