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71" r:id="rId5"/>
    <p:sldId id="272" r:id="rId6"/>
    <p:sldId id="269" r:id="rId7"/>
    <p:sldId id="270" r:id="rId8"/>
    <p:sldId id="273" r:id="rId9"/>
    <p:sldId id="266" r:id="rId10"/>
    <p:sldId id="267" r:id="rId11"/>
    <p:sldId id="262" r:id="rId12"/>
    <p:sldId id="263" r:id="rId13"/>
    <p:sldId id="260" r:id="rId14"/>
    <p:sldId id="261" r:id="rId15"/>
    <p:sldId id="265" r:id="rId16"/>
    <p:sldId id="268" r:id="rId17"/>
    <p:sldId id="275" r:id="rId18"/>
    <p:sldId id="276" r:id="rId19"/>
    <p:sldId id="274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88792" autoAdjust="0"/>
  </p:normalViewPr>
  <p:slideViewPr>
    <p:cSldViewPr snapToGrid="0">
      <p:cViewPr varScale="1">
        <p:scale>
          <a:sx n="46" d="100"/>
          <a:sy n="46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97066-FD97-4FDD-84AA-3CF4218989F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85742-F559-4E87-A9F9-92CB587C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 not include any of our data, this is only intended to provide some information about the distribution of targets in the OLINK 3072 panel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analyzed via Mann-Whitney U Test, across all fractions</a:t>
            </a:r>
          </a:p>
          <a:p>
            <a:r>
              <a:rPr lang="en-US" dirty="0"/>
              <a:t>Hidden </a:t>
            </a:r>
            <a:r>
              <a:rPr lang="en-US" dirty="0" err="1"/>
              <a:t>bc</a:t>
            </a:r>
            <a:r>
              <a:rPr lang="en-US" dirty="0"/>
              <a:t> I haven’t found any usable data from it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one target that overlaps between the three circles, I think the MCI is pretty much just noise/is inconclusive so it might not be the best to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analyzed using Mann-Whitney U Test, only fractions 14 and 15</a:t>
            </a:r>
          </a:p>
          <a:p>
            <a:r>
              <a:rPr lang="en-US" dirty="0"/>
              <a:t>Hidden </a:t>
            </a:r>
            <a:r>
              <a:rPr lang="en-US" dirty="0" err="1"/>
              <a:t>bc</a:t>
            </a:r>
            <a:r>
              <a:rPr lang="en-US" dirty="0"/>
              <a:t> it didn’t really give any useful data (as far as I can tell right now, will do some digging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know how useful this data is, I don’t think it would be worth it to proceed with these targets but I figured I’d include in case you wanted to show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be cool to put a picture of an EV with internal targets at the bottom below the “Internal Target Discovery Pipeline”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analyzed using a Mann-Whitney U Test so we don’t have to assume that data is normally distributed</a:t>
            </a:r>
          </a:p>
          <a:p>
            <a:r>
              <a:rPr lang="en-US" dirty="0"/>
              <a:t>Did not aggregate data by fraction</a:t>
            </a:r>
          </a:p>
          <a:p>
            <a:r>
              <a:rPr lang="en-US" dirty="0"/>
              <a:t>Left circle is the assays where there was a significant difference (p&lt;0.05) between AD and healthy samples; right circle is the assays where there was a significant difference (p&lt;0.05) between MCI and healthy samples</a:t>
            </a:r>
          </a:p>
          <a:p>
            <a:r>
              <a:rPr lang="en-US" dirty="0"/>
              <a:t>Left two graphs are 2/3 of the assays in the overlapping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third target from the overlapping section of </a:t>
            </a:r>
            <a:r>
              <a:rPr lang="en-US" dirty="0" err="1"/>
              <a:t>venn</a:t>
            </a:r>
            <a:r>
              <a:rPr lang="en-US" dirty="0"/>
              <a:t> diagram on previous slide but I think may just be a result of our samples not being age-matched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paper on ASCL proteins: https://www.ncbi.nlm.nih.gov/pmc/articles/PMC9731139/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analyzed using Mann-Whitney U-Test, using only fractions 9 and 10</a:t>
            </a:r>
          </a:p>
          <a:p>
            <a:r>
              <a:rPr lang="en-US" dirty="0"/>
              <a:t>Significant difference defined as assays where p&lt;0.05</a:t>
            </a:r>
          </a:p>
          <a:p>
            <a:r>
              <a:rPr lang="en-US" dirty="0"/>
              <a:t>ANXNV and </a:t>
            </a:r>
            <a:r>
              <a:rPr lang="en-US" dirty="0" err="1"/>
              <a:t>Agrin</a:t>
            </a:r>
            <a:r>
              <a:rPr lang="en-US" dirty="0"/>
              <a:t> are the two targets with differences in all three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Hidden </a:t>
            </a:r>
            <a:r>
              <a:rPr lang="en-US" dirty="0" err="1"/>
              <a:t>bc</a:t>
            </a:r>
            <a:r>
              <a:rPr lang="en-US" dirty="0"/>
              <a:t> I don’t know if </a:t>
            </a:r>
            <a:r>
              <a:rPr lang="en-US" dirty="0" err="1"/>
              <a:t>agrin</a:t>
            </a:r>
            <a:r>
              <a:rPr lang="en-US" dirty="0"/>
              <a:t> would be great to show, I think it’s mostly noise, but figured I’d include it just in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show up in the pipeline (it still needs some work) but looks like a pretty striking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didn’t show up in the pipeline (it still needs some work) but looks like a pretty striking difference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4FBC-7C93-4E7A-A2A6-7A577D2C0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0FA60-F3A8-4945-B150-1022D31DD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EB8F-F86F-491E-80A0-337719B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3BBD-1D53-43F9-B932-5FA0A9F4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AB58-FC82-4D7D-BCFA-E2000D2D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3A01-D391-4141-BE32-F515195E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6EB38-C749-4A8D-A547-B35111349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FB65-6CB8-4CE1-BC85-544AF832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EB9A-3280-4108-8B8E-C198F3A8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ED6F-3DE5-46B7-8128-35A55686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544FD-C2DE-43D4-9DFC-F69C6940B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D9DAC-20DA-4874-9C70-370C125A4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4C23-F623-4E0F-9D8A-80E7585D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E2B2-C33B-4E7C-A2C5-05C324B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C671-691A-4D1E-94FF-DE797B23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BCB-CBC2-4978-B7A0-996CE4A8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3585-2A79-42D0-ADE3-1C84E0A1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8AD4-336F-4389-A5D2-2A0A0112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B315C-99DB-4C51-965B-0DF19F5E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1A9D-147F-4AD8-8783-9506E14E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93B5-C23B-42C8-A1F0-F839582E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FDA6C-A013-490C-9F86-D34CF59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C829-AB7B-407D-A237-537CDB17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052A-17D0-43CA-871E-89E46C7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991E-704F-4548-B23C-511F81D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0719-C24A-49BF-9934-1E03694D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E829-A7B6-409D-B3FC-5CF4B0B84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96BC4-14C0-431F-8947-C3139649C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419-D345-43BF-9B6A-629E33A6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51AEA-8E6F-41A5-83EF-67E9AED0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D760-DBAE-4A5D-9FA6-610CC51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E1E8-1849-4467-8905-F1688A7F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7E0A-B76E-41BC-94BB-43370B4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172D-0638-42F5-98F8-31A0A7700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70D79-B58A-4F7B-B394-44D6345E2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C087D-B3DA-4067-9AD5-BE630DA64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F2427-D996-48A6-AF57-8420AD3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7C8A6-A216-438D-BE0F-D13CA870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E82ED-864D-4FCC-9BBF-EC1B8C34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84E5-BD78-4449-BD75-17F4907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15507-3009-4F97-8FD4-3B6FAC4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A2D31-D6A3-4DF0-B523-14EF6D58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4EC0E-708E-4A0A-A59A-C7489B66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3FA6B-3610-43B5-B685-968D498C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1E984-2421-40C7-BD1E-E768CA29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B47C-7058-4816-BA4B-748A850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F5F1-0AA4-4DA7-9038-60DC7598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0923-266F-4EED-A27C-C6CCEC86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4BBF4-6717-43E2-972D-EB517185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AC362-A1B4-4108-8F11-69C79A0D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BF849-C6DE-479D-9B45-ACB7E4F8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3C28-2ABF-49A3-B7DC-097245BE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2BC5-D889-4E29-A5FE-F1C310F5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20D53-0557-4BB2-A320-3EE558E6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91D9D-50EC-4A7F-990C-5B3067523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49A93-7D31-492F-86CC-18E37090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FB491-1F93-44E7-96FC-97298B74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9EEF-6EDA-4E91-A68C-C10DD2A0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198A9-1FB0-4F92-A715-34BB89E6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FC34D-C848-47F0-817C-991771C48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9121-F058-48A7-8CEC-F21865567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8A3C-E06F-45ED-B0BE-58C2998987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1355-64DA-443C-88DC-A0E9F9800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0D1D-B6F0-4B56-9B46-F7D8A5FE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694B-1AC3-486B-A37C-59D7D8717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OLINK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7767-1618-4D81-90F2-3DB1EABB4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5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9D0BAF-099A-40D0-936D-3FCC1A58D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171" y="499633"/>
            <a:ext cx="3007142" cy="1032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042AC-AAFF-4EB9-87F2-1AF8625B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2" y="-309911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Targets with differences in all three groups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7E95880-B465-42D6-B271-8F0CCE9AC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70000"/>
              </p:ext>
            </p:extLst>
          </p:nvPr>
        </p:nvGraphicFramePr>
        <p:xfrm>
          <a:off x="2174873" y="3633787"/>
          <a:ext cx="784225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Prism 10" r:id="rId5" imgW="7841604" imgH="3224536" progId="Prism10.Document">
                  <p:embed/>
                </p:oleObj>
              </mc:Choice>
              <mc:Fallback>
                <p:oleObj name="Prism 10" r:id="rId5" imgW="7841604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4873" y="3633787"/>
                        <a:ext cx="784225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7262F8-4085-4B16-BBEA-5E882F2E6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427094"/>
              </p:ext>
            </p:extLst>
          </p:nvPr>
        </p:nvGraphicFramePr>
        <p:xfrm>
          <a:off x="2857498" y="499633"/>
          <a:ext cx="64770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Prism 10" r:id="rId7" imgW="6477737" imgH="3224536" progId="Prism10.Document">
                  <p:embed/>
                </p:oleObj>
              </mc:Choice>
              <mc:Fallback>
                <p:oleObj name="Prism 10" r:id="rId7" imgW="6477737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7498" y="499633"/>
                        <a:ext cx="64770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0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30736EA-EC24-4F62-B120-1FD84D47F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8481"/>
              </p:ext>
            </p:extLst>
          </p:nvPr>
        </p:nvGraphicFramePr>
        <p:xfrm>
          <a:off x="577626" y="1011959"/>
          <a:ext cx="11036747" cy="483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Prism 10" r:id="rId4" imgW="7361425" imgH="3224536" progId="Prism10.Document">
                  <p:embed/>
                </p:oleObj>
              </mc:Choice>
              <mc:Fallback>
                <p:oleObj name="Prism 10" r:id="rId4" imgW="7361425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626" y="1011959"/>
                        <a:ext cx="11036747" cy="4834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0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D4908FD-77B9-4040-9D01-0F321CE60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40582"/>
              </p:ext>
            </p:extLst>
          </p:nvPr>
        </p:nvGraphicFramePr>
        <p:xfrm>
          <a:off x="20558" y="829079"/>
          <a:ext cx="12150884" cy="519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Prism 10" r:id="rId4" imgW="7533843" imgH="3224536" progId="Prism10.Document">
                  <p:embed/>
                </p:oleObj>
              </mc:Choice>
              <mc:Fallback>
                <p:oleObj name="Prism 10" r:id="rId4" imgW="7533843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58" y="829079"/>
                        <a:ext cx="12150884" cy="5199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5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8CB71-37A2-47A8-817F-A2406F43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980" y="782054"/>
            <a:ext cx="5614109" cy="49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3F41-0CE5-4258-86D7-CE2902BB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Significant Target: Chitinase-3-like protein 1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1E6783B-C537-4171-909B-C1BFEE28B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5781"/>
              </p:ext>
            </p:extLst>
          </p:nvPr>
        </p:nvGraphicFramePr>
        <p:xfrm>
          <a:off x="72751" y="1509395"/>
          <a:ext cx="12046497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Prism 10" r:id="rId4" imgW="8711614" imgH="3471470" progId="Prism10.Document">
                  <p:embed/>
                </p:oleObj>
              </mc:Choice>
              <mc:Fallback>
                <p:oleObj name="Prism 10" r:id="rId4" imgW="8711614" imgH="3471470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51" y="1509395"/>
                        <a:ext cx="12046497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51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5BD4F-615C-434E-BA49-55DE4245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594" y="1149636"/>
            <a:ext cx="5452812" cy="45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0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FE7F2-2F28-407E-921D-0DE96724B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858" y="680107"/>
            <a:ext cx="3007142" cy="1032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00116-288C-4451-AFFF-0E1C440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-224423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Targets with differences in all three groups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058A30-D794-4673-A1FD-FC5EBDCBE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31856"/>
              </p:ext>
            </p:extLst>
          </p:nvPr>
        </p:nvGraphicFramePr>
        <p:xfrm>
          <a:off x="2867818" y="680107"/>
          <a:ext cx="6456363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Prism 10" r:id="rId5" imgW="6456500" imgH="3224536" progId="Prism10.Document">
                  <p:embed/>
                </p:oleObj>
              </mc:Choice>
              <mc:Fallback>
                <p:oleObj name="Prism 10" r:id="rId5" imgW="6456500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7818" y="680107"/>
                        <a:ext cx="6456363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BDCC3F1-925B-4CA6-A12B-628C9EB2A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750762"/>
              </p:ext>
            </p:extLst>
          </p:nvPr>
        </p:nvGraphicFramePr>
        <p:xfrm>
          <a:off x="2722561" y="3777903"/>
          <a:ext cx="6746875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Prism 10" r:id="rId7" imgW="6747343" imgH="3224536" progId="Prism10.Document">
                  <p:embed/>
                </p:oleObj>
              </mc:Choice>
              <mc:Fallback>
                <p:oleObj name="Prism 10" r:id="rId7" imgW="6747343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2561" y="3777903"/>
                        <a:ext cx="6746875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59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694B-1AC3-486B-A37C-59D7D8717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Internal Target Discovery Pipeline</a:t>
            </a:r>
          </a:p>
        </p:txBody>
      </p:sp>
    </p:spTree>
    <p:extLst>
      <p:ext uri="{BB962C8B-B14F-4D97-AF65-F5344CB8AC3E}">
        <p14:creationId xmlns:p14="http://schemas.microsoft.com/office/powerpoint/2010/main" val="12174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C51E55-F267-41ED-9C61-625590A9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452437"/>
            <a:ext cx="93059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7CEE02C-9E26-44C5-B164-DBF0932A2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716586"/>
              </p:ext>
            </p:extLst>
          </p:nvPr>
        </p:nvGraphicFramePr>
        <p:xfrm>
          <a:off x="1887758" y="383146"/>
          <a:ext cx="3638390" cy="609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Prism 10" r:id="rId3" imgW="2223078" imgH="3721283" progId="Prism10.Document">
                  <p:embed/>
                </p:oleObj>
              </mc:Choice>
              <mc:Fallback>
                <p:oleObj name="Prism 10" r:id="rId3" imgW="2223078" imgH="3721283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758" y="383146"/>
                        <a:ext cx="3638390" cy="609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C1A8E9-C967-4B50-A846-CB22273F6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42721"/>
              </p:ext>
            </p:extLst>
          </p:nvPr>
        </p:nvGraphicFramePr>
        <p:xfrm>
          <a:off x="6665853" y="494248"/>
          <a:ext cx="3638390" cy="586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Prism 10" r:id="rId5" imgW="2306947" imgH="3721283" progId="Prism10.Document">
                  <p:embed/>
                </p:oleObj>
              </mc:Choice>
              <mc:Fallback>
                <p:oleObj name="Prism 10" r:id="rId5" imgW="2306947" imgH="3721283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5853" y="494248"/>
                        <a:ext cx="3638390" cy="5869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64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EFD6D81-B7A1-4AD0-9249-39B396610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60190"/>
              </p:ext>
            </p:extLst>
          </p:nvPr>
        </p:nvGraphicFramePr>
        <p:xfrm>
          <a:off x="655056" y="1333463"/>
          <a:ext cx="3175581" cy="419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Prism 10" r:id="rId4" imgW="2616508" imgH="3453112" progId="Prism10.Document">
                  <p:embed/>
                </p:oleObj>
              </mc:Choice>
              <mc:Fallback>
                <p:oleObj name="Prism 10" r:id="rId4" imgW="2616508" imgH="3453112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056" y="1333463"/>
                        <a:ext cx="3175581" cy="4191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ACF7B-250F-4934-A45E-60E514A11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41867"/>
              </p:ext>
            </p:extLst>
          </p:nvPr>
        </p:nvGraphicFramePr>
        <p:xfrm>
          <a:off x="4072710" y="1236646"/>
          <a:ext cx="4293811" cy="438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Prism 10" r:id="rId6" imgW="3449802" imgH="3522944" progId="Prism10.Document">
                  <p:embed/>
                </p:oleObj>
              </mc:Choice>
              <mc:Fallback>
                <p:oleObj name="Prism 10" r:id="rId6" imgW="3449802" imgH="3522944" progId="Prism10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A895F1A-053F-4A1E-AABB-59AC07581E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2710" y="1236646"/>
                        <a:ext cx="4293811" cy="4384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E4C078-2387-4AF2-A300-EE7744F4F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11393"/>
              </p:ext>
            </p:extLst>
          </p:nvPr>
        </p:nvGraphicFramePr>
        <p:xfrm>
          <a:off x="8608595" y="1333463"/>
          <a:ext cx="3175581" cy="438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Prism 10" r:id="rId8" imgW="2723054" imgH="3759439" progId="Prism10.Document">
                  <p:embed/>
                </p:oleObj>
              </mc:Choice>
              <mc:Fallback>
                <p:oleObj name="Prism 10" r:id="rId8" imgW="2723054" imgH="3759439" progId="Prism10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8CC5682-4A01-4BEF-ADBA-8CD743A10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08595" y="1333463"/>
                        <a:ext cx="3175581" cy="4384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77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B0CA-CF5F-4093-8E67-BC0E6FB0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8" y="-249382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New Internal Microglia Targets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761CBB-A525-4C9B-9C15-F2F681221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240106"/>
              </p:ext>
            </p:extLst>
          </p:nvPr>
        </p:nvGraphicFramePr>
        <p:xfrm>
          <a:off x="471748" y="682767"/>
          <a:ext cx="3716337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Prism 10" r:id="rId3" imgW="3716528" imgH="3210858" progId="Prism10.Document">
                  <p:embed/>
                </p:oleObj>
              </mc:Choice>
              <mc:Fallback>
                <p:oleObj name="Prism 10" r:id="rId3" imgW="3716528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748" y="682767"/>
                        <a:ext cx="3716337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115096B-8751-4761-B5E6-B94116363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05631"/>
              </p:ext>
            </p:extLst>
          </p:nvPr>
        </p:nvGraphicFramePr>
        <p:xfrm>
          <a:off x="4364037" y="682766"/>
          <a:ext cx="346392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Prism 10" r:id="rId5" imgW="3463480" imgH="3210858" progId="Prism10.Document">
                  <p:embed/>
                </p:oleObj>
              </mc:Choice>
              <mc:Fallback>
                <p:oleObj name="Prism 10" r:id="rId5" imgW="346348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4037" y="682766"/>
                        <a:ext cx="346392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5CFF6BC-58C0-47E2-BAF1-721D97B63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796018"/>
              </p:ext>
            </p:extLst>
          </p:nvPr>
        </p:nvGraphicFramePr>
        <p:xfrm>
          <a:off x="8003914" y="682765"/>
          <a:ext cx="346392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Prism 10" r:id="rId7" imgW="3463480" imgH="3210858" progId="Prism10.Document">
                  <p:embed/>
                </p:oleObj>
              </mc:Choice>
              <mc:Fallback>
                <p:oleObj name="Prism 10" r:id="rId7" imgW="346348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3914" y="682765"/>
                        <a:ext cx="346392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D5682E8-1A32-4006-B64F-7ECB11218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782477"/>
              </p:ext>
            </p:extLst>
          </p:nvPr>
        </p:nvGraphicFramePr>
        <p:xfrm>
          <a:off x="4399155" y="3684784"/>
          <a:ext cx="346392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Prism 10" r:id="rId9" imgW="3463480" imgH="3210858" progId="Prism10.Document">
                  <p:embed/>
                </p:oleObj>
              </mc:Choice>
              <mc:Fallback>
                <p:oleObj name="Prism 10" r:id="rId9" imgW="346348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9155" y="3684784"/>
                        <a:ext cx="346392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A953F1A-4133-45BD-9328-54A7D53E8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789061"/>
              </p:ext>
            </p:extLst>
          </p:nvPr>
        </p:nvGraphicFramePr>
        <p:xfrm>
          <a:off x="8003913" y="3684783"/>
          <a:ext cx="346392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Prism 10" r:id="rId11" imgW="3463480" imgH="3210858" progId="Prism10.Document">
                  <p:embed/>
                </p:oleObj>
              </mc:Choice>
              <mc:Fallback>
                <p:oleObj name="Prism 10" r:id="rId11" imgW="346348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03913" y="3684783"/>
                        <a:ext cx="346392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A487C3-BBC2-447B-AD43-9687A0C32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11941"/>
              </p:ext>
            </p:extLst>
          </p:nvPr>
        </p:nvGraphicFramePr>
        <p:xfrm>
          <a:off x="149628" y="3684782"/>
          <a:ext cx="5118100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Prism 10" r:id="rId13" imgW="5118550" imgH="3210858" progId="Prism10.Document">
                  <p:embed/>
                </p:oleObj>
              </mc:Choice>
              <mc:Fallback>
                <p:oleObj name="Prism 10" r:id="rId13" imgW="5118550" imgH="3210858" progId="Prism10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80D0C83-F277-4654-A1BE-D29F91CBAB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628" y="3684782"/>
                        <a:ext cx="5118100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01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B0CA-CF5F-4093-8E67-BC0E6FB0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8" y="-249382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New Internal Microglia Targets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AA4E79-A0BB-47CB-AEE7-DC9DE2B2B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23707"/>
              </p:ext>
            </p:extLst>
          </p:nvPr>
        </p:nvGraphicFramePr>
        <p:xfrm>
          <a:off x="1935163" y="755578"/>
          <a:ext cx="4160837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Prism 10" r:id="rId3" imgW="4161431" imgH="3210858" progId="Prism10.Document">
                  <p:embed/>
                </p:oleObj>
              </mc:Choice>
              <mc:Fallback>
                <p:oleObj name="Prism 10" r:id="rId3" imgW="4161431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3" y="755578"/>
                        <a:ext cx="4160837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8C91D61-FADB-49AD-86A5-C509C6D56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67986"/>
              </p:ext>
            </p:extLst>
          </p:nvPr>
        </p:nvGraphicFramePr>
        <p:xfrm>
          <a:off x="2159000" y="3762865"/>
          <a:ext cx="3713163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Prism 10" r:id="rId5" imgW="3713648" imgH="3210858" progId="Prism10.Document">
                  <p:embed/>
                </p:oleObj>
              </mc:Choice>
              <mc:Fallback>
                <p:oleObj name="Prism 10" r:id="rId5" imgW="3713648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9000" y="3762865"/>
                        <a:ext cx="3713163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47E445-C8A7-40A2-A2B3-EA4C6BA49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205933"/>
              </p:ext>
            </p:extLst>
          </p:nvPr>
        </p:nvGraphicFramePr>
        <p:xfrm>
          <a:off x="6777283" y="3762865"/>
          <a:ext cx="3729037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Prism 10" r:id="rId7" imgW="3728766" imgH="3210858" progId="Prism10.Document">
                  <p:embed/>
                </p:oleObj>
              </mc:Choice>
              <mc:Fallback>
                <p:oleObj name="Prism 10" r:id="rId7" imgW="3728766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77283" y="3762865"/>
                        <a:ext cx="3729037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58B90AB-7C0A-4A8B-9E42-3ADF18CC7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83791"/>
              </p:ext>
            </p:extLst>
          </p:nvPr>
        </p:nvGraphicFramePr>
        <p:xfrm>
          <a:off x="6868563" y="755577"/>
          <a:ext cx="354647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Prism 10" r:id="rId9" imgW="3545910" imgH="3210858" progId="Prism10.Document">
                  <p:embed/>
                </p:oleObj>
              </mc:Choice>
              <mc:Fallback>
                <p:oleObj name="Prism 10" r:id="rId9" imgW="3545910" imgH="3210858" progId="Prism10.Document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FF70989-20CB-41D1-9822-6D8BDF4481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8563" y="755577"/>
                        <a:ext cx="354647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95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125C-BD16-4220-83A4-907B6AE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New Internal Astrocyte Targets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AFF4041-0CA3-4580-BC39-C332332A4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8629"/>
              </p:ext>
            </p:extLst>
          </p:nvPr>
        </p:nvGraphicFramePr>
        <p:xfrm>
          <a:off x="1107498" y="1690688"/>
          <a:ext cx="4988502" cy="43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Prism 10" r:id="rId3" imgW="3713648" imgH="3210858" progId="Prism10.Document">
                  <p:embed/>
                </p:oleObj>
              </mc:Choice>
              <mc:Fallback>
                <p:oleObj name="Prism 10" r:id="rId3" imgW="3713648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7498" y="1690688"/>
                        <a:ext cx="4988502" cy="431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03E5CE3-9F69-4FE3-9313-FA7C385DB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149889"/>
              </p:ext>
            </p:extLst>
          </p:nvPr>
        </p:nvGraphicFramePr>
        <p:xfrm>
          <a:off x="6096000" y="1690687"/>
          <a:ext cx="4866934" cy="43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Prism 10" r:id="rId5" imgW="3622220" imgH="3210858" progId="Prism10.Document">
                  <p:embed/>
                </p:oleObj>
              </mc:Choice>
              <mc:Fallback>
                <p:oleObj name="Prism 10" r:id="rId5" imgW="362222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1690687"/>
                        <a:ext cx="4866934" cy="431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5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605751-2225-4E63-9C27-E55B9A98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50" y="1188781"/>
            <a:ext cx="5841582" cy="448043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334CD74-2951-4C05-B263-9FF3388A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172655"/>
              </p:ext>
            </p:extLst>
          </p:nvPr>
        </p:nvGraphicFramePr>
        <p:xfrm>
          <a:off x="7315200" y="357954"/>
          <a:ext cx="4040427" cy="614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Prism 10" r:id="rId5" imgW="2401615" imgH="3651091" progId="Prism10.Document">
                  <p:embed/>
                </p:oleObj>
              </mc:Choice>
              <mc:Fallback>
                <p:oleObj name="Prism 10" r:id="rId5" imgW="2401615" imgH="3651091" progId="Prism10.Document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429FB47-6220-4BAF-9B39-33AE76AD5D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5200" y="357954"/>
                        <a:ext cx="4040427" cy="614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97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CA6A2B-49BC-4C65-94BC-2D9949030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063986"/>
              </p:ext>
            </p:extLst>
          </p:nvPr>
        </p:nvGraphicFramePr>
        <p:xfrm>
          <a:off x="959644" y="952499"/>
          <a:ext cx="342423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Prism 10" r:id="rId3" imgW="2425732" imgH="3507826" progId="Prism10.Document">
                  <p:embed/>
                </p:oleObj>
              </mc:Choice>
              <mc:Fallback>
                <p:oleObj name="Prism 10" r:id="rId3" imgW="2425732" imgH="350782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644" y="952499"/>
                        <a:ext cx="342423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279CA0-9557-4CCF-BD2E-7B500B274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21175"/>
              </p:ext>
            </p:extLst>
          </p:nvPr>
        </p:nvGraphicFramePr>
        <p:xfrm>
          <a:off x="4383881" y="1064136"/>
          <a:ext cx="3424237" cy="472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Prism 10" r:id="rId5" imgW="2540197" imgH="3507826" progId="Prism10.Document">
                  <p:embed/>
                </p:oleObj>
              </mc:Choice>
              <mc:Fallback>
                <p:oleObj name="Prism 10" r:id="rId5" imgW="2540197" imgH="350782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3881" y="1064136"/>
                        <a:ext cx="3424237" cy="472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2B1BCF8-D0B5-4780-9D5F-E55B6980E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199024"/>
              </p:ext>
            </p:extLst>
          </p:nvPr>
        </p:nvGraphicFramePr>
        <p:xfrm>
          <a:off x="7808118" y="1133015"/>
          <a:ext cx="3424237" cy="459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Prism 10" r:id="rId7" imgW="2616508" imgH="3507826" progId="Prism10.Document">
                  <p:embed/>
                </p:oleObj>
              </mc:Choice>
              <mc:Fallback>
                <p:oleObj name="Prism 10" r:id="rId7" imgW="2616508" imgH="350782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08118" y="1133015"/>
                        <a:ext cx="3424237" cy="4591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99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694B-1AC3-486B-A37C-59D7D8717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Alzheimer’s, Mild Cognitive Impairment, and Healthy Sample Comparisons</a:t>
            </a:r>
          </a:p>
        </p:txBody>
      </p:sp>
    </p:spTree>
    <p:extLst>
      <p:ext uri="{BB962C8B-B14F-4D97-AF65-F5344CB8AC3E}">
        <p14:creationId xmlns:p14="http://schemas.microsoft.com/office/powerpoint/2010/main" val="34475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DF0FEF-4E96-4BE8-909B-FF47F2578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4" y="1398922"/>
            <a:ext cx="5451909" cy="4060155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3EBE4B-94F0-4FAC-BEED-EEC5FEF24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62846"/>
              </p:ext>
            </p:extLst>
          </p:nvPr>
        </p:nvGraphicFramePr>
        <p:xfrm>
          <a:off x="5740144" y="204786"/>
          <a:ext cx="65151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Prism 10" r:id="rId5" imgW="6515892" imgH="3224536" progId="Prism10.Document">
                  <p:embed/>
                </p:oleObj>
              </mc:Choice>
              <mc:Fallback>
                <p:oleObj name="Prism 10" r:id="rId5" imgW="6515892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0144" y="204786"/>
                        <a:ext cx="65151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C8B894D-B198-4060-A979-CCABC22BB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88054"/>
              </p:ext>
            </p:extLst>
          </p:nvPr>
        </p:nvGraphicFramePr>
        <p:xfrm>
          <a:off x="5656800" y="3429001"/>
          <a:ext cx="6681787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Prism 10" r:id="rId7" imgW="6681831" imgH="3224536" progId="Prism10.Document">
                  <p:embed/>
                </p:oleObj>
              </mc:Choice>
              <mc:Fallback>
                <p:oleObj name="Prism 10" r:id="rId7" imgW="6681831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6800" y="3429001"/>
                        <a:ext cx="6681787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42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9D4FA0-4DB4-4630-AC8F-3E4778A75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85715"/>
              </p:ext>
            </p:extLst>
          </p:nvPr>
        </p:nvGraphicFramePr>
        <p:xfrm>
          <a:off x="1106563" y="908843"/>
          <a:ext cx="9978874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Prism 10" r:id="rId4" imgW="6383069" imgH="3224536" progId="Prism10.Document">
                  <p:embed/>
                </p:oleObj>
              </mc:Choice>
              <mc:Fallback>
                <p:oleObj name="Prism 10" r:id="rId4" imgW="6383069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563" y="908843"/>
                        <a:ext cx="9978874" cy="50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87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F2E0B-6BF7-48B9-8AC4-B43A9A3F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668337"/>
            <a:ext cx="5157787" cy="86120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Long-chain-fatty-acid-CoA Ligase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B7027-AF73-4624-B579-6CF8A69F9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944969"/>
            <a:ext cx="5157787" cy="22446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Functions related to fatty acid metabolism and oxidative stress</a:t>
            </a:r>
          </a:p>
          <a:p>
            <a:r>
              <a:rPr lang="en-US" dirty="0">
                <a:latin typeface="Garamond" panose="02020404030301010803" pitchFamily="18" charset="0"/>
              </a:rPr>
              <a:t>Dysfunction of ACSLs may impact cell proliferation</a:t>
            </a:r>
          </a:p>
          <a:p>
            <a:r>
              <a:rPr lang="en-US" dirty="0">
                <a:latin typeface="Garamond" panose="02020404030301010803" pitchFamily="18" charset="0"/>
              </a:rPr>
              <a:t>Associated with glioma and 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70F1B-4FD1-4E17-9556-EEA6AFD1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668337"/>
            <a:ext cx="5183188" cy="823912"/>
          </a:xfrm>
        </p:spPr>
        <p:txBody>
          <a:bodyPr>
            <a:no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Vasoactive intestinal polypeptide receptor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82F25-25E0-422D-B901-720FFED3D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944969"/>
            <a:ext cx="5183188" cy="19736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G-coupled protein receptor</a:t>
            </a:r>
          </a:p>
          <a:p>
            <a:r>
              <a:rPr lang="en-US" dirty="0">
                <a:latin typeface="Garamond" panose="02020404030301010803" pitchFamily="18" charset="0"/>
              </a:rPr>
              <a:t>Involved in regulation of circadian rhythms, memory, and responses to brain injury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645E8-AC37-43BB-8EDD-40CC7CD95995}"/>
              </a:ext>
            </a:extLst>
          </p:cNvPr>
          <p:cNvSpPr/>
          <p:nvPr/>
        </p:nvSpPr>
        <p:spPr>
          <a:xfrm>
            <a:off x="797433" y="6189663"/>
            <a:ext cx="520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Wu et. al., 2022; Xu et. al., 2022; Ben-</a:t>
            </a:r>
            <a:r>
              <a:rPr lang="en-US" dirty="0" err="1">
                <a:latin typeface="Garamond" panose="02020404030301010803" pitchFamily="18" charset="0"/>
              </a:rPr>
              <a:t>Zaken</a:t>
            </a:r>
            <a:r>
              <a:rPr lang="en-US" dirty="0">
                <a:latin typeface="Garamond" panose="02020404030301010803" pitchFamily="18" charset="0"/>
              </a:rPr>
              <a:t> et. al., 2022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D4D79-990D-4D3F-B240-564BE67A57E2}"/>
              </a:ext>
            </a:extLst>
          </p:cNvPr>
          <p:cNvSpPr/>
          <p:nvPr/>
        </p:nvSpPr>
        <p:spPr>
          <a:xfrm>
            <a:off x="6194427" y="6189663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Hamar</a:t>
            </a:r>
            <a:r>
              <a:rPr lang="en-US" dirty="0">
                <a:latin typeface="Garamond" panose="02020404030301010803" pitchFamily="18" charset="0"/>
              </a:rPr>
              <a:t> et al., 2012; Henning, 2013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44B7B21-B186-4761-A786-0F414D50C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95511"/>
              </p:ext>
            </p:extLst>
          </p:nvPr>
        </p:nvGraphicFramePr>
        <p:xfrm>
          <a:off x="724281" y="1529688"/>
          <a:ext cx="5346446" cy="241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Prism 10" r:id="rId4" imgW="6515892" imgH="2942686" progId="Prism10.Document">
                  <p:embed/>
                </p:oleObj>
              </mc:Choice>
              <mc:Fallback>
                <p:oleObj name="Prism 10" r:id="rId4" imgW="6515892" imgH="294268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281" y="1529688"/>
                        <a:ext cx="5346446" cy="241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3E90730-9E32-4B73-A930-58C43C781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107499"/>
              </p:ext>
            </p:extLst>
          </p:nvPr>
        </p:nvGraphicFramePr>
        <p:xfrm>
          <a:off x="6194427" y="1541095"/>
          <a:ext cx="5346446" cy="235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Prism 10" r:id="rId6" imgW="6681831" imgH="2942686" progId="Prism10.Document">
                  <p:embed/>
                </p:oleObj>
              </mc:Choice>
              <mc:Fallback>
                <p:oleObj name="Prism 10" r:id="rId6" imgW="6681831" imgH="294268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4427" y="1541095"/>
                        <a:ext cx="5346446" cy="2355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97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F1D1A-72F0-4CE0-8942-0625495C5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5109"/>
            <a:ext cx="5306428" cy="5027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1FC2D5-E1E5-488C-9247-7E7A381EB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380" y="1655529"/>
            <a:ext cx="2268620" cy="778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3B7B0-8A09-416F-9468-9A9565AA90B5}"/>
              </a:ext>
            </a:extLst>
          </p:cNvPr>
          <p:cNvSpPr txBox="1"/>
          <p:nvPr/>
        </p:nvSpPr>
        <p:spPr>
          <a:xfrm>
            <a:off x="5306428" y="4322618"/>
            <a:ext cx="589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Involved in apoptosis, endo/exocytosis, membrane-cytoskeleton interactions,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B9E5A-BF22-42CA-9CA4-63D5A0F4096B}"/>
              </a:ext>
            </a:extLst>
          </p:cNvPr>
          <p:cNvSpPr/>
          <p:nvPr/>
        </p:nvSpPr>
        <p:spPr>
          <a:xfrm>
            <a:off x="8070502" y="5154205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Lizarbe</a:t>
            </a:r>
            <a:r>
              <a:rPr lang="en-US" dirty="0">
                <a:latin typeface="Garamond" panose="02020404030301010803" pitchFamily="18" charset="0"/>
              </a:rPr>
              <a:t> et. al., 2013; Logue et. Al. 2009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0D2A25-C5BB-4AB6-9C29-B8E80C028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2012"/>
              </p:ext>
            </p:extLst>
          </p:nvPr>
        </p:nvGraphicFramePr>
        <p:xfrm>
          <a:off x="5374512" y="1334463"/>
          <a:ext cx="6817488" cy="28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Prism 10" r:id="rId6" imgW="7841604" imgH="3224536" progId="Prism10.Document">
                  <p:embed/>
                </p:oleObj>
              </mc:Choice>
              <mc:Fallback>
                <p:oleObj name="Prism 10" r:id="rId6" imgW="7841604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4512" y="1334463"/>
                        <a:ext cx="6817488" cy="2802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27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571</Words>
  <Application>Microsoft Office PowerPoint</Application>
  <PresentationFormat>Widescreen</PresentationFormat>
  <Paragraphs>54</Paragraphs>
  <Slides>22</Slides>
  <Notes>14</Notes>
  <HiddenSlides>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Garamond</vt:lpstr>
      <vt:lpstr>Office Theme</vt:lpstr>
      <vt:lpstr>Prism 10</vt:lpstr>
      <vt:lpstr>GraphPad Prism Project</vt:lpstr>
      <vt:lpstr>OLINK Update</vt:lpstr>
      <vt:lpstr>PowerPoint Presentation</vt:lpstr>
      <vt:lpstr>PowerPoint Presentation</vt:lpstr>
      <vt:lpstr>PowerPoint Presentation</vt:lpstr>
      <vt:lpstr>Alzheimer’s, Mild Cognitive Impairment, and Healthy Sample Comparisons</vt:lpstr>
      <vt:lpstr>PowerPoint Presentation</vt:lpstr>
      <vt:lpstr>PowerPoint Presentation</vt:lpstr>
      <vt:lpstr>PowerPoint Presentation</vt:lpstr>
      <vt:lpstr>PowerPoint Presentation</vt:lpstr>
      <vt:lpstr>Targets with differences in all three groups</vt:lpstr>
      <vt:lpstr>PowerPoint Presentation</vt:lpstr>
      <vt:lpstr>PowerPoint Presentation</vt:lpstr>
      <vt:lpstr>PowerPoint Presentation</vt:lpstr>
      <vt:lpstr>Significant Target: Chitinase-3-like protein 1</vt:lpstr>
      <vt:lpstr>PowerPoint Presentation</vt:lpstr>
      <vt:lpstr>Targets with differences in all three groups</vt:lpstr>
      <vt:lpstr>Internal Target Discovery Pipeline</vt:lpstr>
      <vt:lpstr>PowerPoint Presentation</vt:lpstr>
      <vt:lpstr>PowerPoint Presentation</vt:lpstr>
      <vt:lpstr>New Internal Microglia Targets</vt:lpstr>
      <vt:lpstr>New Internal Microglia Targets</vt:lpstr>
      <vt:lpstr>New Internal Astrocyte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OLINK Update</dc:title>
  <dc:creator>Sydney D'Amaddio</dc:creator>
  <cp:lastModifiedBy>Sydney D'Amaddio</cp:lastModifiedBy>
  <cp:revision>31</cp:revision>
  <dcterms:created xsi:type="dcterms:W3CDTF">2023-12-14T18:28:50Z</dcterms:created>
  <dcterms:modified xsi:type="dcterms:W3CDTF">2023-12-16T00:27:34Z</dcterms:modified>
</cp:coreProperties>
</file>