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6" r:id="rId10"/>
    <p:sldId id="280" r:id="rId11"/>
    <p:sldId id="262" r:id="rId12"/>
    <p:sldId id="277" r:id="rId13"/>
    <p:sldId id="264" r:id="rId14"/>
    <p:sldId id="265" r:id="rId15"/>
    <p:sldId id="268" r:id="rId16"/>
    <p:sldId id="278" r:id="rId17"/>
    <p:sldId id="269" r:id="rId18"/>
    <p:sldId id="270" r:id="rId19"/>
    <p:sldId id="279" r:id="rId20"/>
    <p:sldId id="272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93023-638E-4966-8854-2CE3801CF8B8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EEB93-BA2B-4475-9418-BDCF9EBA8C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999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EEB93-BA2B-4475-9418-BDCF9EBA8CB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133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EEB93-BA2B-4475-9418-BDCF9EBA8CB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756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EEB93-BA2B-4475-9418-BDCF9EBA8CB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037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3A4B-6790-46AA-A1B8-B1CA13BF5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09F9-F550-4C8A-B275-0E45912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1196-10FF-419C-850F-B75A7076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A34B-77D4-45CF-BAA2-F65ACA7D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79F2-077D-4025-B78E-734BE9C2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00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13C5-D40C-4C32-9AE3-E334A77B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98BFE-62F1-4E42-8608-B7D006D3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34C4-56AF-4299-B675-B2880310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CD48-2DD9-4442-8E96-245798AF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DC4C-2550-4A05-834E-83558391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284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C5A0F-946E-4D27-B6E3-8D2C76E99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76F8-6586-4136-B6A8-502B57154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E458-FC2B-4158-9DA9-A42D175D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F8FD-D02E-4E1B-B576-D03A2D2D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F47A-451D-49CA-A140-A16A98FF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760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D6CD-41F4-4759-8A0E-9665D9B6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194A-13FE-4AD1-90C5-70FFB011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08BD-8AD6-41F0-BAC6-AAD883AD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E95F-EC5B-4422-9D3C-AAD92777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550F-BC7B-4165-8286-EE641AD7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23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F7FC-80AF-4D60-841E-53E1D580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5D50C-E6F9-4D93-99B5-221DDCA3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84F3-BF91-40A6-8D81-732B5FF0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B161-E2CC-43D1-8166-3EDE817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2676-BB6F-4B45-B44D-D4839FBC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06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559C-99F0-49BB-843A-F6F24CC7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624E-6CEB-4FD5-BC03-A74DB7559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DC4A0-B993-4733-8DE7-B1F52CDC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19C37-DC98-45C9-8D6E-3BA9EF0B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90CF-3C26-4017-BA50-8F307EE6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AFEB-E58F-4158-8B4E-FD089A01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875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5090-E1B8-4A27-85BC-EB412AC6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39A8D-DAFA-427A-9FF2-A181DEC4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CFD36-6783-4046-897F-259649DC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AF1E9-B198-45E0-9C38-1221B1701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91C6E-C230-44F6-9DF0-0304ED0B6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549E0-DE39-406A-B8D1-A12892D8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AB6D7-1ED6-401F-B176-638034A5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F03AF-92DD-45A9-80EB-7CD29CBB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6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F253-D2CC-41AA-B6B6-8F4ADCA6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1B6C1-6B0B-4C8B-B60F-DFA83A44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F7E4C-D8BC-4C60-AFAA-BA7345E5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F171F-611B-4B2F-BA2C-9910E7C1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14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675B7-FF5E-44AF-811F-E4AEBD69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BFAA8-1A2E-429B-BB39-8F15B9A2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831AD-C984-47BB-8958-7B7A27DA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460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7843-4C8A-407A-9E02-B36F3FE3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0425-BB01-447C-9ADD-9F013FA8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33BCE-26F3-4A1E-938C-7E092ABD7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2E780-6A5C-490C-92F4-98093179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3CAA9-F70F-4234-8235-43A40317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6DA04-A52C-4E6C-B4E4-873FD637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281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3B5B-765E-4E24-A87F-15AD3BFC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D1DAF-37F0-4BA3-81F7-87302E82D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A3FF-CA47-49EC-AE3B-D8E5E71D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62729-F41D-4E14-BDC4-01104FD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7161-A8F4-4815-B86B-3A49F26B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5F0E9-BBF1-4000-BE69-74CC3EA4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83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67BE6-64AE-4C73-81AC-AC8500BB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23ED-B770-4F6F-AEA1-17EF0367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44DC-E69A-4173-9465-9590C6F0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0E7C-5FF7-460B-A549-4E9C4B38A2C3}" type="datetimeFigureOut">
              <a:rPr lang="en-ZA" smtClean="0"/>
              <a:t>2021/11/05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8531-7CDC-4073-BB27-9C205758A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0A98-997B-443A-9AA5-7C8D78E8D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160D-85A6-44FB-82DE-0B819E819C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278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gi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23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A2B7-F895-4982-9284-0D6C44F4F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Techniques for Supressing Grating Lobes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D457D-DAF9-4CF1-AB47-C87894C8D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Walt Deyzel</a:t>
            </a:r>
          </a:p>
          <a:p>
            <a:r>
              <a:rPr lang="en-ZA" dirty="0"/>
              <a:t>21750793</a:t>
            </a:r>
          </a:p>
          <a:p>
            <a:r>
              <a:rPr lang="en-ZA" dirty="0"/>
              <a:t>Supervisor Mr. Lanche Grootboom</a:t>
            </a:r>
          </a:p>
        </p:txBody>
      </p:sp>
    </p:spTree>
    <p:extLst>
      <p:ext uri="{BB962C8B-B14F-4D97-AF65-F5344CB8AC3E}">
        <p14:creationId xmlns:p14="http://schemas.microsoft.com/office/powerpoint/2010/main" val="77438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80B3-3FD4-4C8A-B89D-7F3477FE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Fourier Transform and the AF: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4584F-5290-4BFE-8A67-9C4AC621F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3" r="5626"/>
          <a:stretch/>
        </p:blipFill>
        <p:spPr>
          <a:xfrm>
            <a:off x="2494626" y="1622345"/>
            <a:ext cx="7381182" cy="4959306"/>
          </a:xfr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5954B1B2-1E4F-4A01-A6B6-89E0376DD395}"/>
              </a:ext>
            </a:extLst>
          </p:cNvPr>
          <p:cNvSpPr/>
          <p:nvPr/>
        </p:nvSpPr>
        <p:spPr>
          <a:xfrm rot="2516409">
            <a:off x="4568373" y="2457342"/>
            <a:ext cx="526926" cy="513874"/>
          </a:xfrm>
          <a:prstGeom prst="mathPlus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580B685F-73E4-4F7F-AF4B-B0128F7505C2}"/>
              </a:ext>
            </a:extLst>
          </p:cNvPr>
          <p:cNvSpPr/>
          <p:nvPr/>
        </p:nvSpPr>
        <p:spPr>
          <a:xfrm>
            <a:off x="7169046" y="2462821"/>
            <a:ext cx="488273" cy="381740"/>
          </a:xfrm>
          <a:prstGeom prst="mathEqual">
            <a:avLst>
              <a:gd name="adj1" fmla="val 0"/>
              <a:gd name="adj2" fmla="val 3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5FF912B7-99DA-472D-BD77-52386D45DE64}"/>
              </a:ext>
            </a:extLst>
          </p:cNvPr>
          <p:cNvSpPr/>
          <p:nvPr/>
        </p:nvSpPr>
        <p:spPr>
          <a:xfrm>
            <a:off x="7204555" y="4553454"/>
            <a:ext cx="417253" cy="381740"/>
          </a:xfrm>
          <a:prstGeom prst="mathEqual">
            <a:avLst>
              <a:gd name="adj1" fmla="val 0"/>
              <a:gd name="adj2" fmla="val 3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36040896-A5B5-4409-BA9D-48B66E30CA49}"/>
              </a:ext>
            </a:extLst>
          </p:cNvPr>
          <p:cNvSpPr/>
          <p:nvPr/>
        </p:nvSpPr>
        <p:spPr>
          <a:xfrm rot="2516409">
            <a:off x="4598540" y="4487387"/>
            <a:ext cx="526926" cy="513874"/>
          </a:xfrm>
          <a:prstGeom prst="mathPlus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F5953F32-5EAE-40D1-95C6-EE9C3F2A96DD}"/>
              </a:ext>
            </a:extLst>
          </p:cNvPr>
          <p:cNvSpPr/>
          <p:nvPr/>
        </p:nvSpPr>
        <p:spPr>
          <a:xfrm>
            <a:off x="4598539" y="4487387"/>
            <a:ext cx="526926" cy="513874"/>
          </a:xfrm>
          <a:prstGeom prst="mathPlus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79E046-5744-4700-A805-615F987FA692}"/>
                  </a:ext>
                </a:extLst>
              </p:cNvPr>
              <p:cNvSpPr txBox="1"/>
              <p:nvPr/>
            </p:nvSpPr>
            <p:spPr>
              <a:xfrm>
                <a:off x="7131941" y="476289"/>
                <a:ext cx="5487733" cy="1038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Z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ZA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79E046-5744-4700-A805-615F987FA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41" y="476289"/>
                <a:ext cx="5487733" cy="1038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BC5383-6E45-4D9F-8515-427BCA27771F}"/>
              </a:ext>
            </a:extLst>
          </p:cNvPr>
          <p:cNvCxnSpPr>
            <a:cxnSpLocks/>
          </p:cNvCxnSpPr>
          <p:nvPr/>
        </p:nvCxnSpPr>
        <p:spPr>
          <a:xfrm flipV="1">
            <a:off x="8065481" y="5001261"/>
            <a:ext cx="5504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3D502C-284E-4863-BCCC-4F7EE3549849}"/>
                  </a:ext>
                </a:extLst>
              </p:cNvPr>
              <p:cNvSpPr txBox="1"/>
              <p:nvPr/>
            </p:nvSpPr>
            <p:spPr>
              <a:xfrm>
                <a:off x="8209580" y="4343697"/>
                <a:ext cx="193258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3D502C-284E-4863-BCCC-4F7EE3549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580" y="4343697"/>
                <a:ext cx="193258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A1AD92-EF06-47B1-9FBC-FBC72574971D}"/>
                  </a:ext>
                </a:extLst>
              </p:cNvPr>
              <p:cNvSpPr txBox="1"/>
              <p:nvPr/>
            </p:nvSpPr>
            <p:spPr>
              <a:xfrm>
                <a:off x="5678813" y="4461691"/>
                <a:ext cx="193258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A1AD92-EF06-47B1-9FBC-FBC725749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13" y="4461691"/>
                <a:ext cx="193258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170550-68AE-4432-BB97-128E0A0DC6B7}"/>
              </a:ext>
            </a:extLst>
          </p:cNvPr>
          <p:cNvCxnSpPr>
            <a:cxnSpLocks/>
          </p:cNvCxnSpPr>
          <p:nvPr/>
        </p:nvCxnSpPr>
        <p:spPr>
          <a:xfrm>
            <a:off x="5688832" y="5111532"/>
            <a:ext cx="2273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72C9F2-E558-4F70-8761-908123BD8CF6}"/>
              </a:ext>
            </a:extLst>
          </p:cNvPr>
          <p:cNvCxnSpPr/>
          <p:nvPr/>
        </p:nvCxnSpPr>
        <p:spPr>
          <a:xfrm>
            <a:off x="5983550" y="2041864"/>
            <a:ext cx="201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5BFF07-5DCC-432F-AAD5-3117DEFCD5EA}"/>
              </a:ext>
            </a:extLst>
          </p:cNvPr>
          <p:cNvSpPr txBox="1"/>
          <p:nvPr/>
        </p:nvSpPr>
        <p:spPr>
          <a:xfrm>
            <a:off x="5904585" y="1515100"/>
            <a:ext cx="22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FCC3B5-F4CF-4E97-9A10-038F2224A129}"/>
              </a:ext>
            </a:extLst>
          </p:cNvPr>
          <p:cNvCxnSpPr/>
          <p:nvPr/>
        </p:nvCxnSpPr>
        <p:spPr>
          <a:xfrm>
            <a:off x="8437318" y="2041864"/>
            <a:ext cx="201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9AECD-5D67-4AB4-8C1C-09BB2965D592}"/>
              </a:ext>
            </a:extLst>
          </p:cNvPr>
          <p:cNvSpPr txBox="1"/>
          <p:nvPr/>
        </p:nvSpPr>
        <p:spPr>
          <a:xfrm>
            <a:off x="8390429" y="1540947"/>
            <a:ext cx="22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E28F77-D1AF-41BF-BE01-2C180D898896}"/>
              </a:ext>
            </a:extLst>
          </p:cNvPr>
          <p:cNvSpPr txBox="1"/>
          <p:nvPr/>
        </p:nvSpPr>
        <p:spPr>
          <a:xfrm>
            <a:off x="3397532" y="1552755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BB05A9-1E55-4D0E-87EC-C6B764FCD071}"/>
              </a:ext>
            </a:extLst>
          </p:cNvPr>
          <p:cNvCxnSpPr>
            <a:cxnSpLocks/>
          </p:cNvCxnSpPr>
          <p:nvPr/>
        </p:nvCxnSpPr>
        <p:spPr>
          <a:xfrm>
            <a:off x="2965658" y="2041864"/>
            <a:ext cx="13405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4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0FB4A-9872-4579-A245-743D6DEE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ZA" sz="2800"/>
              <a:t>Grating Lobes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856B-D53A-43A5-B948-7F9B8E1D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Grating lobes are unwanted secondary main lobes. </a:t>
            </a:r>
          </a:p>
          <a:p>
            <a:r>
              <a:rPr lang="en-US" sz="1800" dirty="0"/>
              <a:t>They are </a:t>
            </a:r>
            <a:r>
              <a:rPr lang="en-US" sz="1800" b="1" dirty="0"/>
              <a:t>wasted energy </a:t>
            </a:r>
            <a:r>
              <a:rPr lang="en-US" sz="1800" dirty="0"/>
              <a:t>and decrease the efficiency of the antenna array.</a:t>
            </a:r>
            <a:endParaRPr lang="en-Z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E8FCA-BBCB-4F98-A3FA-EFEA93FD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081950"/>
            <a:ext cx="3584448" cy="2688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2248C-0A4C-46D2-907C-A89133D6F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99" y="3081950"/>
            <a:ext cx="3584448" cy="2688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55775-832C-4780-AA56-1149B6A0B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3081950"/>
            <a:ext cx="3584448" cy="2688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7FC6D-BBDA-414A-9403-620FAC46F2F5}"/>
              </a:ext>
            </a:extLst>
          </p:cNvPr>
          <p:cNvSpPr txBox="1"/>
          <p:nvPr/>
        </p:nvSpPr>
        <p:spPr>
          <a:xfrm>
            <a:off x="1523260" y="5823558"/>
            <a:ext cx="18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No grating lobes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14793-26A3-4F7E-90DA-CF8BCD42239C}"/>
              </a:ext>
            </a:extLst>
          </p:cNvPr>
          <p:cNvSpPr txBox="1"/>
          <p:nvPr/>
        </p:nvSpPr>
        <p:spPr>
          <a:xfrm>
            <a:off x="5336959" y="5814680"/>
            <a:ext cx="189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Two grating lobes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02825-5E17-44FA-8730-2A33FACB5CF5}"/>
              </a:ext>
            </a:extLst>
          </p:cNvPr>
          <p:cNvSpPr txBox="1"/>
          <p:nvPr/>
        </p:nvSpPr>
        <p:spPr>
          <a:xfrm>
            <a:off x="9150659" y="5806782"/>
            <a:ext cx="20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Four grating lobes.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922BC-C587-414D-8BBF-F900D89A1DD1}"/>
                  </a:ext>
                </a:extLst>
              </p:cNvPr>
              <p:cNvSpPr txBox="1"/>
              <p:nvPr/>
            </p:nvSpPr>
            <p:spPr>
              <a:xfrm>
                <a:off x="5336959" y="6258757"/>
                <a:ext cx="2476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At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ZA" dirty="0"/>
                  <a:t>and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Z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922BC-C587-414D-8BBF-F900D89A1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959" y="6258757"/>
                <a:ext cx="2476869" cy="369332"/>
              </a:xfrm>
              <a:prstGeom prst="rect">
                <a:avLst/>
              </a:prstGeom>
              <a:blipFill>
                <a:blip r:embed="rId5"/>
                <a:stretch>
                  <a:fillRect l="-1966" t="-10000" b="-2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BC191F-B7EE-49D3-9D66-3B183BACF0A1}"/>
                  </a:ext>
                </a:extLst>
              </p:cNvPr>
              <p:cNvSpPr txBox="1"/>
              <p:nvPr/>
            </p:nvSpPr>
            <p:spPr>
              <a:xfrm>
                <a:off x="8993081" y="6258757"/>
                <a:ext cx="2634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At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ZA" dirty="0"/>
                  <a:t>, </a:t>
                </a: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Z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ZA" dirty="0"/>
                  <a:t> ,</a:t>
                </a: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en-Z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ZA" dirty="0"/>
                  <a:t>and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Z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BC191F-B7EE-49D3-9D66-3B183BACF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081" y="6258757"/>
                <a:ext cx="2634448" cy="369332"/>
              </a:xfrm>
              <a:prstGeom prst="rect">
                <a:avLst/>
              </a:prstGeom>
              <a:blipFill>
                <a:blip r:embed="rId6"/>
                <a:stretch>
                  <a:fillRect l="-1852" t="-10000" b="-2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DF64307B-FAAA-4B60-8EC4-81EF9C43A67C}"/>
              </a:ext>
            </a:extLst>
          </p:cNvPr>
          <p:cNvSpPr/>
          <p:nvPr/>
        </p:nvSpPr>
        <p:spPr>
          <a:xfrm>
            <a:off x="248575" y="443883"/>
            <a:ext cx="401665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519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36FD-464C-4C91-BED7-6F4FC3DC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Phased Arrays: Steering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CDEA4-1259-484C-9B6B-764C4278F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8" r="13419"/>
          <a:stretch/>
        </p:blipFill>
        <p:spPr>
          <a:xfrm>
            <a:off x="5005256" y="379157"/>
            <a:ext cx="2888742" cy="2926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ACAC50-5CF5-4257-BA49-2129E31461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r="13100"/>
          <a:stretch/>
        </p:blipFill>
        <p:spPr>
          <a:xfrm>
            <a:off x="8679117" y="3552763"/>
            <a:ext cx="2888743" cy="292608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Phased array - Wikiwand">
            <a:extLst>
              <a:ext uri="{FF2B5EF4-FFF2-40B4-BE49-F238E27FC236}">
                <a16:creationId xmlns:a16="http://schemas.microsoft.com/office/drawing/2014/main" id="{315133CD-DC28-437F-89C7-C96C78155CD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0138" y="3475658"/>
            <a:ext cx="4287913" cy="321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F1D14-ACA6-423B-B36A-B56BE4DE24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r="12961"/>
          <a:stretch/>
        </p:blipFill>
        <p:spPr>
          <a:xfrm>
            <a:off x="8644801" y="379157"/>
            <a:ext cx="2915585" cy="2926080"/>
          </a:xfrm>
          <a:prstGeom prst="rect">
            <a:avLst/>
          </a:prstGeom>
        </p:spPr>
      </p:pic>
      <p:sp>
        <p:nvSpPr>
          <p:cNvPr id="4" name="Partial Circle 3">
            <a:extLst>
              <a:ext uri="{FF2B5EF4-FFF2-40B4-BE49-F238E27FC236}">
                <a16:creationId xmlns:a16="http://schemas.microsoft.com/office/drawing/2014/main" id="{58D95754-211F-448C-B3D5-A5CD09BF91C5}"/>
              </a:ext>
            </a:extLst>
          </p:cNvPr>
          <p:cNvSpPr/>
          <p:nvPr/>
        </p:nvSpPr>
        <p:spPr>
          <a:xfrm>
            <a:off x="5335480" y="3959441"/>
            <a:ext cx="2228295" cy="2175030"/>
          </a:xfrm>
          <a:prstGeom prst="pie">
            <a:avLst>
              <a:gd name="adj1" fmla="val 0"/>
              <a:gd name="adj2" fmla="val 107675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E4331-6EE5-4685-8B67-8E7342BD65C9}"/>
                  </a:ext>
                </a:extLst>
              </p:cNvPr>
              <p:cNvSpPr txBox="1"/>
              <p:nvPr/>
            </p:nvSpPr>
            <p:spPr>
              <a:xfrm>
                <a:off x="1101780" y="5047470"/>
                <a:ext cx="1918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E4331-6EE5-4685-8B67-8E7342BD6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80" y="5047470"/>
                <a:ext cx="1918602" cy="276999"/>
              </a:xfrm>
              <a:prstGeom prst="rect">
                <a:avLst/>
              </a:prstGeom>
              <a:blipFill>
                <a:blip r:embed="rId7"/>
                <a:stretch>
                  <a:fillRect l="-1274" r="-318" b="-1555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F262E6-81E5-4F9D-A87D-3752952B135B}"/>
                  </a:ext>
                </a:extLst>
              </p:cNvPr>
              <p:cNvSpPr txBox="1"/>
              <p:nvPr/>
            </p:nvSpPr>
            <p:spPr>
              <a:xfrm>
                <a:off x="1052792" y="5574731"/>
                <a:ext cx="1916550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360 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Z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F262E6-81E5-4F9D-A87D-3752952B1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92" y="5574731"/>
                <a:ext cx="1916550" cy="524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A6C8E2A-EEC9-4127-A3AC-393F05B1C36D}"/>
              </a:ext>
            </a:extLst>
          </p:cNvPr>
          <p:cNvSpPr/>
          <p:nvPr/>
        </p:nvSpPr>
        <p:spPr>
          <a:xfrm>
            <a:off x="248575" y="443883"/>
            <a:ext cx="1189608" cy="700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347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3ED-54AE-471D-ABB8-F3A6566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Geometry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4D80E34-D241-4374-9C8E-2871A4F4EDD8}"/>
              </a:ext>
            </a:extLst>
          </p:cNvPr>
          <p:cNvSpPr/>
          <p:nvPr/>
        </p:nvSpPr>
        <p:spPr>
          <a:xfrm>
            <a:off x="10262590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E647DC-AC41-43F1-A866-B44F63887852}"/>
              </a:ext>
            </a:extLst>
          </p:cNvPr>
          <p:cNvSpPr/>
          <p:nvPr/>
        </p:nvSpPr>
        <p:spPr>
          <a:xfrm>
            <a:off x="4628222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79C856F-EA13-4B91-B9A7-F8B0398E364D}"/>
              </a:ext>
            </a:extLst>
          </p:cNvPr>
          <p:cNvSpPr/>
          <p:nvPr/>
        </p:nvSpPr>
        <p:spPr>
          <a:xfrm>
            <a:off x="3224069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DDBCAD8-A65F-4676-A9C3-D44F154299AA}"/>
              </a:ext>
            </a:extLst>
          </p:cNvPr>
          <p:cNvSpPr/>
          <p:nvPr/>
        </p:nvSpPr>
        <p:spPr>
          <a:xfrm>
            <a:off x="6041253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459181D-C67C-43D1-8D92-9399C691C738}"/>
              </a:ext>
            </a:extLst>
          </p:cNvPr>
          <p:cNvSpPr/>
          <p:nvPr/>
        </p:nvSpPr>
        <p:spPr>
          <a:xfrm>
            <a:off x="7454284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5159441-752A-4448-98D6-D8DAEA909241}"/>
              </a:ext>
            </a:extLst>
          </p:cNvPr>
          <p:cNvSpPr/>
          <p:nvPr/>
        </p:nvSpPr>
        <p:spPr>
          <a:xfrm>
            <a:off x="8858437" y="2319460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658FE-A2D6-4D77-ABF7-95911F65CFFF}"/>
              </a:ext>
            </a:extLst>
          </p:cNvPr>
          <p:cNvSpPr txBox="1"/>
          <p:nvPr/>
        </p:nvSpPr>
        <p:spPr>
          <a:xfrm>
            <a:off x="1038688" y="2259821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Uniform LAA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A3C1C52-C489-4AF2-ABEC-2C1F8444C149}"/>
              </a:ext>
            </a:extLst>
          </p:cNvPr>
          <p:cNvSpPr/>
          <p:nvPr/>
        </p:nvSpPr>
        <p:spPr>
          <a:xfrm>
            <a:off x="9435493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CC1617-71FB-46E6-8D83-144D94CFCFC7}"/>
              </a:ext>
            </a:extLst>
          </p:cNvPr>
          <p:cNvSpPr/>
          <p:nvPr/>
        </p:nvSpPr>
        <p:spPr>
          <a:xfrm>
            <a:off x="4628222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0DF839C-407B-4BF2-8AB0-B21E71C864FA}"/>
              </a:ext>
            </a:extLst>
          </p:cNvPr>
          <p:cNvSpPr/>
          <p:nvPr/>
        </p:nvSpPr>
        <p:spPr>
          <a:xfrm>
            <a:off x="4067448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FF1CD05A-6C38-408E-8420-77B72A3AD6B6}"/>
              </a:ext>
            </a:extLst>
          </p:cNvPr>
          <p:cNvSpPr/>
          <p:nvPr/>
        </p:nvSpPr>
        <p:spPr>
          <a:xfrm>
            <a:off x="5749769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3F14C1B-B47D-464A-B876-A17DC54BB648}"/>
              </a:ext>
            </a:extLst>
          </p:cNvPr>
          <p:cNvSpPr/>
          <p:nvPr/>
        </p:nvSpPr>
        <p:spPr>
          <a:xfrm>
            <a:off x="7745030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DB1B1FA-7189-4451-86AA-C199B4D4FE89}"/>
              </a:ext>
            </a:extLst>
          </p:cNvPr>
          <p:cNvSpPr/>
          <p:nvPr/>
        </p:nvSpPr>
        <p:spPr>
          <a:xfrm>
            <a:off x="8858437" y="4078718"/>
            <a:ext cx="239694" cy="2500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7CBA12-3730-41D5-81D4-1596768CED90}"/>
              </a:ext>
            </a:extLst>
          </p:cNvPr>
          <p:cNvCxnSpPr>
            <a:cxnSpLocks/>
          </p:cNvCxnSpPr>
          <p:nvPr/>
        </p:nvCxnSpPr>
        <p:spPr>
          <a:xfrm>
            <a:off x="6871317" y="3426781"/>
            <a:ext cx="0" cy="153583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68DAC8-5D8A-41A0-B19E-E257B0A52237}"/>
              </a:ext>
            </a:extLst>
          </p:cNvPr>
          <p:cNvCxnSpPr/>
          <p:nvPr/>
        </p:nvCxnSpPr>
        <p:spPr>
          <a:xfrm>
            <a:off x="6096000" y="4203745"/>
            <a:ext cx="14781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B8F71A-9763-480D-BEEB-B3CACFF59CCA}"/>
              </a:ext>
            </a:extLst>
          </p:cNvPr>
          <p:cNvCxnSpPr/>
          <p:nvPr/>
        </p:nvCxnSpPr>
        <p:spPr>
          <a:xfrm>
            <a:off x="4953740" y="4203745"/>
            <a:ext cx="66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D3C711-5FF7-4632-91A2-4694D3AEA93E}"/>
              </a:ext>
            </a:extLst>
          </p:cNvPr>
          <p:cNvCxnSpPr>
            <a:cxnSpLocks/>
          </p:cNvCxnSpPr>
          <p:nvPr/>
        </p:nvCxnSpPr>
        <p:spPr>
          <a:xfrm>
            <a:off x="4412202" y="4203745"/>
            <a:ext cx="130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0A032D-AC45-4084-96B2-391755EC985A}"/>
              </a:ext>
            </a:extLst>
          </p:cNvPr>
          <p:cNvCxnSpPr>
            <a:cxnSpLocks/>
          </p:cNvCxnSpPr>
          <p:nvPr/>
        </p:nvCxnSpPr>
        <p:spPr>
          <a:xfrm>
            <a:off x="9142523" y="4203745"/>
            <a:ext cx="152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C1FE82-91A9-49C2-AA48-63A828900033}"/>
              </a:ext>
            </a:extLst>
          </p:cNvPr>
          <p:cNvCxnSpPr/>
          <p:nvPr/>
        </p:nvCxnSpPr>
        <p:spPr>
          <a:xfrm>
            <a:off x="8089037" y="4200954"/>
            <a:ext cx="66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319813-4F4B-4340-BD8C-F8B30A9BD56A}"/>
              </a:ext>
            </a:extLst>
          </p:cNvPr>
          <p:cNvSpPr txBox="1"/>
          <p:nvPr/>
        </p:nvSpPr>
        <p:spPr>
          <a:xfrm>
            <a:off x="5450148" y="5013431"/>
            <a:ext cx="376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Symmetrical around the mean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7C6A95-8DC9-400C-BCF1-E5A97A694669}"/>
              </a:ext>
            </a:extLst>
          </p:cNvPr>
          <p:cNvSpPr txBox="1"/>
          <p:nvPr/>
        </p:nvSpPr>
        <p:spPr>
          <a:xfrm>
            <a:off x="1039795" y="3889444"/>
            <a:ext cx="223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Non-uniform LAA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BC4F73-FA47-4A38-8A19-12E076E62BC0}"/>
              </a:ext>
            </a:extLst>
          </p:cNvPr>
          <p:cNvCxnSpPr/>
          <p:nvPr/>
        </p:nvCxnSpPr>
        <p:spPr>
          <a:xfrm>
            <a:off x="7864877" y="2444487"/>
            <a:ext cx="826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BABC5C-8081-4CB2-BBD2-185765E7E709}"/>
              </a:ext>
            </a:extLst>
          </p:cNvPr>
          <p:cNvCxnSpPr/>
          <p:nvPr/>
        </p:nvCxnSpPr>
        <p:spPr>
          <a:xfrm>
            <a:off x="9294920" y="2444487"/>
            <a:ext cx="826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FD31F0-921C-4936-8A18-52AC54BC3B69}"/>
              </a:ext>
            </a:extLst>
          </p:cNvPr>
          <p:cNvCxnSpPr/>
          <p:nvPr/>
        </p:nvCxnSpPr>
        <p:spPr>
          <a:xfrm>
            <a:off x="6458136" y="2444487"/>
            <a:ext cx="826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28163A-A099-43B0-BD49-7DB8B82E6536}"/>
              </a:ext>
            </a:extLst>
          </p:cNvPr>
          <p:cNvCxnSpPr/>
          <p:nvPr/>
        </p:nvCxnSpPr>
        <p:spPr>
          <a:xfrm>
            <a:off x="5043254" y="2444487"/>
            <a:ext cx="826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6C70C4-EA17-4476-A51A-5EBF763311AE}"/>
              </a:ext>
            </a:extLst>
          </p:cNvPr>
          <p:cNvCxnSpPr/>
          <p:nvPr/>
        </p:nvCxnSpPr>
        <p:spPr>
          <a:xfrm>
            <a:off x="3650938" y="2444487"/>
            <a:ext cx="826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3BDB09-43E6-4C34-BABB-E7F0DFA6FE0B}"/>
              </a:ext>
            </a:extLst>
          </p:cNvPr>
          <p:cNvSpPr txBox="1"/>
          <p:nvPr/>
        </p:nvSpPr>
        <p:spPr>
          <a:xfrm>
            <a:off x="3889897" y="2016318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F6D35A-C39D-4BBF-A525-2386CA86DA76}"/>
              </a:ext>
            </a:extLst>
          </p:cNvPr>
          <p:cNvSpPr txBox="1"/>
          <p:nvPr/>
        </p:nvSpPr>
        <p:spPr>
          <a:xfrm>
            <a:off x="5305330" y="2045288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BF4B4-9B52-4C66-A2D5-059CE0E3C403}"/>
              </a:ext>
            </a:extLst>
          </p:cNvPr>
          <p:cNvSpPr txBox="1"/>
          <p:nvPr/>
        </p:nvSpPr>
        <p:spPr>
          <a:xfrm>
            <a:off x="6668978" y="2045288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8F63E9-74B6-48F0-8AC2-492EA554D9ED}"/>
              </a:ext>
            </a:extLst>
          </p:cNvPr>
          <p:cNvSpPr txBox="1"/>
          <p:nvPr/>
        </p:nvSpPr>
        <p:spPr>
          <a:xfrm>
            <a:off x="8082009" y="2051151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85EDDB-8B53-4E4E-A9DC-FAD8031438E5}"/>
              </a:ext>
            </a:extLst>
          </p:cNvPr>
          <p:cNvSpPr txBox="1"/>
          <p:nvPr/>
        </p:nvSpPr>
        <p:spPr>
          <a:xfrm>
            <a:off x="9492258" y="2060028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063-305C-44FB-BAE4-5480C6C8CF9F}"/>
                  </a:ext>
                </a:extLst>
              </p:cNvPr>
              <p:cNvSpPr txBox="1"/>
              <p:nvPr/>
            </p:nvSpPr>
            <p:spPr>
              <a:xfrm>
                <a:off x="4240565" y="3650548"/>
                <a:ext cx="47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i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063-305C-44FB-BAE4-5480C6C8C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5" y="3650548"/>
                <a:ext cx="4705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2A7E16-BBB7-41B2-8D6D-12AF4FA15DDB}"/>
                  </a:ext>
                </a:extLst>
              </p:cNvPr>
              <p:cNvSpPr txBox="1"/>
              <p:nvPr/>
            </p:nvSpPr>
            <p:spPr>
              <a:xfrm>
                <a:off x="5051394" y="3650548"/>
                <a:ext cx="47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ZA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2A7E16-BBB7-41B2-8D6D-12AF4FA1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94" y="3650548"/>
                <a:ext cx="4705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1F1874-BA04-467F-B777-8BB89E880FD1}"/>
                  </a:ext>
                </a:extLst>
              </p:cNvPr>
              <p:cNvSpPr txBox="1"/>
              <p:nvPr/>
            </p:nvSpPr>
            <p:spPr>
              <a:xfrm>
                <a:off x="6458136" y="3704778"/>
                <a:ext cx="47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ZA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1F1874-BA04-467F-B777-8BB89E88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136" y="3704778"/>
                <a:ext cx="4705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8679FF-5E7B-4EA5-9A37-184E10C548DB}"/>
                  </a:ext>
                </a:extLst>
              </p:cNvPr>
              <p:cNvSpPr txBox="1"/>
              <p:nvPr/>
            </p:nvSpPr>
            <p:spPr>
              <a:xfrm>
                <a:off x="8186691" y="3650548"/>
                <a:ext cx="47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ZA" i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8679FF-5E7B-4EA5-9A37-184E10C54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691" y="3650548"/>
                <a:ext cx="4705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7F638B-5AFB-4B26-AF1F-96E5FDF33815}"/>
                  </a:ext>
                </a:extLst>
              </p:cNvPr>
              <p:cNvSpPr txBox="1"/>
              <p:nvPr/>
            </p:nvSpPr>
            <p:spPr>
              <a:xfrm>
                <a:off x="9012864" y="3650548"/>
                <a:ext cx="47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7F638B-5AFB-4B26-AF1F-96E5FDF33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64" y="3650548"/>
                <a:ext cx="4705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77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95A1-D041-4816-B739-C9853A8C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4E31-E7EA-4E37-B858-4F1E53C6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2584383"/>
            <a:ext cx="10515600" cy="3349490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While current generation != maximum generations</a:t>
            </a:r>
          </a:p>
          <a:p>
            <a:pPr lvl="1"/>
            <a:r>
              <a:rPr lang="en-ZA" dirty="0"/>
              <a:t>Assign a </a:t>
            </a:r>
            <a:r>
              <a:rPr lang="en-ZA" b="1" dirty="0"/>
              <a:t>fitness/error </a:t>
            </a:r>
            <a:r>
              <a:rPr lang="en-ZA" dirty="0"/>
              <a:t>score to each solution.</a:t>
            </a:r>
          </a:p>
          <a:p>
            <a:pPr lvl="1"/>
            <a:r>
              <a:rPr lang="en-ZA" dirty="0"/>
              <a:t>Select solutions from the population.</a:t>
            </a:r>
          </a:p>
          <a:p>
            <a:pPr lvl="2"/>
            <a:r>
              <a:rPr lang="en-ZA" dirty="0"/>
              <a:t>Tournament selection method.</a:t>
            </a:r>
          </a:p>
          <a:p>
            <a:pPr lvl="1"/>
            <a:r>
              <a:rPr lang="en-ZA" dirty="0"/>
              <a:t>Generate offspring (new solution).</a:t>
            </a:r>
          </a:p>
          <a:p>
            <a:pPr lvl="2"/>
            <a:r>
              <a:rPr lang="en-ZA" dirty="0"/>
              <a:t>Crossover and Mutation techniques.</a:t>
            </a:r>
          </a:p>
          <a:p>
            <a:pPr lvl="1"/>
            <a:r>
              <a:rPr lang="en-ZA" dirty="0"/>
              <a:t>Next generation.</a:t>
            </a:r>
          </a:p>
          <a:p>
            <a:pPr lvl="2"/>
            <a:r>
              <a:rPr lang="en-ZA" dirty="0"/>
              <a:t>Immediately copy over fittest solution from the previous generation. </a:t>
            </a:r>
          </a:p>
          <a:p>
            <a:pPr marL="457200" lvl="1" indent="0">
              <a:buNone/>
            </a:pPr>
            <a:endParaRPr lang="en-ZA" dirty="0"/>
          </a:p>
          <a:p>
            <a:pPr lvl="1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701E7-3E83-4DA2-81E9-81B209A3D9C5}"/>
              </a:ext>
            </a:extLst>
          </p:cNvPr>
          <p:cNvSpPr txBox="1"/>
          <p:nvPr/>
        </p:nvSpPr>
        <p:spPr>
          <a:xfrm>
            <a:off x="750651" y="1857983"/>
            <a:ext cx="477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Generate a population of N random solutions.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415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023-8381-4A8B-96C5-3B3E2154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Fitness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5087B-973B-48BA-BF26-D0F96822E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359" y="1773038"/>
                <a:ext cx="10515600" cy="438874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ZA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Z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𝐴𝐹</m:t>
                                  </m:r>
                                </m:e>
                                <m:sub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Z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trlP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𝐴𝐹</m:t>
                              </m:r>
                            </m:e>
                          </m:nary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Z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ZA" b="0" dirty="0"/>
              </a:p>
              <a:p>
                <a:pPr marL="0" indent="0">
                  <a:buNone/>
                </a:pPr>
                <a:endParaRPr lang="en-Z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𝐴𝐹</m:t>
                              </m:r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𝐴𝐹</m:t>
                              </m:r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ZA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ZA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5087B-973B-48BA-BF26-D0F96822E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359" y="1773038"/>
                <a:ext cx="10515600" cy="43887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CB20568-7D82-43C0-A92F-CE06A8D625FB}"/>
              </a:ext>
            </a:extLst>
          </p:cNvPr>
          <p:cNvSpPr txBox="1"/>
          <p:nvPr/>
        </p:nvSpPr>
        <p:spPr>
          <a:xfrm>
            <a:off x="8637972" y="2477549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Directivity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DADFB-7902-49C8-AB17-F543D55C634A}"/>
              </a:ext>
            </a:extLst>
          </p:cNvPr>
          <p:cNvSpPr txBox="1"/>
          <p:nvPr/>
        </p:nvSpPr>
        <p:spPr>
          <a:xfrm>
            <a:off x="8637972" y="3950333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212367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6BF4-939D-48A8-8FF5-F7C7C9E2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Uniform LAA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0A3D0-502A-4BFE-B1D4-53C9A253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310" y="1690688"/>
            <a:ext cx="9645379" cy="4652112"/>
          </a:xfrm>
        </p:spPr>
      </p:pic>
    </p:spTree>
    <p:extLst>
      <p:ext uri="{BB962C8B-B14F-4D97-AF65-F5344CB8AC3E}">
        <p14:creationId xmlns:p14="http://schemas.microsoft.com/office/powerpoint/2010/main" val="406328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2C4F4-5AEF-4DAC-8222-497A02A7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68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GA vs beam steering equation.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1224D2-19D4-47E1-9B82-15B83C5D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73" y="147237"/>
            <a:ext cx="3840890" cy="2891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96B908-67F4-4409-875A-BEDF46A1E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995" y="184944"/>
            <a:ext cx="3848517" cy="28863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3D29B6-4279-4316-942D-224E6CC65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63" y="3502618"/>
            <a:ext cx="3855523" cy="2891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B0C0A9-AE72-404D-A085-26A134DA4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73" y="3429000"/>
            <a:ext cx="3935059" cy="295129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C7B340-E78F-4BA2-A836-89136EEA1CD6}"/>
              </a:ext>
            </a:extLst>
          </p:cNvPr>
          <p:cNvCxnSpPr/>
          <p:nvPr/>
        </p:nvCxnSpPr>
        <p:spPr>
          <a:xfrm flipV="1">
            <a:off x="5823751" y="443883"/>
            <a:ext cx="0" cy="223717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B01433-D229-47A8-888F-F74B5E7FCA35}"/>
              </a:ext>
            </a:extLst>
          </p:cNvPr>
          <p:cNvCxnSpPr/>
          <p:nvPr/>
        </p:nvCxnSpPr>
        <p:spPr>
          <a:xfrm flipV="1">
            <a:off x="9385176" y="443883"/>
            <a:ext cx="0" cy="223717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6A9E80-B772-4C92-9664-CCAA129EAA52}"/>
              </a:ext>
            </a:extLst>
          </p:cNvPr>
          <p:cNvCxnSpPr/>
          <p:nvPr/>
        </p:nvCxnSpPr>
        <p:spPr>
          <a:xfrm flipV="1">
            <a:off x="5390224" y="3786060"/>
            <a:ext cx="0" cy="223717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3462EC-E9D3-46D1-8C7D-FC3BB6D2338A}"/>
              </a:ext>
            </a:extLst>
          </p:cNvPr>
          <p:cNvCxnSpPr/>
          <p:nvPr/>
        </p:nvCxnSpPr>
        <p:spPr>
          <a:xfrm flipV="1">
            <a:off x="9172112" y="3829852"/>
            <a:ext cx="0" cy="223717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8E0CFD-77AD-4ABA-85CC-2B4DB9671857}"/>
              </a:ext>
            </a:extLst>
          </p:cNvPr>
          <p:cNvSpPr txBox="1"/>
          <p:nvPr/>
        </p:nvSpPr>
        <p:spPr>
          <a:xfrm>
            <a:off x="5427974" y="305966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GA: </a:t>
            </a:r>
            <a:r>
              <a:rPr lang="en-ZA" b="1" dirty="0"/>
              <a:t>7.75%</a:t>
            </a:r>
            <a:r>
              <a:rPr lang="en-ZA" dirty="0"/>
              <a:t> fitter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BF5E4A-1123-4A73-BD87-D587C3705F97}"/>
              </a:ext>
            </a:extLst>
          </p:cNvPr>
          <p:cNvSpPr txBox="1"/>
          <p:nvPr/>
        </p:nvSpPr>
        <p:spPr>
          <a:xfrm>
            <a:off x="9229096" y="3118536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GA: </a:t>
            </a:r>
            <a:r>
              <a:rPr lang="en-ZA" b="1" dirty="0"/>
              <a:t>1.42%</a:t>
            </a:r>
            <a:r>
              <a:rPr lang="en-ZA" dirty="0"/>
              <a:t> fitter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765F0-B3F5-443C-B058-3C481544DA9B}"/>
              </a:ext>
            </a:extLst>
          </p:cNvPr>
          <p:cNvSpPr txBox="1"/>
          <p:nvPr/>
        </p:nvSpPr>
        <p:spPr>
          <a:xfrm>
            <a:off x="5427974" y="6368630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GA: </a:t>
            </a:r>
            <a:r>
              <a:rPr lang="en-ZA" b="1" dirty="0"/>
              <a:t>0.36%</a:t>
            </a:r>
            <a:r>
              <a:rPr lang="en-ZA" dirty="0"/>
              <a:t> fitter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6F4DA-D79B-4AE5-B096-D57ADB17EA94}"/>
              </a:ext>
            </a:extLst>
          </p:cNvPr>
          <p:cNvSpPr txBox="1"/>
          <p:nvPr/>
        </p:nvSpPr>
        <p:spPr>
          <a:xfrm>
            <a:off x="9385175" y="6377543"/>
            <a:ext cx="226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GA: </a:t>
            </a:r>
            <a:r>
              <a:rPr lang="en-ZA" b="1" dirty="0"/>
              <a:t>0.005%</a:t>
            </a:r>
            <a:r>
              <a:rPr lang="en-ZA" dirty="0"/>
              <a:t> less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7DCCFA-A807-4042-9DFC-447E289AAC6D}"/>
                  </a:ext>
                </a:extLst>
              </p:cNvPr>
              <p:cNvSpPr txBox="1"/>
              <p:nvPr/>
            </p:nvSpPr>
            <p:spPr>
              <a:xfrm>
                <a:off x="-890344" y="4471771"/>
                <a:ext cx="6223247" cy="865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000" b="0" i="1" smtClean="0">
                          <a:latin typeface="Cambria Math" panose="02040503050406030204" pitchFamily="18" charset="0"/>
                        </a:rPr>
                        <m:t>𝐴𝐹</m:t>
                      </m:r>
                      <m:r>
                        <a:rPr lang="en-Z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ZA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ZA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Z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ZA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Z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Z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Z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ZA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7DCCFA-A807-4042-9DFC-447E289AA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0344" y="4471771"/>
                <a:ext cx="6223247" cy="865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20DB8D-B273-4C18-A989-2098D8D23648}"/>
                  </a:ext>
                </a:extLst>
              </p:cNvPr>
              <p:cNvSpPr txBox="1"/>
              <p:nvPr/>
            </p:nvSpPr>
            <p:spPr>
              <a:xfrm>
                <a:off x="1052792" y="5574731"/>
                <a:ext cx="1916550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360 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Z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20DB8D-B273-4C18-A989-2098D8D23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92" y="5574731"/>
                <a:ext cx="1916550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F38A8EE-5C12-40A1-BA45-50B1040EBC20}"/>
              </a:ext>
            </a:extLst>
          </p:cNvPr>
          <p:cNvSpPr/>
          <p:nvPr/>
        </p:nvSpPr>
        <p:spPr>
          <a:xfrm>
            <a:off x="248575" y="443883"/>
            <a:ext cx="1189608" cy="700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86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4F85-4807-49F2-9BBB-DCE60E0A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Optimizing Amplitude distribution.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9A00A6-5119-4825-B80D-A50B6EB71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3" y="1722543"/>
            <a:ext cx="6172827" cy="46296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6DBF53-8664-48B7-9EF1-A79BBD220E9E}"/>
              </a:ext>
            </a:extLst>
          </p:cNvPr>
          <p:cNvSpPr txBox="1"/>
          <p:nvPr/>
        </p:nvSpPr>
        <p:spPr>
          <a:xfrm>
            <a:off x="471831" y="6384017"/>
            <a:ext cx="480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21.21 dB (159.59%) reduction in SLL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C778C96-CAE5-4DBE-B4B4-DD8A27C2F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59126"/>
              </p:ext>
            </p:extLst>
          </p:nvPr>
        </p:nvGraphicFramePr>
        <p:xfrm>
          <a:off x="7542163" y="1690688"/>
          <a:ext cx="30193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474">
                  <a:extLst>
                    <a:ext uri="{9D8B030D-6E8A-4147-A177-3AD203B41FA5}">
                      <a16:colId xmlns:a16="http://schemas.microsoft.com/office/drawing/2014/main" val="125801276"/>
                    </a:ext>
                  </a:extLst>
                </a:gridCol>
                <a:gridCol w="1184920">
                  <a:extLst>
                    <a:ext uri="{9D8B030D-6E8A-4147-A177-3AD203B41FA5}">
                      <a16:colId xmlns:a16="http://schemas.microsoft.com/office/drawing/2014/main" val="1787393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ZA" b="1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/>
                        <a:t>SLL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46080"/>
                  </a:ext>
                </a:extLst>
              </a:tr>
              <a:tr h="242756">
                <a:tc>
                  <a:txBody>
                    <a:bodyPr/>
                    <a:lstStyle/>
                    <a:p>
                      <a:r>
                        <a:rPr lang="en-ZA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-13.29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01666"/>
                  </a:ext>
                </a:extLst>
              </a:tr>
              <a:tr h="242756">
                <a:tc>
                  <a:txBody>
                    <a:bodyPr/>
                    <a:lstStyle/>
                    <a:p>
                      <a:r>
                        <a:rPr lang="en-ZA" dirty="0"/>
                        <a:t>Dolph-Chebyshev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20329"/>
                  </a:ext>
                </a:extLst>
              </a:tr>
              <a:tr h="242756">
                <a:tc>
                  <a:txBody>
                    <a:bodyPr/>
                    <a:lstStyle/>
                    <a:p>
                      <a:r>
                        <a:rPr lang="en-ZA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53347"/>
                  </a:ext>
                </a:extLst>
              </a:tr>
              <a:tr h="242756">
                <a:tc>
                  <a:txBody>
                    <a:bodyPr/>
                    <a:lstStyle/>
                    <a:p>
                      <a:r>
                        <a:rPr lang="en-ZA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-34.7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638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859694B-DC98-48B3-8618-11E60B77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49425"/>
            <a:ext cx="5911721" cy="27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F10B-795A-4FB5-B703-D82AE627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Non-Uniform spaced LAA vs Uniform LAA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99896-6B83-4F34-BE95-AF3862A6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3" y="1372563"/>
            <a:ext cx="5291666" cy="3968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5F983-AE2D-4260-95B9-A5FC8D690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8" y="1372562"/>
            <a:ext cx="5291667" cy="396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5F1FE6-D1F9-4C6B-8FFA-9F037D718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0" y="5501535"/>
            <a:ext cx="5540642" cy="991340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E2303FEF-3868-40A2-85D8-56BC3C70B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88801"/>
          <a:stretch/>
        </p:blipFill>
        <p:spPr>
          <a:xfrm>
            <a:off x="5925747" y="5341312"/>
            <a:ext cx="6178703" cy="409270"/>
          </a:xfr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2C618909-682B-41E2-B36C-74CF8580AA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055" b="48476"/>
          <a:stretch/>
        </p:blipFill>
        <p:spPr>
          <a:xfrm>
            <a:off x="5925748" y="5744821"/>
            <a:ext cx="6178703" cy="7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C0166-E011-4046-A53F-8847AB89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ZA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3D19-2E30-4A64-8781-962E5051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9126"/>
            <a:ext cx="4663243" cy="3536236"/>
          </a:xfrm>
        </p:spPr>
        <p:txBody>
          <a:bodyPr>
            <a:normAutofit/>
          </a:bodyPr>
          <a:lstStyle/>
          <a:p>
            <a:r>
              <a:rPr lang="en-US" sz="2400" dirty="0"/>
              <a:t>Antennas are designed to radiate </a:t>
            </a:r>
            <a:r>
              <a:rPr lang="en-US" sz="2400" b="1" dirty="0"/>
              <a:t>Electromagnetic energy</a:t>
            </a:r>
            <a:r>
              <a:rPr lang="en-US" sz="2400" dirty="0"/>
              <a:t>. </a:t>
            </a:r>
          </a:p>
          <a:p>
            <a:r>
              <a:rPr lang="en-US" sz="2400" dirty="0"/>
              <a:t>Data is encoded within electromagnetic waves and </a:t>
            </a:r>
            <a:r>
              <a:rPr lang="en-US" sz="2400" b="1" dirty="0"/>
              <a:t>transmitted over long distances</a:t>
            </a:r>
            <a:r>
              <a:rPr lang="en-US" sz="2400" dirty="0"/>
              <a:t>. </a:t>
            </a:r>
          </a:p>
          <a:p>
            <a:r>
              <a:rPr lang="en-US" sz="2400" dirty="0"/>
              <a:t>Two methods of steering is possible: </a:t>
            </a:r>
            <a:r>
              <a:rPr lang="en-US" sz="2400" b="1" dirty="0"/>
              <a:t>Mechanical </a:t>
            </a:r>
            <a:r>
              <a:rPr lang="en-US" sz="2400" dirty="0"/>
              <a:t>steering &amp; </a:t>
            </a:r>
            <a:r>
              <a:rPr lang="en-US" sz="2400" b="1" dirty="0"/>
              <a:t>Phased arrays</a:t>
            </a:r>
            <a:r>
              <a:rPr lang="en-US" sz="2400" dirty="0"/>
              <a:t>.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pace Sate Lite Dish">
            <a:extLst>
              <a:ext uri="{FF2B5EF4-FFF2-40B4-BE49-F238E27FC236}">
                <a16:creationId xmlns:a16="http://schemas.microsoft.com/office/drawing/2014/main" id="{73FF2A07-341F-4B51-9524-F60962F0B62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5513" y="2105470"/>
            <a:ext cx="2996967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5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6BCE7-DCB1-4824-B043-5A5CDDB6A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7" y="1332770"/>
            <a:ext cx="5291666" cy="396874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785D7-70DA-4F50-B02C-E79DCAC1E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00" y="1321558"/>
            <a:ext cx="5291667" cy="3968750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9DE883C3-0ACE-4BA4-9F78-DC240E25E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297"/>
          <a:stretch/>
        </p:blipFill>
        <p:spPr>
          <a:xfrm>
            <a:off x="80867" y="5369040"/>
            <a:ext cx="6015134" cy="380804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3D10315-463F-478A-AB80-66E32BAD27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673" b="28521"/>
          <a:stretch/>
        </p:blipFill>
        <p:spPr>
          <a:xfrm>
            <a:off x="80866" y="5749844"/>
            <a:ext cx="6015134" cy="70466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9C2EB5-9CEF-4DB6-93DA-744EFFE71D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632"/>
          <a:stretch/>
        </p:blipFill>
        <p:spPr>
          <a:xfrm>
            <a:off x="6176867" y="5301519"/>
            <a:ext cx="6015133" cy="368855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F97A801-3D54-4608-9D3C-F9AF3D9F41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479" b="7112"/>
          <a:stretch/>
        </p:blipFill>
        <p:spPr>
          <a:xfrm>
            <a:off x="6176867" y="5692796"/>
            <a:ext cx="6015133" cy="76171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0FFDF15-D333-42C4-AF8B-53E20D8F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7" y="334443"/>
            <a:ext cx="10515600" cy="1325563"/>
          </a:xfrm>
        </p:spPr>
        <p:txBody>
          <a:bodyPr/>
          <a:lstStyle/>
          <a:p>
            <a:r>
              <a:rPr lang="en-ZA" dirty="0"/>
              <a:t>Non-Uniform spaced LAA vs Uniform LAA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D5307F-E595-499B-A857-FB310EFDB300}"/>
              </a:ext>
            </a:extLst>
          </p:cNvPr>
          <p:cNvCxnSpPr>
            <a:cxnSpLocks/>
          </p:cNvCxnSpPr>
          <p:nvPr/>
        </p:nvCxnSpPr>
        <p:spPr>
          <a:xfrm>
            <a:off x="5477050" y="2104008"/>
            <a:ext cx="0" cy="469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3F17C4-A3D7-4E37-9CC3-184E81C37D4A}"/>
                  </a:ext>
                </a:extLst>
              </p:cNvPr>
              <p:cNvSpPr txBox="1"/>
              <p:nvPr/>
            </p:nvSpPr>
            <p:spPr>
              <a:xfrm>
                <a:off x="5531037" y="2200105"/>
                <a:ext cx="777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400" b="0" i="1" smtClean="0">
                          <a:latin typeface="Cambria Math" panose="02040503050406030204" pitchFamily="18" charset="0"/>
                        </a:rPr>
                        <m:t>−5.05 </m:t>
                      </m:r>
                      <m:r>
                        <a:rPr lang="en-ZA" sz="14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3F17C4-A3D7-4E37-9CC3-184E81C37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37" y="2200105"/>
                <a:ext cx="777457" cy="215444"/>
              </a:xfrm>
              <a:prstGeom prst="rect">
                <a:avLst/>
              </a:prstGeom>
              <a:blipFill>
                <a:blip r:embed="rId5"/>
                <a:stretch>
                  <a:fillRect l="-781" r="-4688" b="-571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6DF46D-84DE-4EC2-A18C-95F621091531}"/>
                  </a:ext>
                </a:extLst>
              </p:cNvPr>
              <p:cNvSpPr txBox="1"/>
              <p:nvPr/>
            </p:nvSpPr>
            <p:spPr>
              <a:xfrm>
                <a:off x="11311158" y="2019369"/>
                <a:ext cx="777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400" b="0" i="1" smtClean="0">
                          <a:latin typeface="Cambria Math" panose="02040503050406030204" pitchFamily="18" charset="0"/>
                        </a:rPr>
                        <m:t>−5.85 </m:t>
                      </m:r>
                      <m:r>
                        <a:rPr lang="en-ZA" sz="14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6DF46D-84DE-4EC2-A18C-95F621091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158" y="2019369"/>
                <a:ext cx="777457" cy="215444"/>
              </a:xfrm>
              <a:prstGeom prst="rect">
                <a:avLst/>
              </a:prstGeom>
              <a:blipFill>
                <a:blip r:embed="rId6"/>
                <a:stretch>
                  <a:fillRect l="-787" r="-4724" b="-555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18279-2409-4570-BA29-11A4C33DF0E9}"/>
              </a:ext>
            </a:extLst>
          </p:cNvPr>
          <p:cNvCxnSpPr>
            <a:cxnSpLocks/>
          </p:cNvCxnSpPr>
          <p:nvPr/>
        </p:nvCxnSpPr>
        <p:spPr>
          <a:xfrm>
            <a:off x="11311158" y="1838633"/>
            <a:ext cx="0" cy="576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67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2578-5607-4A31-90AC-214B0A25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6">
                <a:extLst>
                  <a:ext uri="{FF2B5EF4-FFF2-40B4-BE49-F238E27FC236}">
                    <a16:creationId xmlns:a16="http://schemas.microsoft.com/office/drawing/2014/main" id="{86FC4036-04C0-4E9A-B204-6F07D6BC8A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1674780"/>
                  </p:ext>
                </p:extLst>
              </p:nvPr>
            </p:nvGraphicFramePr>
            <p:xfrm>
              <a:off x="1876888" y="212252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6833632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360019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3806435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687459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Z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SLL / GLL (dB)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HPBW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Directivity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829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6.15%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22.22%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24.05%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2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8.53%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18%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8.18%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6808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sz="1800" b="0" i="1" kern="1200" dirty="0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168.4%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19.4%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3.27%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79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sz="1800" b="0" i="1" kern="1200" dirty="0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661.3%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7.5%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14.88%</m:t>
                                </m:r>
                              </m:oMath>
                            </m:oMathPara>
                          </a14:m>
                          <a:endParaRPr lang="en-Z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216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6">
                <a:extLst>
                  <a:ext uri="{FF2B5EF4-FFF2-40B4-BE49-F238E27FC236}">
                    <a16:creationId xmlns:a16="http://schemas.microsoft.com/office/drawing/2014/main" id="{86FC4036-04C0-4E9A-B204-6F07D6BC8A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1674780"/>
                  </p:ext>
                </p:extLst>
              </p:nvPr>
            </p:nvGraphicFramePr>
            <p:xfrm>
              <a:off x="1876888" y="212252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6833632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360019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3806435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687459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8197" r="-30089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SLL / GLL (dB)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HPBW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Directivity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829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08197" r="-30089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9" t="-108197" r="-20089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108197" r="-10150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8197" r="-119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382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208197" r="-30089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9" t="-208197" r="-20089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208197" r="-10150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8197" r="-119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6808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308197" r="-30089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9" t="-308197" r="-20089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308197" r="-10150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8197" r="-119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79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408197" r="-3008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9" t="-408197" r="-2008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408197" r="-1015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8197" r="-11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216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838B1E-3B2E-4FE5-A576-B349AF14D237}"/>
              </a:ext>
            </a:extLst>
          </p:cNvPr>
          <p:cNvSpPr txBox="1"/>
          <p:nvPr/>
        </p:nvSpPr>
        <p:spPr>
          <a:xfrm>
            <a:off x="1876888" y="1690688"/>
            <a:ext cx="36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Solution 1 vs Uniform LAA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E45A7-8B9E-4DA8-8C98-797525E80244}"/>
              </a:ext>
            </a:extLst>
          </p:cNvPr>
          <p:cNvSpPr txBox="1"/>
          <p:nvPr/>
        </p:nvSpPr>
        <p:spPr>
          <a:xfrm>
            <a:off x="1876888" y="6080060"/>
            <a:ext cx="6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There is a trade off between the SLL, HPBW and directivity.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ABA7C76-7C66-4517-B495-2A28E7CA3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771114"/>
                  </p:ext>
                </p:extLst>
              </p:nvPr>
            </p:nvGraphicFramePr>
            <p:xfrm>
              <a:off x="1876888" y="4433276"/>
              <a:ext cx="8128000" cy="1559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6982068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90745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Uniform LAA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Non-uniform LAA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24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ZA" i="1" dirty="0" smtClean="0">
                                  <a:latin typeface="Cambria Math" panose="02040503050406030204" pitchFamily="18" charset="0"/>
                                </a:rPr>
                                <m:t>114</m:t>
                              </m:r>
                              <m:r>
                                <a:rPr lang="en-ZA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ZA" dirty="0"/>
                            <a:t> or 63% of the visible 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ZA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ZA" i="1" dirty="0" smtClean="0">
                                  <a:latin typeface="Cambria Math" panose="02040503050406030204" pitchFamily="18" charset="0"/>
                                </a:rPr>
                                <m:t>114</m:t>
                              </m:r>
                              <m:r>
                                <a:rPr lang="en-ZA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en-Z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−180°)</m:t>
                              </m:r>
                            </m:oMath>
                          </a14:m>
                          <a:r>
                            <a:rPr lang="en-ZA" dirty="0"/>
                            <a:t> or (63%-100%) of the visible region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ZA" dirty="0"/>
                            <a:t>This depends on the specification of the application.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3350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ABA7C76-7C66-4517-B495-2A28E7CA3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771114"/>
                  </p:ext>
                </p:extLst>
              </p:nvPr>
            </p:nvGraphicFramePr>
            <p:xfrm>
              <a:off x="1876888" y="4433276"/>
              <a:ext cx="8128000" cy="1559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6982068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390745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Uniform LAA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ZA" dirty="0"/>
                            <a:t>Non-uniform LAA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24439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3673" r="-100449" b="-7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33673" r="-600" b="-7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3350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2EB992B-672C-41F5-9027-7E0D8DCB3FE9}"/>
              </a:ext>
            </a:extLst>
          </p:cNvPr>
          <p:cNvSpPr txBox="1"/>
          <p:nvPr/>
        </p:nvSpPr>
        <p:spPr>
          <a:xfrm>
            <a:off x="1876888" y="4068565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Steering range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E21C59E-0341-4C96-9211-C1C6F2B62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106" y="190275"/>
            <a:ext cx="3594694" cy="436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D4DAAA-20DF-417A-A361-90B0556C00F1}"/>
                  </a:ext>
                </a:extLst>
              </p:cNvPr>
              <p:cNvSpPr txBox="1"/>
              <p:nvPr/>
            </p:nvSpPr>
            <p:spPr>
              <a:xfrm>
                <a:off x="6720419" y="1696528"/>
                <a:ext cx="3594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dirty="0"/>
                  <a:t>= [ 0.3, 0.475, 0.52, 0.475, 0.3]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D4DAAA-20DF-417A-A361-90B0556C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19" y="1696528"/>
                <a:ext cx="359469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09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9DE6-B057-4ABD-B909-754AE34A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271F0-EF37-450B-9764-E25012573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ZA" dirty="0"/>
                  <a:t>Grating lobes are as a result of the </a:t>
                </a:r>
                <a:r>
                  <a:rPr lang="en-ZA" b="1" dirty="0"/>
                  <a:t>periodicity</a:t>
                </a:r>
                <a:r>
                  <a:rPr lang="en-ZA" dirty="0"/>
                  <a:t> of the </a:t>
                </a:r>
                <a:r>
                  <a:rPr lang="en-ZA" b="1" dirty="0"/>
                  <a:t>AF</a:t>
                </a:r>
                <a:r>
                  <a:rPr lang="en-ZA" dirty="0"/>
                  <a:t>. </a:t>
                </a:r>
              </a:p>
              <a:p>
                <a:r>
                  <a:rPr lang="en-ZA" dirty="0"/>
                  <a:t>The only parameter that affects the GL is the </a:t>
                </a:r>
                <a:r>
                  <a:rPr lang="en-ZA" b="1" dirty="0"/>
                  <a:t>element spacing</a:t>
                </a:r>
                <a:r>
                  <a:rPr lang="en-ZA" dirty="0"/>
                  <a:t>. </a:t>
                </a:r>
              </a:p>
              <a:p>
                <a:r>
                  <a:rPr lang="en-ZA" dirty="0"/>
                  <a:t>The spacing is only optimised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Z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Z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Z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ZA" b="1" dirty="0"/>
                  <a:t>.</a:t>
                </a:r>
              </a:p>
              <a:p>
                <a:r>
                  <a:rPr lang="en-ZA" dirty="0"/>
                  <a:t>The </a:t>
                </a:r>
                <a:r>
                  <a:rPr lang="en-ZA" b="1" dirty="0"/>
                  <a:t>averaging spacing </a:t>
                </a:r>
                <a:r>
                  <a:rPr lang="en-ZA" dirty="0"/>
                  <a:t>must be smaller or equal to half a wavelength.</a:t>
                </a:r>
              </a:p>
              <a:p>
                <a:r>
                  <a:rPr lang="en-ZA" dirty="0"/>
                  <a:t>A </a:t>
                </a:r>
                <a:r>
                  <a:rPr lang="en-ZA" b="1" dirty="0"/>
                  <a:t>narrower</a:t>
                </a:r>
                <a:r>
                  <a:rPr lang="en-ZA" dirty="0"/>
                  <a:t> </a:t>
                </a:r>
                <a:r>
                  <a:rPr lang="en-ZA" b="1" dirty="0"/>
                  <a:t>spacing</a:t>
                </a:r>
                <a:r>
                  <a:rPr lang="en-ZA" dirty="0"/>
                  <a:t> has a </a:t>
                </a:r>
                <a:r>
                  <a:rPr lang="en-ZA" b="1" dirty="0"/>
                  <a:t>larger</a:t>
                </a:r>
                <a:r>
                  <a:rPr lang="en-ZA" dirty="0"/>
                  <a:t> </a:t>
                </a:r>
                <a:r>
                  <a:rPr lang="en-ZA" b="1" dirty="0"/>
                  <a:t>HPBW</a:t>
                </a:r>
                <a:r>
                  <a:rPr lang="en-ZA" dirty="0"/>
                  <a:t> but a </a:t>
                </a:r>
                <a:r>
                  <a:rPr lang="en-ZA" b="1" dirty="0"/>
                  <a:t>lower SLL </a:t>
                </a:r>
                <a:r>
                  <a:rPr lang="en-ZA" dirty="0"/>
                  <a:t>and visa versa.</a:t>
                </a:r>
              </a:p>
              <a:p>
                <a:r>
                  <a:rPr lang="en-ZA" dirty="0"/>
                  <a:t>The </a:t>
                </a:r>
                <a:r>
                  <a:rPr lang="en-ZA" b="1" dirty="0"/>
                  <a:t>amplitude distribution </a:t>
                </a:r>
                <a:r>
                  <a:rPr lang="en-ZA" dirty="0"/>
                  <a:t>affects the </a:t>
                </a:r>
                <a:r>
                  <a:rPr lang="en-ZA" b="1" dirty="0"/>
                  <a:t>SLL</a:t>
                </a:r>
                <a:r>
                  <a:rPr lang="en-ZA" dirty="0"/>
                  <a:t> and the </a:t>
                </a:r>
                <a:r>
                  <a:rPr lang="en-ZA" b="1" dirty="0"/>
                  <a:t>HPBW</a:t>
                </a:r>
                <a:r>
                  <a:rPr lang="en-ZA" dirty="0"/>
                  <a:t>.</a:t>
                </a:r>
              </a:p>
              <a:p>
                <a:endParaRPr lang="en-ZA" dirty="0"/>
              </a:p>
              <a:p>
                <a:r>
                  <a:rPr lang="en-ZA" dirty="0"/>
                  <a:t>The parameters depend on the specifications of the application.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271F0-EF37-450B-9764-E25012573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2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47D2ECF6-5ABE-48EA-AA6D-096362799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0" r="16351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A picture containing object, outdoor, telescope&#10;&#10;Description automatically generated">
            <a:extLst>
              <a:ext uri="{FF2B5EF4-FFF2-40B4-BE49-F238E27FC236}">
                <a16:creationId xmlns:a16="http://schemas.microsoft.com/office/drawing/2014/main" id="{AB7EEA39-EC9D-425F-82F9-CC68171B3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4361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E87A6E-20CA-458F-9357-04C04D1C5D94}"/>
              </a:ext>
            </a:extLst>
          </p:cNvPr>
          <p:cNvSpPr txBox="1"/>
          <p:nvPr/>
        </p:nvSpPr>
        <p:spPr>
          <a:xfrm>
            <a:off x="105211" y="5822712"/>
            <a:ext cx="4475668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MeerKAT radio telescope array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located in the Northern Cape</a:t>
            </a:r>
            <a:endParaRPr lang="en-ZA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9D2EE-899B-4A89-95CA-5312D6D41CDB}"/>
              </a:ext>
            </a:extLst>
          </p:cNvPr>
          <p:cNvSpPr txBox="1"/>
          <p:nvPr/>
        </p:nvSpPr>
        <p:spPr>
          <a:xfrm>
            <a:off x="6276670" y="5902611"/>
            <a:ext cx="5637163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National Radio Astronomy Observatory located west of Socorro, New Mexico </a:t>
            </a:r>
            <a:endParaRPr lang="en-Z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sky, outdoor, snow, farm building&#10;&#10;Description automatically generated">
            <a:extLst>
              <a:ext uri="{FF2B5EF4-FFF2-40B4-BE49-F238E27FC236}">
                <a16:creationId xmlns:a16="http://schemas.microsoft.com/office/drawing/2014/main" id="{4A985F78-38A9-4ED9-AFBD-349C07EA8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3" name="Picture 22" descr="A picture containing nature, pond, plant&#10;&#10;Description automatically generated">
            <a:extLst>
              <a:ext uri="{FF2B5EF4-FFF2-40B4-BE49-F238E27FC236}">
                <a16:creationId xmlns:a16="http://schemas.microsoft.com/office/drawing/2014/main" id="{278FDF1D-FCF0-480A-8A4E-9F9272479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4408" r="2669" b="4546"/>
          <a:stretch/>
        </p:blipFill>
        <p:spPr>
          <a:xfrm rot="15168752">
            <a:off x="2849560" y="255914"/>
            <a:ext cx="4381411" cy="38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91D-33A8-48A0-84F2-AF572FBD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3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simplest form, an antenna can be modelled as a </a:t>
            </a:r>
            <a:r>
              <a:rPr lang="en-US" b="1" dirty="0"/>
              <a:t>point source </a:t>
            </a:r>
            <a:r>
              <a:rPr lang="en-US" dirty="0"/>
              <a:t>radiating in </a:t>
            </a:r>
            <a:r>
              <a:rPr lang="en-US" b="1" dirty="0"/>
              <a:t>all directions</a:t>
            </a:r>
            <a:r>
              <a:rPr lang="en-US" dirty="0"/>
              <a:t> at a particular frequency. These point source antennas  are  known as </a:t>
            </a:r>
            <a:r>
              <a:rPr lang="en-US" b="1" dirty="0"/>
              <a:t>omnidirectional antennas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B2EA39-CFB3-472B-989A-228C85D92B70}"/>
              </a:ext>
            </a:extLst>
          </p:cNvPr>
          <p:cNvSpPr/>
          <p:nvPr/>
        </p:nvSpPr>
        <p:spPr>
          <a:xfrm>
            <a:off x="6121153" y="4109114"/>
            <a:ext cx="195309" cy="204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6293DC-D0A2-42D7-83BD-4A961C22C102}"/>
              </a:ext>
            </a:extLst>
          </p:cNvPr>
          <p:cNvSpPr/>
          <p:nvPr/>
        </p:nvSpPr>
        <p:spPr>
          <a:xfrm>
            <a:off x="5801557" y="3811715"/>
            <a:ext cx="840419" cy="79899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4B1F1A-DDA2-4A32-9D40-62052EB16581}"/>
              </a:ext>
            </a:extLst>
          </p:cNvPr>
          <p:cNvSpPr/>
          <p:nvPr/>
        </p:nvSpPr>
        <p:spPr>
          <a:xfrm>
            <a:off x="5557421" y="3547196"/>
            <a:ext cx="1322772" cy="129963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89FF21-A0A2-49AE-AA7A-EC3E29F4CD6C}"/>
              </a:ext>
            </a:extLst>
          </p:cNvPr>
          <p:cNvSpPr/>
          <p:nvPr/>
        </p:nvSpPr>
        <p:spPr>
          <a:xfrm>
            <a:off x="5251142" y="3257970"/>
            <a:ext cx="1935332" cy="190647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2C851B-20A4-49DC-A073-F48A863ECB42}"/>
              </a:ext>
            </a:extLst>
          </p:cNvPr>
          <p:cNvSpPr/>
          <p:nvPr/>
        </p:nvSpPr>
        <p:spPr>
          <a:xfrm>
            <a:off x="4896035" y="2968337"/>
            <a:ext cx="2645546" cy="248574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7740F6-DB48-4D73-9F71-30FBFE6B0144}"/>
              </a:ext>
            </a:extLst>
          </p:cNvPr>
          <p:cNvSpPr/>
          <p:nvPr/>
        </p:nvSpPr>
        <p:spPr>
          <a:xfrm>
            <a:off x="4620827" y="2702007"/>
            <a:ext cx="3240351" cy="30716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F0E67-4A8A-4E5D-8CBE-11884F9329B8}"/>
              </a:ext>
            </a:extLst>
          </p:cNvPr>
          <p:cNvSpPr txBox="1"/>
          <p:nvPr/>
        </p:nvSpPr>
        <p:spPr>
          <a:xfrm>
            <a:off x="5130434" y="2248596"/>
            <a:ext cx="25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Point source antenna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878FB9-4531-4734-936A-F3CAAB0D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02" y="3106350"/>
            <a:ext cx="3918012" cy="22097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0E5209-086A-4658-9CFE-A08A812EBD5B}"/>
              </a:ext>
            </a:extLst>
          </p:cNvPr>
          <p:cNvSpPr txBox="1"/>
          <p:nvPr/>
        </p:nvSpPr>
        <p:spPr>
          <a:xfrm>
            <a:off x="606798" y="5392058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Wavelength: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44DDAB-66C9-405F-8941-8B9CC6791145}"/>
              </a:ext>
            </a:extLst>
          </p:cNvPr>
          <p:cNvSpPr txBox="1"/>
          <p:nvPr/>
        </p:nvSpPr>
        <p:spPr>
          <a:xfrm>
            <a:off x="2052990" y="5392058"/>
            <a:ext cx="1074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dirty="0"/>
              <a:t>λ</a:t>
            </a:r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28C0AF-6016-41E8-9DAE-AE74F3EF897C}"/>
              </a:ext>
            </a:extLst>
          </p:cNvPr>
          <p:cNvSpPr txBox="1"/>
          <p:nvPr/>
        </p:nvSpPr>
        <p:spPr>
          <a:xfrm>
            <a:off x="606798" y="5715223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Speed of light: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65CB9E-B6A7-4576-A913-6E1343B075B8}"/>
              </a:ext>
            </a:extLst>
          </p:cNvPr>
          <p:cNvSpPr txBox="1"/>
          <p:nvPr/>
        </p:nvSpPr>
        <p:spPr>
          <a:xfrm>
            <a:off x="2065908" y="5668922"/>
            <a:ext cx="272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9C1A2E-15FD-4A29-ABC8-B50D8E57157E}"/>
              </a:ext>
            </a:extLst>
          </p:cNvPr>
          <p:cNvSpPr txBox="1"/>
          <p:nvPr/>
        </p:nvSpPr>
        <p:spPr>
          <a:xfrm>
            <a:off x="5801557" y="6091436"/>
            <a:ext cx="1640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c = </a:t>
            </a:r>
            <a:r>
              <a:rPr lang="en-ZA" i="1" dirty="0"/>
              <a:t>f</a:t>
            </a:r>
            <a:r>
              <a:rPr lang="en-ZA" dirty="0"/>
              <a:t> </a:t>
            </a:r>
            <a:r>
              <a:rPr lang="el-GR" dirty="0"/>
              <a:t>λ</a:t>
            </a:r>
            <a:endParaRPr lang="en-Z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0FC36-9114-4AE8-87AE-A6230DD1ED78}"/>
              </a:ext>
            </a:extLst>
          </p:cNvPr>
          <p:cNvSpPr txBox="1"/>
          <p:nvPr/>
        </p:nvSpPr>
        <p:spPr>
          <a:xfrm>
            <a:off x="606798" y="6038254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Operating frequency: </a:t>
            </a:r>
            <a:r>
              <a:rPr lang="en-ZA" i="1" dirty="0"/>
              <a:t>f</a:t>
            </a:r>
            <a:r>
              <a:rPr lang="en-ZA" dirty="0"/>
              <a:t> </a:t>
            </a:r>
          </a:p>
        </p:txBody>
      </p:sp>
      <p:pic>
        <p:nvPicPr>
          <p:cNvPr id="2050" name="Picture 2" descr="Sound Fields Radiated by Simple Acoustic Sources | Cymatics, Radiation,  Physics">
            <a:extLst>
              <a:ext uri="{FF2B5EF4-FFF2-40B4-BE49-F238E27FC236}">
                <a16:creationId xmlns:a16="http://schemas.microsoft.com/office/drawing/2014/main" id="{E8ED04EE-4499-4057-9E69-FD9BF3052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52" y="2825412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ADE8-53EF-4AF6-A1E3-EA0D5F1B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6093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antennas can be arranged in a </a:t>
            </a:r>
            <a:r>
              <a:rPr lang="en-US" b="1" dirty="0"/>
              <a:t>Linear</a:t>
            </a:r>
            <a:r>
              <a:rPr lang="en-US" dirty="0"/>
              <a:t> </a:t>
            </a:r>
            <a:r>
              <a:rPr lang="en-US" b="1" dirty="0"/>
              <a:t>Antenna Array </a:t>
            </a:r>
            <a:r>
              <a:rPr lang="en-US" dirty="0"/>
              <a:t>(LAA). </a:t>
            </a:r>
          </a:p>
          <a:p>
            <a:pPr marL="0" indent="0">
              <a:buNone/>
            </a:pPr>
            <a:r>
              <a:rPr lang="en-US" dirty="0"/>
              <a:t>This improves the </a:t>
            </a:r>
            <a:r>
              <a:rPr lang="en-US" b="1" dirty="0"/>
              <a:t>overall power gain </a:t>
            </a:r>
            <a:r>
              <a:rPr lang="en-US" dirty="0"/>
              <a:t>and improves the </a:t>
            </a:r>
            <a:r>
              <a:rPr lang="en-US" b="1" dirty="0"/>
              <a:t>directivity</a:t>
            </a:r>
            <a:r>
              <a:rPr lang="en-US" dirty="0"/>
              <a:t>. </a:t>
            </a:r>
            <a:endParaRPr lang="en-Z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79A92D-A069-4715-A4E2-2D068F9A2015}"/>
              </a:ext>
            </a:extLst>
          </p:cNvPr>
          <p:cNvSpPr txBox="1"/>
          <p:nvPr/>
        </p:nvSpPr>
        <p:spPr>
          <a:xfrm>
            <a:off x="829322" y="5663953"/>
            <a:ext cx="9974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This means the electromagnetic energy can be transmitted </a:t>
            </a:r>
            <a:r>
              <a:rPr lang="en-ZA" sz="2800" b="1" dirty="0"/>
              <a:t>further </a:t>
            </a:r>
            <a:r>
              <a:rPr lang="en-ZA" sz="2800" dirty="0"/>
              <a:t>and more </a:t>
            </a:r>
            <a:r>
              <a:rPr lang="en-ZA" sz="2800" b="1" dirty="0"/>
              <a:t>effectively</a:t>
            </a:r>
            <a:r>
              <a:rPr lang="en-ZA" sz="2800" dirty="0"/>
              <a:t>.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24A68B-1449-4E6E-8E4D-71C74A3EFEFC}"/>
              </a:ext>
            </a:extLst>
          </p:cNvPr>
          <p:cNvSpPr/>
          <p:nvPr/>
        </p:nvSpPr>
        <p:spPr>
          <a:xfrm>
            <a:off x="5039556" y="3478800"/>
            <a:ext cx="195309" cy="204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72CACE-2089-4A49-B089-AC73DF541123}"/>
              </a:ext>
            </a:extLst>
          </p:cNvPr>
          <p:cNvSpPr/>
          <p:nvPr/>
        </p:nvSpPr>
        <p:spPr>
          <a:xfrm>
            <a:off x="4719960" y="3181401"/>
            <a:ext cx="840419" cy="79899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204B37-6190-4611-8B2F-A4B6BDB5721A}"/>
              </a:ext>
            </a:extLst>
          </p:cNvPr>
          <p:cNvSpPr/>
          <p:nvPr/>
        </p:nvSpPr>
        <p:spPr>
          <a:xfrm>
            <a:off x="4475824" y="2916882"/>
            <a:ext cx="1322772" cy="129963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9EBADB-6D7C-41A0-83C5-871C8572723E}"/>
              </a:ext>
            </a:extLst>
          </p:cNvPr>
          <p:cNvSpPr/>
          <p:nvPr/>
        </p:nvSpPr>
        <p:spPr>
          <a:xfrm>
            <a:off x="4169545" y="2627656"/>
            <a:ext cx="1935332" cy="190647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96DC14-DF18-44D7-9061-7BFDD4B626A5}"/>
              </a:ext>
            </a:extLst>
          </p:cNvPr>
          <p:cNvSpPr/>
          <p:nvPr/>
        </p:nvSpPr>
        <p:spPr>
          <a:xfrm>
            <a:off x="3814437" y="2338023"/>
            <a:ext cx="2682535" cy="248574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FE9700-CB80-4212-B210-F6A613F8DF1A}"/>
              </a:ext>
            </a:extLst>
          </p:cNvPr>
          <p:cNvSpPr/>
          <p:nvPr/>
        </p:nvSpPr>
        <p:spPr>
          <a:xfrm>
            <a:off x="3539231" y="2071693"/>
            <a:ext cx="3195960" cy="30716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3C29045-C508-4F15-9E4B-680F35B0EE00}"/>
              </a:ext>
            </a:extLst>
          </p:cNvPr>
          <p:cNvSpPr/>
          <p:nvPr/>
        </p:nvSpPr>
        <p:spPr>
          <a:xfrm>
            <a:off x="5976150" y="3478800"/>
            <a:ext cx="195309" cy="204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D9546D-0476-4561-B968-3B8AAA6E6653}"/>
              </a:ext>
            </a:extLst>
          </p:cNvPr>
          <p:cNvSpPr/>
          <p:nvPr/>
        </p:nvSpPr>
        <p:spPr>
          <a:xfrm>
            <a:off x="5656554" y="3181401"/>
            <a:ext cx="840419" cy="79899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69FCA-05AB-4924-9D12-ABC5F2668C58}"/>
              </a:ext>
            </a:extLst>
          </p:cNvPr>
          <p:cNvSpPr/>
          <p:nvPr/>
        </p:nvSpPr>
        <p:spPr>
          <a:xfrm>
            <a:off x="5412418" y="2916882"/>
            <a:ext cx="1322772" cy="129963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1BFC26-9274-44F1-BC64-DD3658C485AC}"/>
              </a:ext>
            </a:extLst>
          </p:cNvPr>
          <p:cNvSpPr/>
          <p:nvPr/>
        </p:nvSpPr>
        <p:spPr>
          <a:xfrm>
            <a:off x="5106139" y="2627656"/>
            <a:ext cx="1935332" cy="190647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B9F2F90-1093-4E73-A886-EF2751FF35DE}"/>
              </a:ext>
            </a:extLst>
          </p:cNvPr>
          <p:cNvSpPr/>
          <p:nvPr/>
        </p:nvSpPr>
        <p:spPr>
          <a:xfrm>
            <a:off x="4719960" y="2338023"/>
            <a:ext cx="2676618" cy="248574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704F26-9590-4CC9-BB5D-B5CEE97190C0}"/>
              </a:ext>
            </a:extLst>
          </p:cNvPr>
          <p:cNvSpPr/>
          <p:nvPr/>
        </p:nvSpPr>
        <p:spPr>
          <a:xfrm>
            <a:off x="4475824" y="2071693"/>
            <a:ext cx="3240351" cy="30716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14E8B3-F47F-4F8D-8E66-2191B1FC55E9}"/>
              </a:ext>
            </a:extLst>
          </p:cNvPr>
          <p:cNvCxnSpPr>
            <a:cxnSpLocks/>
            <a:stCxn id="49" idx="6"/>
          </p:cNvCxnSpPr>
          <p:nvPr/>
        </p:nvCxnSpPr>
        <p:spPr>
          <a:xfrm flipV="1">
            <a:off x="6735190" y="3566698"/>
            <a:ext cx="17159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31ED2C4-9231-47CF-9090-01329B9080D2}"/>
              </a:ext>
            </a:extLst>
          </p:cNvPr>
          <p:cNvSpPr txBox="1"/>
          <p:nvPr/>
        </p:nvSpPr>
        <p:spPr>
          <a:xfrm>
            <a:off x="8603198" y="3243532"/>
            <a:ext cx="250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Deconstructive Interference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1BEC94-1E9E-4684-8E97-F6D4CC437EF6}"/>
              </a:ext>
            </a:extLst>
          </p:cNvPr>
          <p:cNvCxnSpPr/>
          <p:nvPr/>
        </p:nvCxnSpPr>
        <p:spPr>
          <a:xfrm flipH="1">
            <a:off x="2920753" y="2139518"/>
            <a:ext cx="2639626" cy="62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CF54DF3-A425-49D4-8CF3-2B8A794780EB}"/>
              </a:ext>
            </a:extLst>
          </p:cNvPr>
          <p:cNvSpPr txBox="1"/>
          <p:nvPr/>
        </p:nvSpPr>
        <p:spPr>
          <a:xfrm>
            <a:off x="1470730" y="1925700"/>
            <a:ext cx="214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Constructive Interference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76F207-4DDD-408F-AC1D-02132E8A84A7}"/>
              </a:ext>
            </a:extLst>
          </p:cNvPr>
          <p:cNvCxnSpPr/>
          <p:nvPr/>
        </p:nvCxnSpPr>
        <p:spPr>
          <a:xfrm>
            <a:off x="5172721" y="5575177"/>
            <a:ext cx="998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73253A-AF0D-4ABD-A435-604B8B3BBF83}"/>
              </a:ext>
            </a:extLst>
          </p:cNvPr>
          <p:cNvCxnSpPr>
            <a:cxnSpLocks/>
          </p:cNvCxnSpPr>
          <p:nvPr/>
        </p:nvCxnSpPr>
        <p:spPr>
          <a:xfrm>
            <a:off x="5119454" y="3576943"/>
            <a:ext cx="66583" cy="191438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DB623C-C7E2-4211-8FAB-DAF68110C05C}"/>
              </a:ext>
            </a:extLst>
          </p:cNvPr>
          <p:cNvCxnSpPr>
            <a:cxnSpLocks/>
          </p:cNvCxnSpPr>
          <p:nvPr/>
        </p:nvCxnSpPr>
        <p:spPr>
          <a:xfrm>
            <a:off x="6082309" y="3556722"/>
            <a:ext cx="66583" cy="191438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7D2D915-3226-4844-A357-815D982E5091}"/>
              </a:ext>
            </a:extLst>
          </p:cNvPr>
          <p:cNvSpPr txBox="1"/>
          <p:nvPr/>
        </p:nvSpPr>
        <p:spPr>
          <a:xfrm>
            <a:off x="5575143" y="5315993"/>
            <a:ext cx="264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dirty="0"/>
              <a:t>k </a:t>
            </a:r>
            <a:r>
              <a:rPr lang="el-GR" dirty="0"/>
              <a:t>λ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40025A-E839-49BE-83BC-22B18C981F9A}"/>
              </a:ext>
            </a:extLst>
          </p:cNvPr>
          <p:cNvSpPr/>
          <p:nvPr/>
        </p:nvSpPr>
        <p:spPr>
          <a:xfrm>
            <a:off x="5039555" y="3478800"/>
            <a:ext cx="195309" cy="204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600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1315-99F3-4996-AF67-4A039728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F7BD-61D7-4F02-94F6-79E255B7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investigated how the: </a:t>
            </a:r>
          </a:p>
          <a:p>
            <a:r>
              <a:rPr lang="en-US" b="1" dirty="0"/>
              <a:t>Position</a:t>
            </a:r>
            <a:r>
              <a:rPr lang="en-US" dirty="0"/>
              <a:t> of each antenna element.</a:t>
            </a:r>
          </a:p>
          <a:p>
            <a:r>
              <a:rPr lang="en-US" b="1" dirty="0"/>
              <a:t>phase shift </a:t>
            </a:r>
            <a:r>
              <a:rPr lang="en-US" dirty="0"/>
              <a:t>of the signal of each antenna element.</a:t>
            </a:r>
          </a:p>
          <a:p>
            <a:r>
              <a:rPr lang="en-US" b="1" dirty="0"/>
              <a:t>amplitude </a:t>
            </a:r>
            <a:r>
              <a:rPr lang="en-US" dirty="0"/>
              <a:t>of the signal of each antenna element.</a:t>
            </a:r>
          </a:p>
          <a:p>
            <a:pPr marL="0" indent="0">
              <a:buNone/>
            </a:pPr>
            <a:r>
              <a:rPr lang="en-US" dirty="0"/>
              <a:t>In an LAA affect </a:t>
            </a:r>
            <a:r>
              <a:rPr lang="en-US" b="1" dirty="0"/>
              <a:t>grating lobes </a:t>
            </a:r>
            <a:r>
              <a:rPr lang="en-US" dirty="0"/>
              <a:t>and how these parameters should be </a:t>
            </a:r>
            <a:r>
              <a:rPr lang="en-US" b="1" dirty="0"/>
              <a:t>optimized</a:t>
            </a:r>
            <a:r>
              <a:rPr lang="en-US" dirty="0"/>
              <a:t> to </a:t>
            </a:r>
            <a:r>
              <a:rPr lang="en-US" b="1" dirty="0"/>
              <a:t>suppress</a:t>
            </a:r>
            <a:r>
              <a:rPr lang="en-US" dirty="0"/>
              <a:t> the grating lobes.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41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B803-C35E-4BD3-8F3D-243969C6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AD62-227A-4398-912F-B4C6E88F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is to find a </a:t>
            </a:r>
            <a:r>
              <a:rPr lang="en-US" b="1" dirty="0"/>
              <a:t>fixed element spacing </a:t>
            </a:r>
            <a:r>
              <a:rPr lang="en-US" dirty="0"/>
              <a:t>and the resulting </a:t>
            </a:r>
            <a:r>
              <a:rPr lang="en-US" b="1" dirty="0"/>
              <a:t>phase shift </a:t>
            </a:r>
            <a:r>
              <a:rPr lang="en-US" dirty="0"/>
              <a:t>and </a:t>
            </a:r>
            <a:r>
              <a:rPr lang="en-US" b="1" dirty="0"/>
              <a:t>amplitude distribution </a:t>
            </a:r>
            <a:r>
              <a:rPr lang="en-US" dirty="0"/>
              <a:t>for the LAA that allow for the suppression of grating lobes. </a:t>
            </a:r>
          </a:p>
          <a:p>
            <a:r>
              <a:rPr lang="en-US" dirty="0"/>
              <a:t>Performance is measured relative to a uniform LAA of half a wavelength.</a:t>
            </a:r>
          </a:p>
          <a:p>
            <a:r>
              <a:rPr lang="en-US" dirty="0"/>
              <a:t>These parameters will be obtained by deploying a Genetic Algorithm.</a:t>
            </a:r>
          </a:p>
          <a:p>
            <a:r>
              <a:rPr lang="en-US" dirty="0"/>
              <a:t>Grating lobes must be suppressed while keeping an acceptable HPBW and SLL.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438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3A37-9F48-463A-8EAF-4DD812B1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Factor (AF)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241F25-FA56-4FE2-9DA2-DAB458D7D362}"/>
                  </a:ext>
                </a:extLst>
              </p:cNvPr>
              <p:cNvSpPr txBox="1"/>
              <p:nvPr/>
            </p:nvSpPr>
            <p:spPr>
              <a:xfrm>
                <a:off x="951390" y="2749976"/>
                <a:ext cx="6223247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3200" b="0" i="1" smtClean="0">
                          <a:latin typeface="Cambria Math" panose="02040503050406030204" pitchFamily="18" charset="0"/>
                        </a:rPr>
                        <m:t>𝐴𝐹</m:t>
                      </m:r>
                      <m:r>
                        <a:rPr lang="en-Z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ZA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ZA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ZA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Z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ZA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3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Z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ZA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Z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Z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func>
                            </m:sup>
                          </m:sSup>
                        </m:e>
                      </m:nary>
                    </m:oMath>
                  </m:oMathPara>
                </a14:m>
                <a:endParaRPr lang="en-Z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241F25-FA56-4FE2-9DA2-DAB458D7D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90" y="2749976"/>
                <a:ext cx="6223247" cy="1385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4F34C7B-F15E-4A77-ABD3-A3E07CEC7A2C}"/>
              </a:ext>
            </a:extLst>
          </p:cNvPr>
          <p:cNvSpPr txBox="1"/>
          <p:nvPr/>
        </p:nvSpPr>
        <p:spPr>
          <a:xfrm>
            <a:off x="1384915" y="1567215"/>
            <a:ext cx="371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Number of antennas: </a:t>
            </a:r>
            <a:r>
              <a:rPr lang="en-ZA" sz="2000" b="1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6D2D55-EC25-4E51-AF7F-116CFB7EB90F}"/>
                  </a:ext>
                </a:extLst>
              </p:cNvPr>
              <p:cNvSpPr txBox="1"/>
              <p:nvPr/>
            </p:nvSpPr>
            <p:spPr>
              <a:xfrm>
                <a:off x="1384915" y="1936547"/>
                <a:ext cx="49359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000" dirty="0"/>
                  <a:t>Altering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ZA" sz="2000" b="1" dirty="0"/>
                  <a:t> </a:t>
                </a:r>
                <a:r>
                  <a:rPr lang="en-ZA" sz="2000" dirty="0"/>
                  <a:t>allows for beam steering.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6D2D55-EC25-4E51-AF7F-116CFB7E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1936547"/>
                <a:ext cx="4935985" cy="400110"/>
              </a:xfrm>
              <a:prstGeom prst="rect">
                <a:avLst/>
              </a:prstGeom>
              <a:blipFill>
                <a:blip r:embed="rId3"/>
                <a:stretch>
                  <a:fillRect l="-1235" t="-9231" b="-2769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307D48-921C-4900-9278-4F8F0BE52EB1}"/>
                  </a:ext>
                </a:extLst>
              </p:cNvPr>
              <p:cNvSpPr txBox="1"/>
              <p:nvPr/>
            </p:nvSpPr>
            <p:spPr>
              <a:xfrm>
                <a:off x="1384915" y="4548482"/>
                <a:ext cx="2521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000" dirty="0"/>
                  <a:t>Note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ZA" sz="2000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ZA" sz="20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  <m:r>
                      <a:rPr lang="en-ZA" sz="2000" b="1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ZA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ZA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307D48-921C-4900-9278-4F8F0BE5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548482"/>
                <a:ext cx="2521260" cy="400110"/>
              </a:xfrm>
              <a:prstGeom prst="rect">
                <a:avLst/>
              </a:prstGeom>
              <a:blipFill>
                <a:blip r:embed="rId4"/>
                <a:stretch>
                  <a:fillRect l="-2415" t="-7576" b="-2575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C325FD-D8C2-4F1E-93BF-D67BE0D306CA}"/>
                  </a:ext>
                </a:extLst>
              </p:cNvPr>
              <p:cNvSpPr txBox="1"/>
              <p:nvPr/>
            </p:nvSpPr>
            <p:spPr>
              <a:xfrm>
                <a:off x="1384915" y="5020457"/>
                <a:ext cx="6098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000" dirty="0"/>
                  <a:t>Therefore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ZA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𝟏𝟖𝟎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  <m:r>
                      <a:rPr lang="en-Z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000" dirty="0"/>
                  <a:t>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ZA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𝟏𝟖𝟎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 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Z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</m:oMath>
                </a14:m>
                <a:r>
                  <a:rPr lang="en-ZA" sz="20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C325FD-D8C2-4F1E-93BF-D67BE0D30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5020457"/>
                <a:ext cx="6098960" cy="400110"/>
              </a:xfrm>
              <a:prstGeom prst="rect">
                <a:avLst/>
              </a:prstGeom>
              <a:blipFill>
                <a:blip r:embed="rId5"/>
                <a:stretch>
                  <a:fillRect l="-999" t="-9231" b="-2769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B512A87-572B-48E2-B108-5C5116090FF9}"/>
              </a:ext>
            </a:extLst>
          </p:cNvPr>
          <p:cNvSpPr txBox="1"/>
          <p:nvPr/>
        </p:nvSpPr>
        <p:spPr>
          <a:xfrm>
            <a:off x="1384915" y="5560536"/>
            <a:ext cx="46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This is knows as the </a:t>
            </a:r>
            <a:r>
              <a:rPr lang="en-ZA" sz="2000" b="1" dirty="0"/>
              <a:t>visible region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C64D1-26DA-47DD-9670-D4729675801B}"/>
                  </a:ext>
                </a:extLst>
              </p:cNvPr>
              <p:cNvSpPr txBox="1"/>
              <p:nvPr/>
            </p:nvSpPr>
            <p:spPr>
              <a:xfrm>
                <a:off x="7976111" y="3001454"/>
                <a:ext cx="3795911" cy="89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f>
                            <m:f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Z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func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C64D1-26DA-47DD-9670-D47296758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11" y="3001454"/>
                <a:ext cx="3795911" cy="891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08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771</Words>
  <Application>Microsoft Office PowerPoint</Application>
  <PresentationFormat>Widescreen</PresentationFormat>
  <Paragraphs>159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Techniques for Supressing Grating Lobes</vt:lpstr>
      <vt:lpstr>Introduction</vt:lpstr>
      <vt:lpstr>PowerPoint Presentation</vt:lpstr>
      <vt:lpstr>PowerPoint Presentation</vt:lpstr>
      <vt:lpstr>PowerPoint Presentation</vt:lpstr>
      <vt:lpstr>PowerPoint Presentation</vt:lpstr>
      <vt:lpstr>Problem Statement</vt:lpstr>
      <vt:lpstr>Objective</vt:lpstr>
      <vt:lpstr>Array Factor (AF)</vt:lpstr>
      <vt:lpstr>Fourier Transform and the AF:</vt:lpstr>
      <vt:lpstr>Grating Lobes</vt:lpstr>
      <vt:lpstr>Phased Arrays: Steering</vt:lpstr>
      <vt:lpstr>Array Geometry</vt:lpstr>
      <vt:lpstr>Genetic Algorithm</vt:lpstr>
      <vt:lpstr>Fitness Score</vt:lpstr>
      <vt:lpstr>Uniform LAA</vt:lpstr>
      <vt:lpstr>GA vs beam steering equation.</vt:lpstr>
      <vt:lpstr>Optimizing Amplitude distribution.</vt:lpstr>
      <vt:lpstr>Non-Uniform spaced LAA vs Uniform LAA</vt:lpstr>
      <vt:lpstr>Non-Uniform spaced LAA vs Uniform LAA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for Supressing Grating Lobes</dc:title>
  <dc:creator>Walt Deyzel</dc:creator>
  <cp:lastModifiedBy>Walt Deyzel</cp:lastModifiedBy>
  <cp:revision>37</cp:revision>
  <dcterms:created xsi:type="dcterms:W3CDTF">2021-11-02T17:11:52Z</dcterms:created>
  <dcterms:modified xsi:type="dcterms:W3CDTF">2021-11-06T19:35:28Z</dcterms:modified>
</cp:coreProperties>
</file>