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85" d="100"/>
          <a:sy n="285" d="100"/>
        </p:scale>
        <p:origin x="-328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6BB3-ECEC-4705-B216-363477FC892D}" type="datetimeFigureOut">
              <a:rPr lang="en-ZA" smtClean="0"/>
              <a:t>2021/10/18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27705-B84D-49A6-B6F3-0287B543E6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958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6BB3-ECEC-4705-B216-363477FC892D}" type="datetimeFigureOut">
              <a:rPr lang="en-ZA" smtClean="0"/>
              <a:t>2021/10/18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27705-B84D-49A6-B6F3-0287B543E6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429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6BB3-ECEC-4705-B216-363477FC892D}" type="datetimeFigureOut">
              <a:rPr lang="en-ZA" smtClean="0"/>
              <a:t>2021/10/18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27705-B84D-49A6-B6F3-0287B543E6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9233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6BB3-ECEC-4705-B216-363477FC892D}" type="datetimeFigureOut">
              <a:rPr lang="en-ZA" smtClean="0"/>
              <a:t>2021/10/18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27705-B84D-49A6-B6F3-0287B543E6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570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6BB3-ECEC-4705-B216-363477FC892D}" type="datetimeFigureOut">
              <a:rPr lang="en-ZA" smtClean="0"/>
              <a:t>2021/10/18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27705-B84D-49A6-B6F3-0287B543E6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0961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6BB3-ECEC-4705-B216-363477FC892D}" type="datetimeFigureOut">
              <a:rPr lang="en-ZA" smtClean="0"/>
              <a:t>2021/10/18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27705-B84D-49A6-B6F3-0287B543E6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051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6BB3-ECEC-4705-B216-363477FC892D}" type="datetimeFigureOut">
              <a:rPr lang="en-ZA" smtClean="0"/>
              <a:t>2021/10/18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27705-B84D-49A6-B6F3-0287B543E6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696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6BB3-ECEC-4705-B216-363477FC892D}" type="datetimeFigureOut">
              <a:rPr lang="en-ZA" smtClean="0"/>
              <a:t>2021/10/18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27705-B84D-49A6-B6F3-0287B543E6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075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6BB3-ECEC-4705-B216-363477FC892D}" type="datetimeFigureOut">
              <a:rPr lang="en-ZA" smtClean="0"/>
              <a:t>2021/10/18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27705-B84D-49A6-B6F3-0287B543E6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546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6BB3-ECEC-4705-B216-363477FC892D}" type="datetimeFigureOut">
              <a:rPr lang="en-ZA" smtClean="0"/>
              <a:t>2021/10/18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27705-B84D-49A6-B6F3-0287B543E6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9468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6BB3-ECEC-4705-B216-363477FC892D}" type="datetimeFigureOut">
              <a:rPr lang="en-ZA" smtClean="0"/>
              <a:t>2021/10/18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27705-B84D-49A6-B6F3-0287B543E6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578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26BB3-ECEC-4705-B216-363477FC892D}" type="datetimeFigureOut">
              <a:rPr lang="en-ZA" smtClean="0"/>
              <a:t>2021/10/18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27705-B84D-49A6-B6F3-0287B543E6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239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1FCBEFB6-28BE-45AE-9255-2B1DA78C332D}"/>
              </a:ext>
            </a:extLst>
          </p:cNvPr>
          <p:cNvSpPr/>
          <p:nvPr/>
        </p:nvSpPr>
        <p:spPr>
          <a:xfrm>
            <a:off x="2639462" y="159417"/>
            <a:ext cx="1464469" cy="489468"/>
          </a:xfrm>
          <a:prstGeom prst="flowChartTermina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057F8E-BD05-4D4F-9339-80447658449F}"/>
              </a:ext>
            </a:extLst>
          </p:cNvPr>
          <p:cNvSpPr/>
          <p:nvPr/>
        </p:nvSpPr>
        <p:spPr>
          <a:xfrm>
            <a:off x="1775221" y="888402"/>
            <a:ext cx="3204538" cy="9278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98EB18A1-F0D0-473F-B455-499A9E760CF1}"/>
              </a:ext>
            </a:extLst>
          </p:cNvPr>
          <p:cNvSpPr/>
          <p:nvPr/>
        </p:nvSpPr>
        <p:spPr>
          <a:xfrm>
            <a:off x="2620906" y="11443252"/>
            <a:ext cx="1464469" cy="642938"/>
          </a:xfrm>
          <a:prstGeom prst="flowChartTerminato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221D11-4124-4758-8738-0931C55EE8E9}"/>
              </a:ext>
            </a:extLst>
          </p:cNvPr>
          <p:cNvSpPr txBox="1"/>
          <p:nvPr/>
        </p:nvSpPr>
        <p:spPr>
          <a:xfrm>
            <a:off x="3013465" y="218264"/>
            <a:ext cx="716461" cy="37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Begin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B8EC82-3465-466B-8E7D-A15F25CC4FA7}"/>
              </a:ext>
            </a:extLst>
          </p:cNvPr>
          <p:cNvSpPr txBox="1"/>
          <p:nvPr/>
        </p:nvSpPr>
        <p:spPr>
          <a:xfrm>
            <a:off x="1782186" y="889131"/>
            <a:ext cx="1618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Initialize 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Population_tot.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Crossover_rate.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Mutation_rate.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649E08-257F-4F8A-ADD3-0D605616EDA4}"/>
              </a:ext>
            </a:extLst>
          </p:cNvPr>
          <p:cNvSpPr/>
          <p:nvPr/>
        </p:nvSpPr>
        <p:spPr>
          <a:xfrm>
            <a:off x="1989125" y="2039592"/>
            <a:ext cx="2765147" cy="69443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0EB44E8-BACA-4A71-9DAF-477A11EE326F}"/>
              </a:ext>
            </a:extLst>
          </p:cNvPr>
          <p:cNvSpPr/>
          <p:nvPr/>
        </p:nvSpPr>
        <p:spPr>
          <a:xfrm>
            <a:off x="1989125" y="2955668"/>
            <a:ext cx="2765147" cy="69443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DA0862-1E78-46F0-A05C-C6B2E5F13DC5}"/>
              </a:ext>
            </a:extLst>
          </p:cNvPr>
          <p:cNvSpPr txBox="1"/>
          <p:nvPr/>
        </p:nvSpPr>
        <p:spPr>
          <a:xfrm>
            <a:off x="2112784" y="2986137"/>
            <a:ext cx="255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Calculate the fitness of each solution</a:t>
            </a:r>
            <a:endParaRPr lang="en-US" sz="1400" dirty="0">
              <a:effectLst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71A0FE1-624B-4DFD-81A4-6C5A1FE2CE64}"/>
              </a:ext>
            </a:extLst>
          </p:cNvPr>
          <p:cNvSpPr/>
          <p:nvPr/>
        </p:nvSpPr>
        <p:spPr>
          <a:xfrm>
            <a:off x="1989125" y="3848807"/>
            <a:ext cx="2765147" cy="69443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FE58F0-FE79-4CFC-9CAB-CF79DB2C3B28}"/>
              </a:ext>
            </a:extLst>
          </p:cNvPr>
          <p:cNvSpPr txBox="1"/>
          <p:nvPr/>
        </p:nvSpPr>
        <p:spPr>
          <a:xfrm>
            <a:off x="2099130" y="3868795"/>
            <a:ext cx="2489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best solution to array for next generation.</a:t>
            </a:r>
            <a:endParaRPr lang="en-US" sz="1400" dirty="0">
              <a:effectLst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96E7DA-B560-4781-947F-10FF6310E4E8}"/>
              </a:ext>
            </a:extLst>
          </p:cNvPr>
          <p:cNvSpPr txBox="1"/>
          <p:nvPr/>
        </p:nvSpPr>
        <p:spPr>
          <a:xfrm>
            <a:off x="2061689" y="2105648"/>
            <a:ext cx="2655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/>
              <a:t>Create an array of </a:t>
            </a:r>
            <a:r>
              <a:rPr lang="en-ZA" sz="1400" i="1" dirty="0"/>
              <a:t>population_tot </a:t>
            </a:r>
            <a:r>
              <a:rPr lang="en-ZA" sz="1400" dirty="0"/>
              <a:t>number of random solutions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78898A0-0063-4AAE-9A3B-7E1565B32FBE}"/>
              </a:ext>
            </a:extLst>
          </p:cNvPr>
          <p:cNvSpPr/>
          <p:nvPr/>
        </p:nvSpPr>
        <p:spPr>
          <a:xfrm>
            <a:off x="4692724" y="8626615"/>
            <a:ext cx="1661710" cy="8563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97BD7AE-11E1-4722-8B0E-41E834FA8562}"/>
              </a:ext>
            </a:extLst>
          </p:cNvPr>
          <p:cNvSpPr/>
          <p:nvPr/>
        </p:nvSpPr>
        <p:spPr>
          <a:xfrm>
            <a:off x="4692723" y="7295312"/>
            <a:ext cx="1661711" cy="9173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AECD9CD-D3AF-4B30-B20E-C3905CAD043E}"/>
              </a:ext>
            </a:extLst>
          </p:cNvPr>
          <p:cNvSpPr/>
          <p:nvPr/>
        </p:nvSpPr>
        <p:spPr>
          <a:xfrm>
            <a:off x="353752" y="5609674"/>
            <a:ext cx="1642116" cy="160043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4A387EAD-4D02-4FD4-B31D-887FE0FF2479}"/>
              </a:ext>
            </a:extLst>
          </p:cNvPr>
          <p:cNvSpPr/>
          <p:nvPr/>
        </p:nvSpPr>
        <p:spPr>
          <a:xfrm>
            <a:off x="2589478" y="5883471"/>
            <a:ext cx="1557137" cy="1033808"/>
          </a:xfrm>
          <a:prstGeom prst="flowChartDecision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F99CB3-1DA5-4554-9FE9-8BED71B51D2B}"/>
              </a:ext>
            </a:extLst>
          </p:cNvPr>
          <p:cNvSpPr txBox="1"/>
          <p:nvPr/>
        </p:nvSpPr>
        <p:spPr>
          <a:xfrm>
            <a:off x="2616964" y="6213317"/>
            <a:ext cx="1569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Crossover occurs.</a:t>
            </a:r>
            <a:endParaRPr lang="en-US" sz="1400" dirty="0">
              <a:effectLst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C44AFA-7CC7-45FF-A89A-CD7CE90ED0C5}"/>
              </a:ext>
            </a:extLst>
          </p:cNvPr>
          <p:cNvSpPr txBox="1"/>
          <p:nvPr/>
        </p:nvSpPr>
        <p:spPr>
          <a:xfrm>
            <a:off x="2657936" y="7570220"/>
            <a:ext cx="146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Mutation occurs.</a:t>
            </a:r>
            <a:endParaRPr lang="en-US" sz="1400" dirty="0">
              <a:effectLst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9332A3-9042-4551-8BE5-EAAF15DD42E2}"/>
              </a:ext>
            </a:extLst>
          </p:cNvPr>
          <p:cNvSpPr txBox="1"/>
          <p:nvPr/>
        </p:nvSpPr>
        <p:spPr>
          <a:xfrm>
            <a:off x="3041632" y="11580055"/>
            <a:ext cx="79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End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BE376B-44B0-4D5C-9D6E-54B9568A0142}"/>
              </a:ext>
            </a:extLst>
          </p:cNvPr>
          <p:cNvSpPr txBox="1"/>
          <p:nvPr/>
        </p:nvSpPr>
        <p:spPr>
          <a:xfrm>
            <a:off x="372098" y="5612531"/>
            <a:ext cx="15648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another random solution using TSM. Create new solution by combining the DNA from two selected solutions.</a:t>
            </a:r>
            <a:endParaRPr lang="en-US" sz="1400" dirty="0">
              <a:effectLst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CCF5BB-1A9A-4142-8304-37BB0104AAC0}"/>
              </a:ext>
            </a:extLst>
          </p:cNvPr>
          <p:cNvSpPr txBox="1"/>
          <p:nvPr/>
        </p:nvSpPr>
        <p:spPr>
          <a:xfrm>
            <a:off x="4759349" y="7282249"/>
            <a:ext cx="1661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Mutate the DNA of the selected solution and create new solution.</a:t>
            </a:r>
            <a:endParaRPr lang="en-US" sz="1400" dirty="0">
              <a:effectLst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AD1D87-0C6A-4D7E-9597-1A9DF650A6D8}"/>
              </a:ext>
            </a:extLst>
          </p:cNvPr>
          <p:cNvSpPr txBox="1"/>
          <p:nvPr/>
        </p:nvSpPr>
        <p:spPr>
          <a:xfrm>
            <a:off x="4794741" y="8654704"/>
            <a:ext cx="15015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new solution to array for next generation.</a:t>
            </a:r>
            <a:endParaRPr lang="en-US" sz="1400" dirty="0">
              <a:effectLst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6405EDD-776C-404A-8EB4-CF30D8EFB4E7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3371699" y="3650106"/>
            <a:ext cx="0" cy="198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B1AADE9-4711-4E9A-B357-EB5C0BD3FA33}"/>
              </a:ext>
            </a:extLst>
          </p:cNvPr>
          <p:cNvCxnSpPr>
            <a:cxnSpLocks/>
            <a:stCxn id="85" idx="2"/>
            <a:endCxn id="15" idx="0"/>
          </p:cNvCxnSpPr>
          <p:nvPr/>
        </p:nvCxnSpPr>
        <p:spPr>
          <a:xfrm>
            <a:off x="3352094" y="10804831"/>
            <a:ext cx="1047" cy="638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F046909-75F6-43F1-8EFD-3B0D0A0F236A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4754272" y="3302887"/>
            <a:ext cx="19913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AE5AF36-85D2-4DBB-A9A8-D332749EE0C2}"/>
              </a:ext>
            </a:extLst>
          </p:cNvPr>
          <p:cNvCxnSpPr>
            <a:cxnSpLocks/>
            <a:stCxn id="82" idx="3"/>
            <a:endCxn id="29" idx="1"/>
          </p:cNvCxnSpPr>
          <p:nvPr/>
        </p:nvCxnSpPr>
        <p:spPr>
          <a:xfrm>
            <a:off x="4142248" y="7743842"/>
            <a:ext cx="550475" cy="10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213AC94A-3DFD-4BF6-8A30-F6707F58F503}"/>
              </a:ext>
            </a:extLst>
          </p:cNvPr>
          <p:cNvSpPr txBox="1"/>
          <p:nvPr/>
        </p:nvSpPr>
        <p:spPr>
          <a:xfrm>
            <a:off x="2214091" y="6131227"/>
            <a:ext cx="495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Yes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176CE8F-7E51-4B6B-9678-79970F139070}"/>
              </a:ext>
            </a:extLst>
          </p:cNvPr>
          <p:cNvSpPr txBox="1"/>
          <p:nvPr/>
        </p:nvSpPr>
        <p:spPr>
          <a:xfrm>
            <a:off x="4171969" y="7442772"/>
            <a:ext cx="495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Yes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321D1BA-BEBA-47A7-88EE-A11B9AF1FF4D}"/>
              </a:ext>
            </a:extLst>
          </p:cNvPr>
          <p:cNvSpPr txBox="1"/>
          <p:nvPr/>
        </p:nvSpPr>
        <p:spPr>
          <a:xfrm>
            <a:off x="3432864" y="8205036"/>
            <a:ext cx="495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No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40E4840-BE14-470D-9EF1-9F7A178F38B5}"/>
              </a:ext>
            </a:extLst>
          </p:cNvPr>
          <p:cNvSpPr txBox="1"/>
          <p:nvPr/>
        </p:nvSpPr>
        <p:spPr>
          <a:xfrm>
            <a:off x="3441911" y="6859202"/>
            <a:ext cx="432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54A2211-A04A-4D91-B4E9-DB652B396011}"/>
                  </a:ext>
                </a:extLst>
              </p:cNvPr>
              <p:cNvSpPr txBox="1"/>
              <p:nvPr/>
            </p:nvSpPr>
            <p:spPr>
              <a:xfrm>
                <a:off x="3352094" y="896795"/>
                <a:ext cx="161828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err="1"/>
                  <a:t>N_antennas</a:t>
                </a:r>
                <a:r>
                  <a:rPr lang="en-US" sz="14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ZA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14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400" dirty="0"/>
                          <m:t>Generation</m:t>
                        </m:r>
                      </m:e>
                      <m:sub>
                        <m:r>
                          <a:rPr lang="en-ZA" sz="1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54A2211-A04A-4D91-B4E9-DB652B396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094" y="896795"/>
                <a:ext cx="1618280" cy="954107"/>
              </a:xfrm>
              <a:prstGeom prst="rect">
                <a:avLst/>
              </a:prstGeom>
              <a:blipFill>
                <a:blip r:embed="rId2"/>
                <a:stretch>
                  <a:fillRect l="-755" b="-3185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1847B8E-74FA-42D6-B6EB-971394140362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 flipH="1">
            <a:off x="3371699" y="1816276"/>
            <a:ext cx="5791" cy="223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Flowchart: Decision 81">
            <a:extLst>
              <a:ext uri="{FF2B5EF4-FFF2-40B4-BE49-F238E27FC236}">
                <a16:creationId xmlns:a16="http://schemas.microsoft.com/office/drawing/2014/main" id="{EF38FE0F-F6D7-4E61-AEB8-426D095126B8}"/>
              </a:ext>
            </a:extLst>
          </p:cNvPr>
          <p:cNvSpPr/>
          <p:nvPr/>
        </p:nvSpPr>
        <p:spPr>
          <a:xfrm>
            <a:off x="2585111" y="7226938"/>
            <a:ext cx="1557137" cy="1033808"/>
          </a:xfrm>
          <a:prstGeom prst="flowChartDecision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5" name="Flowchart: Decision 84">
            <a:extLst>
              <a:ext uri="{FF2B5EF4-FFF2-40B4-BE49-F238E27FC236}">
                <a16:creationId xmlns:a16="http://schemas.microsoft.com/office/drawing/2014/main" id="{78762EC6-1479-4171-A482-2A7A2E2A73F6}"/>
              </a:ext>
            </a:extLst>
          </p:cNvPr>
          <p:cNvSpPr/>
          <p:nvPr/>
        </p:nvSpPr>
        <p:spPr>
          <a:xfrm>
            <a:off x="2573525" y="9771023"/>
            <a:ext cx="1557137" cy="1033808"/>
          </a:xfrm>
          <a:prstGeom prst="flowChartDecision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55AFB81-2705-4DA4-A5FF-061947592AA9}"/>
                  </a:ext>
                </a:extLst>
              </p:cNvPr>
              <p:cNvSpPr txBox="1"/>
              <p:nvPr/>
            </p:nvSpPr>
            <p:spPr>
              <a:xfrm>
                <a:off x="2775117" y="10116143"/>
                <a:ext cx="13102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400" dirty="0"/>
                  <a:t>Gen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400" b="0" i="1" dirty="0" smtClean="0">
                            <a:latin typeface="Cambria Math" panose="02040503050406030204" pitchFamily="18" charset="0"/>
                          </a:rPr>
                          <m:t>𝐺𝑒𝑛</m:t>
                        </m:r>
                      </m:e>
                      <m:sub>
                        <m:r>
                          <a:rPr lang="en-ZA" sz="1400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ZA" sz="1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55AFB81-2705-4DA4-A5FF-061947592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117" y="10116143"/>
                <a:ext cx="1310258" cy="307777"/>
              </a:xfrm>
              <a:prstGeom prst="rect">
                <a:avLst/>
              </a:prstGeom>
              <a:blipFill>
                <a:blip r:embed="rId3"/>
                <a:stretch>
                  <a:fillRect l="-1395" t="-1961" b="-19608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4C72F0F4-81FD-419F-BA1E-2F062AB953DD}"/>
              </a:ext>
            </a:extLst>
          </p:cNvPr>
          <p:cNvSpPr txBox="1"/>
          <p:nvPr/>
        </p:nvSpPr>
        <p:spPr>
          <a:xfrm>
            <a:off x="3379167" y="10803134"/>
            <a:ext cx="495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Yes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04C8224-4091-470C-9E14-B2C0E05CE0B1}"/>
              </a:ext>
            </a:extLst>
          </p:cNvPr>
          <p:cNvSpPr txBox="1"/>
          <p:nvPr/>
        </p:nvSpPr>
        <p:spPr>
          <a:xfrm>
            <a:off x="4084688" y="9947284"/>
            <a:ext cx="495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No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09ED26F-C5C3-4ABF-B444-7E710ABFA5A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371697" y="648885"/>
            <a:ext cx="5793" cy="2395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44D92B0-09E8-4DCE-BB82-24B7AF04E749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3371699" y="2734030"/>
            <a:ext cx="0" cy="221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Flowchart: Decision 102">
            <a:extLst>
              <a:ext uri="{FF2B5EF4-FFF2-40B4-BE49-F238E27FC236}">
                <a16:creationId xmlns:a16="http://schemas.microsoft.com/office/drawing/2014/main" id="{2CA2D303-0986-4299-80A4-03E1D7CFDFE4}"/>
              </a:ext>
            </a:extLst>
          </p:cNvPr>
          <p:cNvSpPr/>
          <p:nvPr/>
        </p:nvSpPr>
        <p:spPr>
          <a:xfrm>
            <a:off x="2583444" y="8527843"/>
            <a:ext cx="1557137" cy="1033808"/>
          </a:xfrm>
          <a:prstGeom prst="flowChartDecision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5747208-5554-4DF6-866B-CA37ADF521F9}"/>
              </a:ext>
            </a:extLst>
          </p:cNvPr>
          <p:cNvSpPr txBox="1"/>
          <p:nvPr/>
        </p:nvSpPr>
        <p:spPr>
          <a:xfrm>
            <a:off x="3083118" y="8845173"/>
            <a:ext cx="48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/>
              <a:t>i = q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BA0EB65-DC57-4D0A-BEB8-8FF4EC96B367}"/>
              </a:ext>
            </a:extLst>
          </p:cNvPr>
          <p:cNvCxnSpPr>
            <a:cxnSpLocks/>
            <a:stCxn id="103" idx="2"/>
            <a:endCxn id="85" idx="0"/>
          </p:cNvCxnSpPr>
          <p:nvPr/>
        </p:nvCxnSpPr>
        <p:spPr>
          <a:xfrm flipH="1">
            <a:off x="3352094" y="9561651"/>
            <a:ext cx="9919" cy="209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8918AB-40B0-48A5-8E52-B241CA786A99}"/>
              </a:ext>
            </a:extLst>
          </p:cNvPr>
          <p:cNvCxnSpPr>
            <a:cxnSpLocks/>
            <a:stCxn id="82" idx="2"/>
            <a:endCxn id="103" idx="0"/>
          </p:cNvCxnSpPr>
          <p:nvPr/>
        </p:nvCxnSpPr>
        <p:spPr>
          <a:xfrm flipH="1">
            <a:off x="3362013" y="8260746"/>
            <a:ext cx="1667" cy="267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2F20A67-4798-4E72-8C00-4CC4D2F15E7F}"/>
              </a:ext>
            </a:extLst>
          </p:cNvPr>
          <p:cNvCxnSpPr>
            <a:cxnSpLocks/>
            <a:stCxn id="31" idx="2"/>
            <a:endCxn id="82" idx="0"/>
          </p:cNvCxnSpPr>
          <p:nvPr/>
        </p:nvCxnSpPr>
        <p:spPr>
          <a:xfrm flipH="1">
            <a:off x="3363680" y="6917279"/>
            <a:ext cx="4367" cy="309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704B2CD-5014-4281-AFF8-87EF281E4A93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1995868" y="6400375"/>
            <a:ext cx="593610" cy="9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CF25D1BD-7861-4236-AE27-E73417C36AFC}"/>
              </a:ext>
            </a:extLst>
          </p:cNvPr>
          <p:cNvSpPr/>
          <p:nvPr/>
        </p:nvSpPr>
        <p:spPr>
          <a:xfrm>
            <a:off x="353752" y="7331104"/>
            <a:ext cx="1642116" cy="8563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8E7A3B2-F40E-42D6-8937-504024E8FF87}"/>
              </a:ext>
            </a:extLst>
          </p:cNvPr>
          <p:cNvSpPr txBox="1"/>
          <p:nvPr/>
        </p:nvSpPr>
        <p:spPr>
          <a:xfrm>
            <a:off x="455769" y="7359193"/>
            <a:ext cx="14838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new solution to array for next generation.</a:t>
            </a:r>
            <a:endParaRPr lang="en-US" sz="1400" dirty="0">
              <a:effectLst/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7B892AB-EBCF-487C-8FA3-57997B45AE96}"/>
              </a:ext>
            </a:extLst>
          </p:cNvPr>
          <p:cNvCxnSpPr>
            <a:cxnSpLocks/>
            <a:stCxn id="30" idx="2"/>
            <a:endCxn id="131" idx="0"/>
          </p:cNvCxnSpPr>
          <p:nvPr/>
        </p:nvCxnSpPr>
        <p:spPr>
          <a:xfrm>
            <a:off x="1174810" y="7210112"/>
            <a:ext cx="0" cy="120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4C0D5BB-A0A9-42AF-B274-9001F862F081}"/>
              </a:ext>
            </a:extLst>
          </p:cNvPr>
          <p:cNvCxnSpPr>
            <a:cxnSpLocks/>
            <a:stCxn id="131" idx="3"/>
            <a:endCxn id="82" idx="1"/>
          </p:cNvCxnSpPr>
          <p:nvPr/>
        </p:nvCxnSpPr>
        <p:spPr>
          <a:xfrm flipV="1">
            <a:off x="1995868" y="7743842"/>
            <a:ext cx="589243" cy="15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1DC9A6C-033B-4C4D-BBDD-10601F65CD3B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5523579" y="8212690"/>
            <a:ext cx="0" cy="413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83E056B-4004-4108-A963-3906DC152B6E}"/>
              </a:ext>
            </a:extLst>
          </p:cNvPr>
          <p:cNvCxnSpPr>
            <a:cxnSpLocks/>
            <a:stCxn id="28" idx="1"/>
            <a:endCxn id="103" idx="3"/>
          </p:cNvCxnSpPr>
          <p:nvPr/>
        </p:nvCxnSpPr>
        <p:spPr>
          <a:xfrm flipH="1" flipV="1">
            <a:off x="4140581" y="9044747"/>
            <a:ext cx="552143" cy="10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C66C344-EAF0-4B0F-A84E-25FF4F5C4EC1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4130662" y="10287927"/>
            <a:ext cx="25850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3EADA01-B258-4A00-B06A-828785EC0173}"/>
              </a:ext>
            </a:extLst>
          </p:cNvPr>
          <p:cNvCxnSpPr>
            <a:cxnSpLocks/>
          </p:cNvCxnSpPr>
          <p:nvPr/>
        </p:nvCxnSpPr>
        <p:spPr>
          <a:xfrm flipV="1">
            <a:off x="6715760" y="3302887"/>
            <a:ext cx="29850" cy="69850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1C56E01D-257C-40A0-88CC-1C49FFC1F54B}"/>
              </a:ext>
            </a:extLst>
          </p:cNvPr>
          <p:cNvSpPr/>
          <p:nvPr/>
        </p:nvSpPr>
        <p:spPr>
          <a:xfrm>
            <a:off x="1992019" y="4677098"/>
            <a:ext cx="2765147" cy="69443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CDF61B4-A765-4FF8-A76E-2654D388AE3F}"/>
              </a:ext>
            </a:extLst>
          </p:cNvPr>
          <p:cNvSpPr txBox="1"/>
          <p:nvPr/>
        </p:nvSpPr>
        <p:spPr>
          <a:xfrm>
            <a:off x="2101429" y="4666794"/>
            <a:ext cx="26551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/>
              <a:t>Select a random solution from the population using the tournament selection method (TSM).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59D61E0-16DA-4D58-8F28-ACD05AD1E379}"/>
              </a:ext>
            </a:extLst>
          </p:cNvPr>
          <p:cNvCxnSpPr>
            <a:cxnSpLocks/>
            <a:stCxn id="158" idx="2"/>
            <a:endCxn id="31" idx="0"/>
          </p:cNvCxnSpPr>
          <p:nvPr/>
        </p:nvCxnSpPr>
        <p:spPr>
          <a:xfrm flipH="1">
            <a:off x="3368047" y="5371536"/>
            <a:ext cx="6546" cy="511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6BD03842-CAE6-48AF-AF89-1A216AA9E651}"/>
              </a:ext>
            </a:extLst>
          </p:cNvPr>
          <p:cNvSpPr txBox="1"/>
          <p:nvPr/>
        </p:nvSpPr>
        <p:spPr>
          <a:xfrm>
            <a:off x="3429000" y="9500833"/>
            <a:ext cx="495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Yes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AEF83394-88B9-4872-84CC-FEC0896ADCBA}"/>
              </a:ext>
            </a:extLst>
          </p:cNvPr>
          <p:cNvCxnSpPr>
            <a:cxnSpLocks/>
          </p:cNvCxnSpPr>
          <p:nvPr/>
        </p:nvCxnSpPr>
        <p:spPr>
          <a:xfrm flipV="1">
            <a:off x="196075" y="5024317"/>
            <a:ext cx="26361" cy="40152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CEF2AFA3-9F50-44DB-82BD-E04BDE479696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208221" y="9044747"/>
            <a:ext cx="23752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B9B98330-5631-44F5-8D3D-44BB257D1A5F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228381" y="5024316"/>
            <a:ext cx="176363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54DA284D-AFB8-4BA3-99D3-8D56A7CC4EC1}"/>
              </a:ext>
            </a:extLst>
          </p:cNvPr>
          <p:cNvSpPr txBox="1"/>
          <p:nvPr/>
        </p:nvSpPr>
        <p:spPr>
          <a:xfrm>
            <a:off x="2335878" y="8659737"/>
            <a:ext cx="495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No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09A89FC3-A0DF-4184-81D5-E862ED5A7785}"/>
              </a:ext>
            </a:extLst>
          </p:cNvPr>
          <p:cNvCxnSpPr>
            <a:cxnSpLocks/>
            <a:stCxn id="23" idx="2"/>
            <a:endCxn id="158" idx="0"/>
          </p:cNvCxnSpPr>
          <p:nvPr/>
        </p:nvCxnSpPr>
        <p:spPr>
          <a:xfrm>
            <a:off x="3371699" y="4543245"/>
            <a:ext cx="2894" cy="13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2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</TotalTime>
  <Words>134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 Deyzel</dc:creator>
  <cp:lastModifiedBy>Walt Deyzel</cp:lastModifiedBy>
  <cp:revision>14</cp:revision>
  <dcterms:created xsi:type="dcterms:W3CDTF">2021-09-21T13:50:07Z</dcterms:created>
  <dcterms:modified xsi:type="dcterms:W3CDTF">2021-10-18T09:36:41Z</dcterms:modified>
</cp:coreProperties>
</file>