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3" r:id="rId6"/>
    <p:sldId id="274" r:id="rId7"/>
    <p:sldId id="260" r:id="rId8"/>
    <p:sldId id="261" r:id="rId9"/>
    <p:sldId id="266" r:id="rId10"/>
    <p:sldId id="280" r:id="rId11"/>
    <p:sldId id="262" r:id="rId12"/>
    <p:sldId id="277" r:id="rId13"/>
    <p:sldId id="264" r:id="rId14"/>
    <p:sldId id="265" r:id="rId15"/>
    <p:sldId id="268" r:id="rId16"/>
    <p:sldId id="278" r:id="rId17"/>
    <p:sldId id="269" r:id="rId18"/>
    <p:sldId id="270" r:id="rId19"/>
    <p:sldId id="279" r:id="rId20"/>
    <p:sldId id="272" r:id="rId21"/>
    <p:sldId id="282" r:id="rId22"/>
    <p:sldId id="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93023-638E-4966-8854-2CE3801CF8B8}" type="datetimeFigureOut">
              <a:rPr lang="en-ZA" smtClean="0"/>
              <a:t>2021/11/05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EEB93-BA2B-4475-9418-BDCF9EBA8C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99998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EEB93-BA2B-4475-9418-BDCF9EBA8CB6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71335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EEB93-BA2B-4475-9418-BDCF9EBA8CB6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87568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EEB93-BA2B-4475-9418-BDCF9EBA8CB6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70370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3A4B-6790-46AA-A1B8-B1CA13BF5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D09F9-F550-4C8A-B275-0E45912B6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61196-10FF-419C-850F-B75A7076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0E7C-5FF7-460B-A549-4E9C4B38A2C3}" type="datetimeFigureOut">
              <a:rPr lang="en-ZA" smtClean="0"/>
              <a:t>2021/11/05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4A34B-77D4-45CF-BAA2-F65ACA7D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879F2-077D-4025-B78E-734BE9C21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160D-85A6-44FB-82DE-0B819E819C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300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13C5-D40C-4C32-9AE3-E334A77B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98BFE-62F1-4E42-8608-B7D006D3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A34C4-56AF-4299-B675-B2880310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0E7C-5FF7-460B-A549-4E9C4B38A2C3}" type="datetimeFigureOut">
              <a:rPr lang="en-ZA" smtClean="0"/>
              <a:t>2021/11/05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2CD48-2DD9-4442-8E96-245798AF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9DC4C-2550-4A05-834E-83558391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160D-85A6-44FB-82DE-0B819E819C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2284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DC5A0F-946E-4D27-B6E3-8D2C76E99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176F8-6586-4136-B6A8-502B57154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0E458-FC2B-4158-9DA9-A42D175D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0E7C-5FF7-460B-A549-4E9C4B38A2C3}" type="datetimeFigureOut">
              <a:rPr lang="en-ZA" smtClean="0"/>
              <a:t>2021/11/05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F8FD-D02E-4E1B-B576-D03A2D2D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4F47A-451D-49CA-A140-A16A98FF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160D-85A6-44FB-82DE-0B819E819C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7760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D6CD-41F4-4759-8A0E-9665D9B6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1194A-13FE-4AD1-90C5-70FFB0115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908BD-8AD6-41F0-BAC6-AAD883AD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0E7C-5FF7-460B-A549-4E9C4B38A2C3}" type="datetimeFigureOut">
              <a:rPr lang="en-ZA" smtClean="0"/>
              <a:t>2021/11/05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4E95F-EC5B-4422-9D3C-AAD92777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9550F-BC7B-4165-8286-EE641AD7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160D-85A6-44FB-82DE-0B819E819C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233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8F7FC-80AF-4D60-841E-53E1D580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5D50C-E6F9-4D93-99B5-221DDCA34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F84F3-BF91-40A6-8D81-732B5FF0A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0E7C-5FF7-460B-A549-4E9C4B38A2C3}" type="datetimeFigureOut">
              <a:rPr lang="en-ZA" smtClean="0"/>
              <a:t>2021/11/05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3B161-E2CC-43D1-8166-3EDE8171C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62676-BB6F-4B45-B44D-D4839FBC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160D-85A6-44FB-82DE-0B819E819C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065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559C-99F0-49BB-843A-F6F24CC74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C624E-6CEB-4FD5-BC03-A74DB7559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DC4A0-B993-4733-8DE7-B1F52CDC0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19C37-DC98-45C9-8D6E-3BA9EF0B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0E7C-5FF7-460B-A549-4E9C4B38A2C3}" type="datetimeFigureOut">
              <a:rPr lang="en-ZA" smtClean="0"/>
              <a:t>2021/11/05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790CF-3C26-4017-BA50-8F307EE6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5AFEB-E58F-4158-8B4E-FD089A01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160D-85A6-44FB-82DE-0B819E819C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875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5090-E1B8-4A27-85BC-EB412AC67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39A8D-DAFA-427A-9FF2-A181DEC47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CFD36-6783-4046-897F-259649DC1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AF1E9-B198-45E0-9C38-1221B1701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291C6E-C230-44F6-9DF0-0304ED0B6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C549E0-DE39-406A-B8D1-A12892D8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0E7C-5FF7-460B-A549-4E9C4B38A2C3}" type="datetimeFigureOut">
              <a:rPr lang="en-ZA" smtClean="0"/>
              <a:t>2021/11/05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AB6D7-1ED6-401F-B176-638034A5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F03AF-92DD-45A9-80EB-7CD29CBB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160D-85A6-44FB-82DE-0B819E819C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36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F253-D2CC-41AA-B6B6-8F4ADCA6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41B6C1-6B0B-4C8B-B60F-DFA83A44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0E7C-5FF7-460B-A549-4E9C4B38A2C3}" type="datetimeFigureOut">
              <a:rPr lang="en-ZA" smtClean="0"/>
              <a:t>2021/11/05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F7E4C-D8BC-4C60-AFAA-BA7345E5B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F171F-611B-4B2F-BA2C-9910E7C18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160D-85A6-44FB-82DE-0B819E819C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9144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675B7-FF5E-44AF-811F-E4AEBD69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0E7C-5FF7-460B-A549-4E9C4B38A2C3}" type="datetimeFigureOut">
              <a:rPr lang="en-ZA" smtClean="0"/>
              <a:t>2021/11/05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BBFAA8-1A2E-429B-BB39-8F15B9A2F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831AD-C984-47BB-8958-7B7A27DA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160D-85A6-44FB-82DE-0B819E819C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460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7843-4C8A-407A-9E02-B36F3FE32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50425-BB01-447C-9ADD-9F013FA8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33BCE-26F3-4A1E-938C-7E092ABD7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2E780-6A5C-490C-92F4-98093179E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0E7C-5FF7-460B-A549-4E9C4B38A2C3}" type="datetimeFigureOut">
              <a:rPr lang="en-ZA" smtClean="0"/>
              <a:t>2021/11/05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3CAA9-F70F-4234-8235-43A40317E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6DA04-A52C-4E6C-B4E4-873FD637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160D-85A6-44FB-82DE-0B819E819C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281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3B5B-765E-4E24-A87F-15AD3BFCF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5D1DAF-37F0-4BA3-81F7-87302E82D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3A3FF-CA47-49EC-AE3B-D8E5E71DA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62729-F41D-4E14-BDC4-01104FD8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0E7C-5FF7-460B-A549-4E9C4B38A2C3}" type="datetimeFigureOut">
              <a:rPr lang="en-ZA" smtClean="0"/>
              <a:t>2021/11/05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D7161-A8F4-4815-B86B-3A49F26B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5F0E9-BBF1-4000-BE69-74CC3EA4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160D-85A6-44FB-82DE-0B819E819C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839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67BE6-64AE-4C73-81AC-AC8500BB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C23ED-B770-4F6F-AEA1-17EF03670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C44DC-E69A-4173-9465-9590C6F0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90E7C-5FF7-460B-A549-4E9C4B38A2C3}" type="datetimeFigureOut">
              <a:rPr lang="en-ZA" smtClean="0"/>
              <a:t>2021/11/05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68531-7CDC-4073-BB27-9C205758A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B0A98-997B-443A-9AA5-7C8D78E8D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6160D-85A6-44FB-82DE-0B819E819C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9278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gif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A2B7-F895-4982-9284-0D6C44F4F1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Techniques for Supressing Grating Lobes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D457D-DAF9-4CF1-AB47-C87894C8D5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Walt Deyzel</a:t>
            </a:r>
          </a:p>
          <a:p>
            <a:r>
              <a:rPr lang="en-ZA" dirty="0"/>
              <a:t>21750793</a:t>
            </a:r>
          </a:p>
          <a:p>
            <a:r>
              <a:rPr lang="en-ZA" dirty="0"/>
              <a:t>Supervisor Mr. Lanche Grootboom</a:t>
            </a:r>
          </a:p>
        </p:txBody>
      </p:sp>
    </p:spTree>
    <p:extLst>
      <p:ext uri="{BB962C8B-B14F-4D97-AF65-F5344CB8AC3E}">
        <p14:creationId xmlns:p14="http://schemas.microsoft.com/office/powerpoint/2010/main" val="774388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80B3-3FD4-4C8A-B89D-7F3477FE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Fourier Transform and the AF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94584F-5290-4BFE-8A67-9C4AC621F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63" r="5626"/>
          <a:stretch/>
        </p:blipFill>
        <p:spPr>
          <a:xfrm>
            <a:off x="2494626" y="1533569"/>
            <a:ext cx="7381182" cy="4959306"/>
          </a:xfrm>
        </p:spPr>
      </p:pic>
      <p:sp>
        <p:nvSpPr>
          <p:cNvPr id="7" name="Plus Sign 6">
            <a:extLst>
              <a:ext uri="{FF2B5EF4-FFF2-40B4-BE49-F238E27FC236}">
                <a16:creationId xmlns:a16="http://schemas.microsoft.com/office/drawing/2014/main" id="{5954B1B2-1E4F-4A01-A6B6-89E0376DD395}"/>
              </a:ext>
            </a:extLst>
          </p:cNvPr>
          <p:cNvSpPr/>
          <p:nvPr/>
        </p:nvSpPr>
        <p:spPr>
          <a:xfrm rot="2516409">
            <a:off x="4568373" y="2457342"/>
            <a:ext cx="526926" cy="513874"/>
          </a:xfrm>
          <a:prstGeom prst="mathPlus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Equals 7">
            <a:extLst>
              <a:ext uri="{FF2B5EF4-FFF2-40B4-BE49-F238E27FC236}">
                <a16:creationId xmlns:a16="http://schemas.microsoft.com/office/drawing/2014/main" id="{580B685F-73E4-4F7F-AF4B-B0128F7505C2}"/>
              </a:ext>
            </a:extLst>
          </p:cNvPr>
          <p:cNvSpPr/>
          <p:nvPr/>
        </p:nvSpPr>
        <p:spPr>
          <a:xfrm>
            <a:off x="7169046" y="2462821"/>
            <a:ext cx="488273" cy="381740"/>
          </a:xfrm>
          <a:prstGeom prst="mathEqual">
            <a:avLst>
              <a:gd name="adj1" fmla="val 0"/>
              <a:gd name="adj2" fmla="val 37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9" name="Equals 8">
            <a:extLst>
              <a:ext uri="{FF2B5EF4-FFF2-40B4-BE49-F238E27FC236}">
                <a16:creationId xmlns:a16="http://schemas.microsoft.com/office/drawing/2014/main" id="{5FF912B7-99DA-472D-BD77-52386D45DE64}"/>
              </a:ext>
            </a:extLst>
          </p:cNvPr>
          <p:cNvSpPr/>
          <p:nvPr/>
        </p:nvSpPr>
        <p:spPr>
          <a:xfrm>
            <a:off x="7204555" y="4553454"/>
            <a:ext cx="417253" cy="381740"/>
          </a:xfrm>
          <a:prstGeom prst="mathEqual">
            <a:avLst>
              <a:gd name="adj1" fmla="val 0"/>
              <a:gd name="adj2" fmla="val 37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36040896-A5B5-4409-BA9D-48B66E30CA49}"/>
              </a:ext>
            </a:extLst>
          </p:cNvPr>
          <p:cNvSpPr/>
          <p:nvPr/>
        </p:nvSpPr>
        <p:spPr>
          <a:xfrm rot="2516409">
            <a:off x="4598540" y="4487387"/>
            <a:ext cx="526926" cy="513874"/>
          </a:xfrm>
          <a:prstGeom prst="mathPlus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Plus Sign 11">
            <a:extLst>
              <a:ext uri="{FF2B5EF4-FFF2-40B4-BE49-F238E27FC236}">
                <a16:creationId xmlns:a16="http://schemas.microsoft.com/office/drawing/2014/main" id="{F5953F32-5EAE-40D1-95C6-EE9C3F2A96DD}"/>
              </a:ext>
            </a:extLst>
          </p:cNvPr>
          <p:cNvSpPr/>
          <p:nvPr/>
        </p:nvSpPr>
        <p:spPr>
          <a:xfrm>
            <a:off x="4598539" y="4487387"/>
            <a:ext cx="526926" cy="513874"/>
          </a:xfrm>
          <a:prstGeom prst="mathPlus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1343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0FB4A-9872-4579-A245-743D6DEE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ZA" sz="2800"/>
              <a:t>Grating Lobes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F856B-D53A-43A5-B948-7F9B8E1D2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Grating lobes are unwanted secondary main lobes. </a:t>
            </a:r>
          </a:p>
          <a:p>
            <a:r>
              <a:rPr lang="en-US" sz="1800" dirty="0"/>
              <a:t>They are </a:t>
            </a:r>
            <a:r>
              <a:rPr lang="en-US" sz="1800" b="1" dirty="0"/>
              <a:t>wasted energy </a:t>
            </a:r>
            <a:r>
              <a:rPr lang="en-US" sz="1800" dirty="0"/>
              <a:t>and decrease the efficiency of the antenna array.</a:t>
            </a:r>
            <a:endParaRPr lang="en-ZA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DE8FCA-BBCB-4F98-A3FA-EFEA93FD8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3081950"/>
            <a:ext cx="3584448" cy="26883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92248C-0A4C-46D2-907C-A89133D6F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599" y="3081950"/>
            <a:ext cx="3584448" cy="26883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B55775-832C-4780-AA56-1149B6A0B3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15" y="3081950"/>
            <a:ext cx="3584448" cy="26883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F7FC6D-BBDA-414A-9403-620FAC46F2F5}"/>
              </a:ext>
            </a:extLst>
          </p:cNvPr>
          <p:cNvSpPr txBox="1"/>
          <p:nvPr/>
        </p:nvSpPr>
        <p:spPr>
          <a:xfrm>
            <a:off x="1523260" y="5823558"/>
            <a:ext cx="189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No grating lobes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314793-26A3-4F7E-90DA-CF8BCD42239C}"/>
              </a:ext>
            </a:extLst>
          </p:cNvPr>
          <p:cNvSpPr txBox="1"/>
          <p:nvPr/>
        </p:nvSpPr>
        <p:spPr>
          <a:xfrm>
            <a:off x="5336959" y="5814680"/>
            <a:ext cx="189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Two grating lobes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E02825-5E17-44FA-8730-2A33FACB5CF5}"/>
              </a:ext>
            </a:extLst>
          </p:cNvPr>
          <p:cNvSpPr txBox="1"/>
          <p:nvPr/>
        </p:nvSpPr>
        <p:spPr>
          <a:xfrm>
            <a:off x="9150659" y="5806782"/>
            <a:ext cx="206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Four grating lobes.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3922BC-C587-414D-8BBF-F900D89A1DD1}"/>
                  </a:ext>
                </a:extLst>
              </p:cNvPr>
              <p:cNvSpPr txBox="1"/>
              <p:nvPr/>
            </p:nvSpPr>
            <p:spPr>
              <a:xfrm>
                <a:off x="5336959" y="6258757"/>
                <a:ext cx="24768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dirty="0"/>
                  <a:t>At </a:t>
                </a:r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Z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ZA" dirty="0"/>
                  <a:t>and </a:t>
                </a:r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180</m:t>
                    </m:r>
                    <m:r>
                      <a:rPr lang="en-Z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ZA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3922BC-C587-414D-8BBF-F900D89A1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959" y="6258757"/>
                <a:ext cx="2476869" cy="369332"/>
              </a:xfrm>
              <a:prstGeom prst="rect">
                <a:avLst/>
              </a:prstGeom>
              <a:blipFill>
                <a:blip r:embed="rId5"/>
                <a:stretch>
                  <a:fillRect l="-1966" t="-10000" b="-2666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BC191F-B7EE-49D3-9D66-3B183BACF0A1}"/>
                  </a:ext>
                </a:extLst>
              </p:cNvPr>
              <p:cNvSpPr txBox="1"/>
              <p:nvPr/>
            </p:nvSpPr>
            <p:spPr>
              <a:xfrm>
                <a:off x="8993081" y="6258757"/>
                <a:ext cx="2634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dirty="0"/>
                  <a:t>At </a:t>
                </a:r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Z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ZA" dirty="0"/>
                  <a:t>, </a:t>
                </a:r>
                <a14:m>
                  <m:oMath xmlns:m="http://schemas.openxmlformats.org/officeDocument/2006/math">
                    <m:r>
                      <a:rPr lang="en-ZA" b="0" i="1" dirty="0" smtClean="0">
                        <a:latin typeface="Cambria Math" panose="02040503050406030204" pitchFamily="18" charset="0"/>
                      </a:rPr>
                      <m:t>60</m:t>
                    </m:r>
                    <m:r>
                      <a:rPr lang="en-Z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ZA" dirty="0"/>
                  <a:t> ,</a:t>
                </a:r>
                <a14:m>
                  <m:oMath xmlns:m="http://schemas.openxmlformats.org/officeDocument/2006/math">
                    <m:r>
                      <a:rPr lang="en-ZA" b="0" i="1" dirty="0" smtClean="0">
                        <a:latin typeface="Cambria Math" panose="02040503050406030204" pitchFamily="18" charset="0"/>
                      </a:rPr>
                      <m:t>120</m:t>
                    </m:r>
                    <m:r>
                      <a:rPr lang="en-Z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ZA" dirty="0"/>
                  <a:t>and </a:t>
                </a:r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180</m:t>
                    </m:r>
                    <m:r>
                      <a:rPr lang="en-Z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ZA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BC191F-B7EE-49D3-9D66-3B183BACF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081" y="6258757"/>
                <a:ext cx="2634448" cy="369332"/>
              </a:xfrm>
              <a:prstGeom prst="rect">
                <a:avLst/>
              </a:prstGeom>
              <a:blipFill>
                <a:blip r:embed="rId6"/>
                <a:stretch>
                  <a:fillRect l="-1852" t="-10000" b="-2666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190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8F923FF-DD0C-4FD3-A1B4-68DFA511C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936FD-464C-4C91-BED7-6F4FC3DC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72" y="1144769"/>
            <a:ext cx="3724217" cy="2896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Phased Arrays: Steering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824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0CDEA4-1259-484C-9B6B-764C4278FB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8" r="13419"/>
          <a:stretch/>
        </p:blipFill>
        <p:spPr>
          <a:xfrm>
            <a:off x="5005256" y="379157"/>
            <a:ext cx="2888742" cy="29260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ACAC50-5CF5-4257-BA49-2129E31461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7" r="13100"/>
          <a:stretch/>
        </p:blipFill>
        <p:spPr>
          <a:xfrm>
            <a:off x="8679117" y="3552763"/>
            <a:ext cx="2888743" cy="292608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71" y="4177748"/>
            <a:ext cx="3706859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Phased array - Wikiwand">
            <a:extLst>
              <a:ext uri="{FF2B5EF4-FFF2-40B4-BE49-F238E27FC236}">
                <a16:creationId xmlns:a16="http://schemas.microsoft.com/office/drawing/2014/main" id="{315133CD-DC28-437F-89C7-C96C78155CD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0138" y="3475658"/>
            <a:ext cx="4287913" cy="321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4F1D14-ACA6-423B-B36A-B56BE4DE240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8" r="12961"/>
          <a:stretch/>
        </p:blipFill>
        <p:spPr>
          <a:xfrm>
            <a:off x="8644801" y="379157"/>
            <a:ext cx="2915585" cy="2926080"/>
          </a:xfrm>
          <a:prstGeom prst="rect">
            <a:avLst/>
          </a:prstGeom>
        </p:spPr>
      </p:pic>
      <p:sp>
        <p:nvSpPr>
          <p:cNvPr id="4" name="Partial Circle 3">
            <a:extLst>
              <a:ext uri="{FF2B5EF4-FFF2-40B4-BE49-F238E27FC236}">
                <a16:creationId xmlns:a16="http://schemas.microsoft.com/office/drawing/2014/main" id="{58D95754-211F-448C-B3D5-A5CD09BF91C5}"/>
              </a:ext>
            </a:extLst>
          </p:cNvPr>
          <p:cNvSpPr/>
          <p:nvPr/>
        </p:nvSpPr>
        <p:spPr>
          <a:xfrm>
            <a:off x="5335480" y="3959441"/>
            <a:ext cx="2228295" cy="2175030"/>
          </a:xfrm>
          <a:prstGeom prst="pie">
            <a:avLst>
              <a:gd name="adj1" fmla="val 0"/>
              <a:gd name="adj2" fmla="val 1076756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471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C3ED-54AE-471D-ABB8-F3A6566E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Array Geometry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44D80E34-D241-4374-9C8E-2871A4F4EDD8}"/>
              </a:ext>
            </a:extLst>
          </p:cNvPr>
          <p:cNvSpPr/>
          <p:nvPr/>
        </p:nvSpPr>
        <p:spPr>
          <a:xfrm>
            <a:off x="10262590" y="2319460"/>
            <a:ext cx="239694" cy="2500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5E647DC-AC41-43F1-A866-B44F63887852}"/>
              </a:ext>
            </a:extLst>
          </p:cNvPr>
          <p:cNvSpPr/>
          <p:nvPr/>
        </p:nvSpPr>
        <p:spPr>
          <a:xfrm>
            <a:off x="4628222" y="2319460"/>
            <a:ext cx="239694" cy="2500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F79C856F-EA13-4B91-B9A7-F8B0398E364D}"/>
              </a:ext>
            </a:extLst>
          </p:cNvPr>
          <p:cNvSpPr/>
          <p:nvPr/>
        </p:nvSpPr>
        <p:spPr>
          <a:xfrm>
            <a:off x="3224069" y="2319460"/>
            <a:ext cx="239694" cy="2500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DDBCAD8-A65F-4676-A9C3-D44F154299AA}"/>
              </a:ext>
            </a:extLst>
          </p:cNvPr>
          <p:cNvSpPr/>
          <p:nvPr/>
        </p:nvSpPr>
        <p:spPr>
          <a:xfrm>
            <a:off x="6041253" y="2319460"/>
            <a:ext cx="239694" cy="2500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8459181D-C67C-43D1-8D92-9399C691C738}"/>
              </a:ext>
            </a:extLst>
          </p:cNvPr>
          <p:cNvSpPr/>
          <p:nvPr/>
        </p:nvSpPr>
        <p:spPr>
          <a:xfrm>
            <a:off x="7454284" y="2319460"/>
            <a:ext cx="239694" cy="2500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D5159441-752A-4448-98D6-D8DAEA909241}"/>
              </a:ext>
            </a:extLst>
          </p:cNvPr>
          <p:cNvSpPr/>
          <p:nvPr/>
        </p:nvSpPr>
        <p:spPr>
          <a:xfrm>
            <a:off x="8858437" y="2319460"/>
            <a:ext cx="239694" cy="2500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5658FE-A2D6-4D77-ABF7-95911F65CFFF}"/>
              </a:ext>
            </a:extLst>
          </p:cNvPr>
          <p:cNvSpPr txBox="1"/>
          <p:nvPr/>
        </p:nvSpPr>
        <p:spPr>
          <a:xfrm>
            <a:off x="1038688" y="2259821"/>
            <a:ext cx="273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Uniform LAA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BA3C1C52-C489-4AF2-ABEC-2C1F8444C149}"/>
              </a:ext>
            </a:extLst>
          </p:cNvPr>
          <p:cNvSpPr/>
          <p:nvPr/>
        </p:nvSpPr>
        <p:spPr>
          <a:xfrm>
            <a:off x="9435493" y="4078718"/>
            <a:ext cx="239694" cy="2500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69CC1617-71FB-46E6-8D83-144D94CFCFC7}"/>
              </a:ext>
            </a:extLst>
          </p:cNvPr>
          <p:cNvSpPr/>
          <p:nvPr/>
        </p:nvSpPr>
        <p:spPr>
          <a:xfrm>
            <a:off x="4628222" y="4078718"/>
            <a:ext cx="239694" cy="2500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40DF839C-407B-4BF2-8AB0-B21E71C864FA}"/>
              </a:ext>
            </a:extLst>
          </p:cNvPr>
          <p:cNvSpPr/>
          <p:nvPr/>
        </p:nvSpPr>
        <p:spPr>
          <a:xfrm>
            <a:off x="4067448" y="4078718"/>
            <a:ext cx="239694" cy="2500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FF1CD05A-6C38-408E-8420-77B72A3AD6B6}"/>
              </a:ext>
            </a:extLst>
          </p:cNvPr>
          <p:cNvSpPr/>
          <p:nvPr/>
        </p:nvSpPr>
        <p:spPr>
          <a:xfrm>
            <a:off x="5749769" y="4078718"/>
            <a:ext cx="239694" cy="2500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D3F14C1B-B47D-464A-B876-A17DC54BB648}"/>
              </a:ext>
            </a:extLst>
          </p:cNvPr>
          <p:cNvSpPr/>
          <p:nvPr/>
        </p:nvSpPr>
        <p:spPr>
          <a:xfrm>
            <a:off x="7745030" y="4078718"/>
            <a:ext cx="239694" cy="2500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3DB1B1FA-7189-4451-86AA-C199B4D4FE89}"/>
              </a:ext>
            </a:extLst>
          </p:cNvPr>
          <p:cNvSpPr/>
          <p:nvPr/>
        </p:nvSpPr>
        <p:spPr>
          <a:xfrm>
            <a:off x="8858437" y="4078718"/>
            <a:ext cx="239694" cy="2500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B7CBA12-3730-41D5-81D4-1596768CED90}"/>
              </a:ext>
            </a:extLst>
          </p:cNvPr>
          <p:cNvCxnSpPr>
            <a:cxnSpLocks/>
          </p:cNvCxnSpPr>
          <p:nvPr/>
        </p:nvCxnSpPr>
        <p:spPr>
          <a:xfrm>
            <a:off x="6871317" y="3426781"/>
            <a:ext cx="0" cy="1535837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68DAC8-5D8A-41A0-B19E-E257B0A52237}"/>
              </a:ext>
            </a:extLst>
          </p:cNvPr>
          <p:cNvCxnSpPr/>
          <p:nvPr/>
        </p:nvCxnSpPr>
        <p:spPr>
          <a:xfrm>
            <a:off x="6096000" y="4203745"/>
            <a:ext cx="14781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5B8F71A-9763-480D-BEEB-B3CACFF59CCA}"/>
              </a:ext>
            </a:extLst>
          </p:cNvPr>
          <p:cNvCxnSpPr/>
          <p:nvPr/>
        </p:nvCxnSpPr>
        <p:spPr>
          <a:xfrm>
            <a:off x="4953740" y="4203745"/>
            <a:ext cx="66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4D3C711-5FF7-4632-91A2-4694D3AEA93E}"/>
              </a:ext>
            </a:extLst>
          </p:cNvPr>
          <p:cNvCxnSpPr>
            <a:cxnSpLocks/>
          </p:cNvCxnSpPr>
          <p:nvPr/>
        </p:nvCxnSpPr>
        <p:spPr>
          <a:xfrm>
            <a:off x="4412202" y="4203745"/>
            <a:ext cx="1301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0A032D-AC45-4084-96B2-391755EC985A}"/>
              </a:ext>
            </a:extLst>
          </p:cNvPr>
          <p:cNvCxnSpPr>
            <a:cxnSpLocks/>
          </p:cNvCxnSpPr>
          <p:nvPr/>
        </p:nvCxnSpPr>
        <p:spPr>
          <a:xfrm>
            <a:off x="9142523" y="4203745"/>
            <a:ext cx="1523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C1FE82-91A9-49C2-AA48-63A828900033}"/>
              </a:ext>
            </a:extLst>
          </p:cNvPr>
          <p:cNvCxnSpPr/>
          <p:nvPr/>
        </p:nvCxnSpPr>
        <p:spPr>
          <a:xfrm>
            <a:off x="8089037" y="4200954"/>
            <a:ext cx="66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0319813-4F4B-4340-BD8C-F8B30A9BD56A}"/>
              </a:ext>
            </a:extLst>
          </p:cNvPr>
          <p:cNvSpPr txBox="1"/>
          <p:nvPr/>
        </p:nvSpPr>
        <p:spPr>
          <a:xfrm>
            <a:off x="5450148" y="5013431"/>
            <a:ext cx="376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Symmetrical around the mean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7C6A95-8DC9-400C-BCF1-E5A97A694669}"/>
              </a:ext>
            </a:extLst>
          </p:cNvPr>
          <p:cNvSpPr txBox="1"/>
          <p:nvPr/>
        </p:nvSpPr>
        <p:spPr>
          <a:xfrm>
            <a:off x="968404" y="3888419"/>
            <a:ext cx="223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Non-uniform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9BC4F73-FA47-4A38-8A19-12E076E62BC0}"/>
              </a:ext>
            </a:extLst>
          </p:cNvPr>
          <p:cNvCxnSpPr/>
          <p:nvPr/>
        </p:nvCxnSpPr>
        <p:spPr>
          <a:xfrm>
            <a:off x="7864877" y="2444487"/>
            <a:ext cx="8263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7BABC5C-8081-4CB2-BBD2-185765E7E709}"/>
              </a:ext>
            </a:extLst>
          </p:cNvPr>
          <p:cNvCxnSpPr/>
          <p:nvPr/>
        </p:nvCxnSpPr>
        <p:spPr>
          <a:xfrm>
            <a:off x="9294920" y="2444487"/>
            <a:ext cx="8263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FD31F0-921C-4936-8A18-52AC54BC3B69}"/>
              </a:ext>
            </a:extLst>
          </p:cNvPr>
          <p:cNvCxnSpPr/>
          <p:nvPr/>
        </p:nvCxnSpPr>
        <p:spPr>
          <a:xfrm>
            <a:off x="6458136" y="2444487"/>
            <a:ext cx="8263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28163A-A099-43B0-BD49-7DB8B82E6536}"/>
              </a:ext>
            </a:extLst>
          </p:cNvPr>
          <p:cNvCxnSpPr/>
          <p:nvPr/>
        </p:nvCxnSpPr>
        <p:spPr>
          <a:xfrm>
            <a:off x="5043254" y="2444487"/>
            <a:ext cx="8263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06C70C4-EA17-4476-A51A-5EBF763311AE}"/>
              </a:ext>
            </a:extLst>
          </p:cNvPr>
          <p:cNvCxnSpPr/>
          <p:nvPr/>
        </p:nvCxnSpPr>
        <p:spPr>
          <a:xfrm>
            <a:off x="3650938" y="2444487"/>
            <a:ext cx="8263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03BDB09-43E6-4C34-BABB-E7F0DFA6FE0B}"/>
              </a:ext>
            </a:extLst>
          </p:cNvPr>
          <p:cNvSpPr txBox="1"/>
          <p:nvPr/>
        </p:nvSpPr>
        <p:spPr>
          <a:xfrm>
            <a:off x="3889897" y="2016318"/>
            <a:ext cx="47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i="1" dirty="0"/>
              <a:t>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F6D35A-C39D-4BBF-A525-2386CA86DA76}"/>
              </a:ext>
            </a:extLst>
          </p:cNvPr>
          <p:cNvSpPr txBox="1"/>
          <p:nvPr/>
        </p:nvSpPr>
        <p:spPr>
          <a:xfrm>
            <a:off x="5305330" y="2045288"/>
            <a:ext cx="47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i="1" dirty="0"/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9BF4B4-9B52-4C66-A2D5-059CE0E3C403}"/>
              </a:ext>
            </a:extLst>
          </p:cNvPr>
          <p:cNvSpPr txBox="1"/>
          <p:nvPr/>
        </p:nvSpPr>
        <p:spPr>
          <a:xfrm>
            <a:off x="6668978" y="2045288"/>
            <a:ext cx="47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i="1" dirty="0"/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8F63E9-74B6-48F0-8AC2-492EA554D9ED}"/>
              </a:ext>
            </a:extLst>
          </p:cNvPr>
          <p:cNvSpPr txBox="1"/>
          <p:nvPr/>
        </p:nvSpPr>
        <p:spPr>
          <a:xfrm>
            <a:off x="8082009" y="2051151"/>
            <a:ext cx="47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i="1" dirty="0"/>
              <a:t>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85EDDB-8B53-4E4E-A9DC-FAD8031438E5}"/>
              </a:ext>
            </a:extLst>
          </p:cNvPr>
          <p:cNvSpPr txBox="1"/>
          <p:nvPr/>
        </p:nvSpPr>
        <p:spPr>
          <a:xfrm>
            <a:off x="9492258" y="2060028"/>
            <a:ext cx="47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i="1" dirty="0"/>
              <a:t>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D42063-305C-44FB-BAE4-5480C6C8CF9F}"/>
                  </a:ext>
                </a:extLst>
              </p:cNvPr>
              <p:cNvSpPr txBox="1"/>
              <p:nvPr/>
            </p:nvSpPr>
            <p:spPr>
              <a:xfrm>
                <a:off x="4240565" y="3650548"/>
                <a:ext cx="470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Z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ZA" i="1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D42063-305C-44FB-BAE4-5480C6C8C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65" y="3650548"/>
                <a:ext cx="47051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72A7E16-BBB7-41B2-8D6D-12AF4FA15DDB}"/>
                  </a:ext>
                </a:extLst>
              </p:cNvPr>
              <p:cNvSpPr txBox="1"/>
              <p:nvPr/>
            </p:nvSpPr>
            <p:spPr>
              <a:xfrm>
                <a:off x="5051394" y="3650548"/>
                <a:ext cx="470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Z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ZA" i="1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72A7E16-BBB7-41B2-8D6D-12AF4FA15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394" y="3650548"/>
                <a:ext cx="47051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61F1874-BA04-467F-B777-8BB89E880FD1}"/>
                  </a:ext>
                </a:extLst>
              </p:cNvPr>
              <p:cNvSpPr txBox="1"/>
              <p:nvPr/>
            </p:nvSpPr>
            <p:spPr>
              <a:xfrm>
                <a:off x="6458136" y="3704778"/>
                <a:ext cx="470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ZA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ZA" i="1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61F1874-BA04-467F-B777-8BB89E880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136" y="3704778"/>
                <a:ext cx="47051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08679FF-5E7B-4EA5-9A37-184E10C548DB}"/>
                  </a:ext>
                </a:extLst>
              </p:cNvPr>
              <p:cNvSpPr txBox="1"/>
              <p:nvPr/>
            </p:nvSpPr>
            <p:spPr>
              <a:xfrm>
                <a:off x="8186691" y="3650548"/>
                <a:ext cx="470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Z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ZA" i="1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08679FF-5E7B-4EA5-9A37-184E10C54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691" y="3650548"/>
                <a:ext cx="47051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A7F638B-5AFB-4B26-AF1F-96E5FDF33815}"/>
                  </a:ext>
                </a:extLst>
              </p:cNvPr>
              <p:cNvSpPr txBox="1"/>
              <p:nvPr/>
            </p:nvSpPr>
            <p:spPr>
              <a:xfrm>
                <a:off x="9012864" y="3650548"/>
                <a:ext cx="470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Z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ZA" i="1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A7F638B-5AFB-4B26-AF1F-96E5FDF33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864" y="3650548"/>
                <a:ext cx="4705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777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095A1-D041-4816-B739-C9853A8C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Genetic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C4E31-E7EA-4E37-B858-4F1E53C61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651" y="2584383"/>
            <a:ext cx="10515600" cy="3349490"/>
          </a:xfrm>
        </p:spPr>
        <p:txBody>
          <a:bodyPr/>
          <a:lstStyle/>
          <a:p>
            <a:pPr marL="0" indent="0">
              <a:buNone/>
            </a:pPr>
            <a:r>
              <a:rPr lang="en-ZA" dirty="0"/>
              <a:t>While current generation != maximum generations</a:t>
            </a:r>
          </a:p>
          <a:p>
            <a:pPr lvl="1"/>
            <a:r>
              <a:rPr lang="en-ZA" dirty="0"/>
              <a:t>Assign a </a:t>
            </a:r>
            <a:r>
              <a:rPr lang="en-ZA" b="1" dirty="0"/>
              <a:t>fitness/error </a:t>
            </a:r>
            <a:r>
              <a:rPr lang="en-ZA" dirty="0"/>
              <a:t>score to each solution.</a:t>
            </a:r>
          </a:p>
          <a:p>
            <a:pPr lvl="1"/>
            <a:r>
              <a:rPr lang="en-ZA" dirty="0"/>
              <a:t>Select solutions from the population.</a:t>
            </a:r>
          </a:p>
          <a:p>
            <a:pPr lvl="2"/>
            <a:r>
              <a:rPr lang="en-ZA" dirty="0"/>
              <a:t>Tournament selection method.</a:t>
            </a:r>
          </a:p>
          <a:p>
            <a:pPr lvl="1"/>
            <a:r>
              <a:rPr lang="en-ZA" dirty="0"/>
              <a:t>Generate offspring (new solution).</a:t>
            </a:r>
          </a:p>
          <a:p>
            <a:pPr lvl="2"/>
            <a:r>
              <a:rPr lang="en-ZA" dirty="0"/>
              <a:t>Crossover and Mutation techniques.</a:t>
            </a:r>
          </a:p>
          <a:p>
            <a:pPr lvl="1"/>
            <a:r>
              <a:rPr lang="en-ZA" dirty="0"/>
              <a:t>Next generation.</a:t>
            </a:r>
          </a:p>
          <a:p>
            <a:pPr lvl="2"/>
            <a:r>
              <a:rPr lang="en-ZA" dirty="0"/>
              <a:t>Immediately copy over fittest solution from the previous generation. </a:t>
            </a:r>
          </a:p>
          <a:p>
            <a:pPr marL="457200" lvl="1" indent="0">
              <a:buNone/>
            </a:pPr>
            <a:endParaRPr lang="en-ZA" dirty="0"/>
          </a:p>
          <a:p>
            <a:pPr lvl="1"/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D701E7-3E83-4DA2-81E9-81B209A3D9C5}"/>
              </a:ext>
            </a:extLst>
          </p:cNvPr>
          <p:cNvSpPr txBox="1"/>
          <p:nvPr/>
        </p:nvSpPr>
        <p:spPr>
          <a:xfrm>
            <a:off x="750651" y="1857983"/>
            <a:ext cx="477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/>
              <a:t>Generate a population of N random solutions.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4153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5C023-8381-4A8B-96C5-3B3E2154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Fitness 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E5087B-973B-48BA-BF26-D0F96822EB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6359" y="1773038"/>
                <a:ext cx="10515600" cy="4388744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ZA" sz="3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ZA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ZA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ZA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ZA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Z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ZA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𝐴𝐹</m:t>
                                  </m:r>
                                </m:e>
                                <m:sub>
                                  <m:r>
                                    <a:rPr lang="en-ZA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Z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ZA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trlPr>
                                <a:rPr lang="en-ZA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ZA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ZA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  <m:e>
                              <m:r>
                                <a:rPr lang="en-ZA" sz="3200" b="0" i="1" smtClean="0">
                                  <a:latin typeface="Cambria Math" panose="02040503050406030204" pitchFamily="18" charset="0"/>
                                </a:rPr>
                                <m:t>𝐴𝐹</m:t>
                              </m:r>
                            </m:e>
                          </m:nary>
                          <m:r>
                            <a:rPr lang="en-ZA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ZA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Z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ZA" b="0" dirty="0"/>
              </a:p>
              <a:p>
                <a:pPr marL="0" indent="0">
                  <a:buNone/>
                </a:pPr>
                <a:endParaRPr lang="en-Z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ZA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ZA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ZA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ZA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ZA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ZA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  <m:e>
                              <m:r>
                                <a:rPr lang="en-ZA" sz="3200" b="0" i="1" smtClean="0">
                                  <a:latin typeface="Cambria Math" panose="02040503050406030204" pitchFamily="18" charset="0"/>
                                </a:rPr>
                                <m:t>𝐴𝐹</m:t>
                              </m:r>
                              <m:r>
                                <a:rPr lang="en-ZA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ZA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ZA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ZA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A" sz="3200" i="1">
                                  <a:latin typeface="Cambria Math" panose="02040503050406030204" pitchFamily="18" charset="0"/>
                                </a:rPr>
                                <m:t>𝐴𝐹</m:t>
                              </m:r>
                              <m:r>
                                <a:rPr lang="en-ZA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Z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ZA" sz="3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ZA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ZA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ZA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E5087B-973B-48BA-BF26-D0F96822EB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6359" y="1773038"/>
                <a:ext cx="10515600" cy="438874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CB20568-7D82-43C0-A92F-CE06A8D625FB}"/>
              </a:ext>
            </a:extLst>
          </p:cNvPr>
          <p:cNvSpPr txBox="1"/>
          <p:nvPr/>
        </p:nvSpPr>
        <p:spPr>
          <a:xfrm>
            <a:off x="8637972" y="2477549"/>
            <a:ext cx="253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Directivity 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4DADFB-7902-49C8-AB17-F543D55C634A}"/>
              </a:ext>
            </a:extLst>
          </p:cNvPr>
          <p:cNvSpPr txBox="1"/>
          <p:nvPr/>
        </p:nvSpPr>
        <p:spPr>
          <a:xfrm>
            <a:off x="8637972" y="3950333"/>
            <a:ext cx="253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Fitness function</a:t>
            </a:r>
          </a:p>
        </p:txBody>
      </p:sp>
    </p:spTree>
    <p:extLst>
      <p:ext uri="{BB962C8B-B14F-4D97-AF65-F5344CB8AC3E}">
        <p14:creationId xmlns:p14="http://schemas.microsoft.com/office/powerpoint/2010/main" val="2123670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6BF4-939D-48A8-8FF5-F7C7C9E2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Uniform LAA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10A3D0-502A-4BFE-B1D4-53C9A253F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310" y="1690688"/>
            <a:ext cx="9645379" cy="4652112"/>
          </a:xfrm>
        </p:spPr>
      </p:pic>
    </p:spTree>
    <p:extLst>
      <p:ext uri="{BB962C8B-B14F-4D97-AF65-F5344CB8AC3E}">
        <p14:creationId xmlns:p14="http://schemas.microsoft.com/office/powerpoint/2010/main" val="4063289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8F923FF-DD0C-4FD3-A1B4-68DFA511C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2C4F4-5AEF-4DAC-8222-497A02A7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72" y="1144769"/>
            <a:ext cx="3724217" cy="28681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Using the GA for beam steering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824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1224D2-19D4-47E1-9B82-15B83C5D2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773" y="147237"/>
            <a:ext cx="3840890" cy="28916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96B908-67F4-4409-875A-BEDF46A1E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995" y="184944"/>
            <a:ext cx="3848517" cy="288638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71" y="4177748"/>
            <a:ext cx="3706859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63D29B6-4279-4316-942D-224E6CC65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663" y="3502618"/>
            <a:ext cx="3855523" cy="28916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4B0C0A9-AE72-404D-A085-26A134DA46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773" y="3429000"/>
            <a:ext cx="3935059" cy="295129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C7B340-E78F-4BA2-A836-89136EEA1CD6}"/>
              </a:ext>
            </a:extLst>
          </p:cNvPr>
          <p:cNvCxnSpPr/>
          <p:nvPr/>
        </p:nvCxnSpPr>
        <p:spPr>
          <a:xfrm flipV="1">
            <a:off x="5823751" y="443883"/>
            <a:ext cx="0" cy="2237173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B01433-D229-47A8-888F-F74B5E7FCA35}"/>
              </a:ext>
            </a:extLst>
          </p:cNvPr>
          <p:cNvCxnSpPr/>
          <p:nvPr/>
        </p:nvCxnSpPr>
        <p:spPr>
          <a:xfrm flipV="1">
            <a:off x="9385176" y="443883"/>
            <a:ext cx="0" cy="2237173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6A9E80-B772-4C92-9664-CCAA129EAA52}"/>
              </a:ext>
            </a:extLst>
          </p:cNvPr>
          <p:cNvCxnSpPr/>
          <p:nvPr/>
        </p:nvCxnSpPr>
        <p:spPr>
          <a:xfrm flipV="1">
            <a:off x="5390224" y="3786060"/>
            <a:ext cx="0" cy="2237173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3462EC-E9D3-46D1-8C7D-FC3BB6D2338A}"/>
              </a:ext>
            </a:extLst>
          </p:cNvPr>
          <p:cNvCxnSpPr/>
          <p:nvPr/>
        </p:nvCxnSpPr>
        <p:spPr>
          <a:xfrm flipV="1">
            <a:off x="9172112" y="3829852"/>
            <a:ext cx="0" cy="2237173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8E0CFD-77AD-4ABA-85CC-2B4DB9671857}"/>
              </a:ext>
            </a:extLst>
          </p:cNvPr>
          <p:cNvSpPr txBox="1"/>
          <p:nvPr/>
        </p:nvSpPr>
        <p:spPr>
          <a:xfrm>
            <a:off x="5427974" y="3059668"/>
            <a:ext cx="176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GA: </a:t>
            </a:r>
            <a:r>
              <a:rPr lang="en-ZA" b="1" dirty="0"/>
              <a:t>7.75%</a:t>
            </a:r>
            <a:r>
              <a:rPr lang="en-ZA" dirty="0"/>
              <a:t> fitter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BF5E4A-1123-4A73-BD87-D587C3705F97}"/>
              </a:ext>
            </a:extLst>
          </p:cNvPr>
          <p:cNvSpPr txBox="1"/>
          <p:nvPr/>
        </p:nvSpPr>
        <p:spPr>
          <a:xfrm>
            <a:off x="9229096" y="3118536"/>
            <a:ext cx="176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GA: </a:t>
            </a:r>
            <a:r>
              <a:rPr lang="en-ZA" b="1" dirty="0"/>
              <a:t>1.42%</a:t>
            </a:r>
            <a:r>
              <a:rPr lang="en-ZA" dirty="0"/>
              <a:t> fitter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C765F0-B3F5-443C-B058-3C481544DA9B}"/>
              </a:ext>
            </a:extLst>
          </p:cNvPr>
          <p:cNvSpPr txBox="1"/>
          <p:nvPr/>
        </p:nvSpPr>
        <p:spPr>
          <a:xfrm>
            <a:off x="5427974" y="6368630"/>
            <a:ext cx="176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GA: </a:t>
            </a:r>
            <a:r>
              <a:rPr lang="en-ZA" b="1" dirty="0"/>
              <a:t>0.36%</a:t>
            </a:r>
            <a:r>
              <a:rPr lang="en-ZA" dirty="0"/>
              <a:t> fitter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36F4DA-D79B-4AE5-B096-D57ADB17EA94}"/>
              </a:ext>
            </a:extLst>
          </p:cNvPr>
          <p:cNvSpPr txBox="1"/>
          <p:nvPr/>
        </p:nvSpPr>
        <p:spPr>
          <a:xfrm>
            <a:off x="9385175" y="6377543"/>
            <a:ext cx="226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GA: </a:t>
            </a:r>
            <a:r>
              <a:rPr lang="en-ZA" b="1" dirty="0"/>
              <a:t>0.005%</a:t>
            </a:r>
            <a:r>
              <a:rPr lang="en-ZA" dirty="0"/>
              <a:t> less fit</a:t>
            </a:r>
          </a:p>
        </p:txBody>
      </p:sp>
    </p:spTree>
    <p:extLst>
      <p:ext uri="{BB962C8B-B14F-4D97-AF65-F5344CB8AC3E}">
        <p14:creationId xmlns:p14="http://schemas.microsoft.com/office/powerpoint/2010/main" val="365864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A4F85-4807-49F2-9BBB-DCE60E0A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Optimizing Amplitude distribution.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09A00A6-5119-4825-B80D-A50B6EB71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23" y="1722542"/>
            <a:ext cx="6520324" cy="489024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6DBF53-8664-48B7-9EF1-A79BBD220E9E}"/>
              </a:ext>
            </a:extLst>
          </p:cNvPr>
          <p:cNvSpPr txBox="1"/>
          <p:nvPr/>
        </p:nvSpPr>
        <p:spPr>
          <a:xfrm>
            <a:off x="7146072" y="1901723"/>
            <a:ext cx="480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Antenna elements are spaced 1 wavelength apart. 21.21 dB (159.59%)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B1DB3E-A31F-4E34-9880-31E848B9011A}"/>
              </a:ext>
            </a:extLst>
          </p:cNvPr>
          <p:cNvSpPr txBox="1"/>
          <p:nvPr/>
        </p:nvSpPr>
        <p:spPr>
          <a:xfrm>
            <a:off x="7146071" y="2585628"/>
            <a:ext cx="4176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Grating lobes are note suppressed when altering the amplitude of the signal entering each antenna elements.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305332-16D0-4CDC-9DB2-3813B1A16E0A}"/>
              </a:ext>
            </a:extLst>
          </p:cNvPr>
          <p:cNvSpPr txBox="1"/>
          <p:nvPr/>
        </p:nvSpPr>
        <p:spPr>
          <a:xfrm>
            <a:off x="7146071" y="3651241"/>
            <a:ext cx="4176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As predicted the amplitude distribution  affects the size of the HPBW.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C778C96-CAE5-4DBE-B4B4-DD8A27C2F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594566"/>
              </p:ext>
            </p:extLst>
          </p:nvPr>
        </p:nvGraphicFramePr>
        <p:xfrm>
          <a:off x="7300648" y="4439855"/>
          <a:ext cx="301939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4474">
                  <a:extLst>
                    <a:ext uri="{9D8B030D-6E8A-4147-A177-3AD203B41FA5}">
                      <a16:colId xmlns:a16="http://schemas.microsoft.com/office/drawing/2014/main" val="125801276"/>
                    </a:ext>
                  </a:extLst>
                </a:gridCol>
                <a:gridCol w="1184920">
                  <a:extLst>
                    <a:ext uri="{9D8B030D-6E8A-4147-A177-3AD203B41FA5}">
                      <a16:colId xmlns:a16="http://schemas.microsoft.com/office/drawing/2014/main" val="17873936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ZA" b="1" dirty="0"/>
                        <a:t>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b="1" dirty="0"/>
                        <a:t>SLL (dB)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846080"/>
                  </a:ext>
                </a:extLst>
              </a:tr>
              <a:tr h="242756">
                <a:tc>
                  <a:txBody>
                    <a:bodyPr/>
                    <a:lstStyle/>
                    <a:p>
                      <a:r>
                        <a:rPr lang="en-ZA" dirty="0"/>
                        <a:t>Uniform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-13.29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801666"/>
                  </a:ext>
                </a:extLst>
              </a:tr>
              <a:tr h="242756">
                <a:tc>
                  <a:txBody>
                    <a:bodyPr/>
                    <a:lstStyle/>
                    <a:p>
                      <a:r>
                        <a:rPr lang="en-ZA" dirty="0"/>
                        <a:t>Dolph-Chebyshev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20329"/>
                  </a:ext>
                </a:extLst>
              </a:tr>
              <a:tr h="242756">
                <a:tc>
                  <a:txBody>
                    <a:bodyPr/>
                    <a:lstStyle/>
                    <a:p>
                      <a:r>
                        <a:rPr lang="en-ZA" dirty="0"/>
                        <a:t>Binomial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853347"/>
                  </a:ext>
                </a:extLst>
              </a:tr>
              <a:tr h="242756">
                <a:tc>
                  <a:txBody>
                    <a:bodyPr/>
                    <a:lstStyle/>
                    <a:p>
                      <a:r>
                        <a:rPr lang="en-ZA" dirty="0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-35.3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863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762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F10B-795A-4FB5-B703-D82AE627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Non-Uniform spaced LAA vs Uniform LAA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A99896-6B83-4F34-BE95-AF3862A65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63" y="1372563"/>
            <a:ext cx="5291666" cy="39687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C5F983-AE2D-4260-95B9-A5FC8D690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438" y="1372562"/>
            <a:ext cx="5291667" cy="3968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5F1FE6-D1F9-4C6B-8FFA-9F037D718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0" y="5501535"/>
            <a:ext cx="5540642" cy="991340"/>
          </a:xfrm>
          <a:prstGeom prst="rect">
            <a:avLst/>
          </a:prstGeom>
        </p:spPr>
      </p:pic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E2303FEF-3868-40A2-85D8-56BC3C70B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b="88801"/>
          <a:stretch/>
        </p:blipFill>
        <p:spPr>
          <a:xfrm>
            <a:off x="5925747" y="5341312"/>
            <a:ext cx="6178703" cy="409270"/>
          </a:xfrm>
        </p:spPr>
      </p:pic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id="{2C618909-682B-41E2-B36C-74CF8580AA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055" b="48476"/>
          <a:stretch/>
        </p:blipFill>
        <p:spPr>
          <a:xfrm>
            <a:off x="5925748" y="5744821"/>
            <a:ext cx="6178703" cy="74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0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C0166-E011-4046-A53F-8847AB89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ZA" sz="40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63D19-2E30-4A64-8781-962E50515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US" sz="2400"/>
              <a:t>Antennas are designed to radiate Electromagnetic energy. </a:t>
            </a:r>
          </a:p>
          <a:p>
            <a:r>
              <a:rPr lang="en-US" sz="2400"/>
              <a:t>It is used for long-distance communication and transmitting of data. 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Space Sate Lite Dish">
            <a:extLst>
              <a:ext uri="{FF2B5EF4-FFF2-40B4-BE49-F238E27FC236}">
                <a16:creationId xmlns:a16="http://schemas.microsoft.com/office/drawing/2014/main" id="{73FF2A07-341F-4B51-9524-F60962F0B62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5513" y="2105470"/>
            <a:ext cx="2996967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458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36BCE7-DCB1-4824-B043-5A5CDDB6A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67" y="1332770"/>
            <a:ext cx="5291666" cy="396874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4785D7-70DA-4F50-B02C-E79DCAC1E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100" y="1321558"/>
            <a:ext cx="5291667" cy="3968750"/>
          </a:xfrm>
          <a:prstGeom prst="rect">
            <a:avLst/>
          </a:prstGeom>
        </p:spPr>
      </p:pic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9DE883C3-0ACE-4BA4-9F78-DC240E25EA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9297"/>
          <a:stretch/>
        </p:blipFill>
        <p:spPr>
          <a:xfrm>
            <a:off x="80867" y="5369040"/>
            <a:ext cx="6015134" cy="380804"/>
          </a:xfrm>
          <a:prstGeom prst="rect">
            <a:avLst/>
          </a:prstGeom>
        </p:spPr>
      </p:pic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83D10315-463F-478A-AB80-66E32BAD27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673" b="28521"/>
          <a:stretch/>
        </p:blipFill>
        <p:spPr>
          <a:xfrm>
            <a:off x="80866" y="5749844"/>
            <a:ext cx="6015134" cy="704662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9C2EB5-9CEF-4DB6-93DA-744EFFE71D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9632"/>
          <a:stretch/>
        </p:blipFill>
        <p:spPr>
          <a:xfrm>
            <a:off x="6176867" y="5301519"/>
            <a:ext cx="6015133" cy="368855"/>
          </a:xfrm>
          <a:prstGeom prst="rect">
            <a:avLst/>
          </a:prstGeom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EF97A801-3D54-4608-9D3C-F9AF3D9F41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479" b="7112"/>
          <a:stretch/>
        </p:blipFill>
        <p:spPr>
          <a:xfrm>
            <a:off x="6176867" y="5692796"/>
            <a:ext cx="6015133" cy="76171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0FFDF15-D333-42C4-AF8B-53E20D8F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067" y="334443"/>
            <a:ext cx="10515600" cy="1325563"/>
          </a:xfrm>
        </p:spPr>
        <p:txBody>
          <a:bodyPr/>
          <a:lstStyle/>
          <a:p>
            <a:r>
              <a:rPr lang="en-ZA" dirty="0"/>
              <a:t>Non-Uniform spaced LAA vs Uniform LAA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3D5307F-E595-499B-A857-FB310EFDB300}"/>
              </a:ext>
            </a:extLst>
          </p:cNvPr>
          <p:cNvCxnSpPr>
            <a:cxnSpLocks/>
          </p:cNvCxnSpPr>
          <p:nvPr/>
        </p:nvCxnSpPr>
        <p:spPr>
          <a:xfrm>
            <a:off x="5477050" y="2104008"/>
            <a:ext cx="0" cy="4691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3F17C4-A3D7-4E37-9CC3-184E81C37D4A}"/>
                  </a:ext>
                </a:extLst>
              </p:cNvPr>
              <p:cNvSpPr txBox="1"/>
              <p:nvPr/>
            </p:nvSpPr>
            <p:spPr>
              <a:xfrm>
                <a:off x="5531037" y="2200105"/>
                <a:ext cx="77745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400" b="0" i="1" smtClean="0">
                          <a:latin typeface="Cambria Math" panose="02040503050406030204" pitchFamily="18" charset="0"/>
                        </a:rPr>
                        <m:t>−5.05 </m:t>
                      </m:r>
                      <m:r>
                        <a:rPr lang="en-ZA" sz="1400" b="0" i="1" smtClean="0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n-ZA" sz="1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3F17C4-A3D7-4E37-9CC3-184E81C37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037" y="2200105"/>
                <a:ext cx="777457" cy="215444"/>
              </a:xfrm>
              <a:prstGeom prst="rect">
                <a:avLst/>
              </a:prstGeom>
              <a:blipFill>
                <a:blip r:embed="rId5"/>
                <a:stretch>
                  <a:fillRect l="-781" r="-4688" b="-5714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6DF46D-84DE-4EC2-A18C-95F621091531}"/>
                  </a:ext>
                </a:extLst>
              </p:cNvPr>
              <p:cNvSpPr txBox="1"/>
              <p:nvPr/>
            </p:nvSpPr>
            <p:spPr>
              <a:xfrm>
                <a:off x="11311158" y="2019369"/>
                <a:ext cx="77745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400" b="0" i="1" smtClean="0">
                          <a:latin typeface="Cambria Math" panose="02040503050406030204" pitchFamily="18" charset="0"/>
                        </a:rPr>
                        <m:t>−5.85 </m:t>
                      </m:r>
                      <m:r>
                        <a:rPr lang="en-ZA" sz="1400" b="0" i="1" smtClean="0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n-ZA" sz="1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6DF46D-84DE-4EC2-A18C-95F621091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1158" y="2019369"/>
                <a:ext cx="777457" cy="215444"/>
              </a:xfrm>
              <a:prstGeom prst="rect">
                <a:avLst/>
              </a:prstGeom>
              <a:blipFill>
                <a:blip r:embed="rId6"/>
                <a:stretch>
                  <a:fillRect l="-787" r="-4724" b="-555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818279-2409-4570-BA29-11A4C33DF0E9}"/>
              </a:ext>
            </a:extLst>
          </p:cNvPr>
          <p:cNvCxnSpPr>
            <a:cxnSpLocks/>
          </p:cNvCxnSpPr>
          <p:nvPr/>
        </p:nvCxnSpPr>
        <p:spPr>
          <a:xfrm>
            <a:off x="11311158" y="1838633"/>
            <a:ext cx="0" cy="5769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567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2578-5607-4A31-90AC-214B0A25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6">
                <a:extLst>
                  <a:ext uri="{FF2B5EF4-FFF2-40B4-BE49-F238E27FC236}">
                    <a16:creationId xmlns:a16="http://schemas.microsoft.com/office/drawing/2014/main" id="{86FC4036-04C0-4E9A-B204-6F07D6BC8AB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70450323"/>
                  </p:ext>
                </p:extLst>
              </p:nvPr>
            </p:nvGraphicFramePr>
            <p:xfrm>
              <a:off x="1876888" y="2122520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426833632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13600191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03806435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4687459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ZA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ZA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ZA" dirty="0"/>
                            <a:t>SLL (dB)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ZA" dirty="0"/>
                            <a:t>HPBW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ZA" dirty="0"/>
                            <a:t>Directivity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8297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ZA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6.15%</m:t>
                                </m:r>
                              </m:oMath>
                            </m:oMathPara>
                          </a14:m>
                          <a:endParaRPr lang="en-Z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ZA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22.22%</m:t>
                                </m:r>
                              </m:oMath>
                            </m:oMathPara>
                          </a14:m>
                          <a:endParaRPr lang="en-Z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ZA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24.05%</m:t>
                                </m:r>
                              </m:oMath>
                            </m:oMathPara>
                          </a14:m>
                          <a:endParaRPr lang="en-Z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1382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ZA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8.53%</m:t>
                                </m:r>
                              </m:oMath>
                            </m:oMathPara>
                          </a14:m>
                          <a:endParaRPr lang="en-Z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ZA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18%</m:t>
                                </m:r>
                              </m:oMath>
                            </m:oMathPara>
                          </a14:m>
                          <a:endParaRPr lang="en-Z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ZA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8.18%</m:t>
                                </m:r>
                              </m:oMath>
                            </m:oMathPara>
                          </a14:m>
                          <a:endParaRPr lang="en-Z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68081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ZA" sz="1800" b="0" i="1" kern="1200" dirty="0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168.4%</m:t>
                                </m:r>
                              </m:oMath>
                            </m:oMathPara>
                          </a14:m>
                          <a:endParaRPr lang="en-ZA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ZA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19.4%</m:t>
                                </m:r>
                              </m:oMath>
                            </m:oMathPara>
                          </a14:m>
                          <a:endParaRPr lang="en-Z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ZA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3.27%</m:t>
                                </m:r>
                              </m:oMath>
                            </m:oMathPara>
                          </a14:m>
                          <a:endParaRPr lang="en-ZA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9791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ZA" sz="1800" b="0" i="1" kern="1200" dirty="0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661.3%</m:t>
                                </m:r>
                              </m:oMath>
                            </m:oMathPara>
                          </a14:m>
                          <a:endParaRPr lang="en-ZA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ZA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7.5%</m:t>
                                </m:r>
                              </m:oMath>
                            </m:oMathPara>
                          </a14:m>
                          <a:endParaRPr lang="en-ZA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ZA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14.88%</m:t>
                                </m:r>
                              </m:oMath>
                            </m:oMathPara>
                          </a14:m>
                          <a:endParaRPr lang="en-ZA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22160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6">
                <a:extLst>
                  <a:ext uri="{FF2B5EF4-FFF2-40B4-BE49-F238E27FC236}">
                    <a16:creationId xmlns:a16="http://schemas.microsoft.com/office/drawing/2014/main" id="{86FC4036-04C0-4E9A-B204-6F07D6BC8AB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70450323"/>
                  </p:ext>
                </p:extLst>
              </p:nvPr>
            </p:nvGraphicFramePr>
            <p:xfrm>
              <a:off x="1876888" y="2122520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426833632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13600191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03806435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4687459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" t="-8197" r="-30089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ZA" dirty="0"/>
                            <a:t>SLL (dB)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ZA" dirty="0"/>
                            <a:t>HPBW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ZA" dirty="0"/>
                            <a:t>Directivity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8297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" t="-108197" r="-300898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99" t="-108197" r="-200898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901" t="-108197" r="-10150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8197" r="-1198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1382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" t="-208197" r="-30089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99" t="-208197" r="-20089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901" t="-208197" r="-10150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8197" r="-1198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68081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" t="-308197" r="-30089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99" t="-308197" r="-20089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901" t="-308197" r="-10150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8197" r="-1198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9791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" t="-408197" r="-30089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99" t="-408197" r="-20089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901" t="-408197" r="-10150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08197" r="-119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22160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A838B1E-3B2E-4FE5-A576-B349AF14D237}"/>
              </a:ext>
            </a:extLst>
          </p:cNvPr>
          <p:cNvSpPr txBox="1"/>
          <p:nvPr/>
        </p:nvSpPr>
        <p:spPr>
          <a:xfrm>
            <a:off x="1876888" y="1690688"/>
            <a:ext cx="369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Solution 1 vs Uniform LAA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2E45A7-8B9E-4DA8-8C98-797525E80244}"/>
              </a:ext>
            </a:extLst>
          </p:cNvPr>
          <p:cNvSpPr txBox="1"/>
          <p:nvPr/>
        </p:nvSpPr>
        <p:spPr>
          <a:xfrm>
            <a:off x="1788112" y="5803832"/>
            <a:ext cx="685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There is a trade off between the SLL, HPBW and directivity.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ABA7C76-7C66-4517-B495-2A28E7CA3E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5681047"/>
                  </p:ext>
                </p:extLst>
              </p:nvPr>
            </p:nvGraphicFramePr>
            <p:xfrm>
              <a:off x="1876888" y="4433276"/>
              <a:ext cx="8128000" cy="1285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86982068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3907451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ZA" dirty="0"/>
                            <a:t>Uniform LAA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ZA" dirty="0"/>
                            <a:t>Non-uniform LAA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2443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ZA" i="1" dirty="0" smtClean="0">
                                  <a:latin typeface="Cambria Math" panose="02040503050406030204" pitchFamily="18" charset="0"/>
                                </a:rPr>
                                <m:t>114</m:t>
                              </m:r>
                              <m:r>
                                <a:rPr lang="en-ZA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lang="en-ZA" dirty="0"/>
                            <a:t> or 63% of the visible region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ZA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ZA" i="1" dirty="0" smtClean="0">
                                  <a:latin typeface="Cambria Math" panose="02040503050406030204" pitchFamily="18" charset="0"/>
                                </a:rPr>
                                <m:t>114</m:t>
                              </m:r>
                              <m:r>
                                <a:rPr lang="en-ZA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  <m:r>
                                <a:rPr lang="en-ZA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−180°)</m:t>
                              </m:r>
                            </m:oMath>
                          </a14:m>
                          <a:r>
                            <a:rPr lang="en-ZA" dirty="0"/>
                            <a:t> or (63%-100%) of the visible region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ZA" dirty="0"/>
                            <a:t>This depends on the application.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33350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ABA7C76-7C66-4517-B495-2A28E7CA3E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5681047"/>
                  </p:ext>
                </p:extLst>
              </p:nvPr>
            </p:nvGraphicFramePr>
            <p:xfrm>
              <a:off x="1876888" y="4433276"/>
              <a:ext cx="8128000" cy="1285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86982068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3907451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ZA" dirty="0"/>
                            <a:t>Uniform LAA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ZA" dirty="0"/>
                            <a:t>Non-uniform LAA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24439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0" t="-43709" r="-100449" b="-9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00" t="-43709" r="-600" b="-99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3350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2EB992B-672C-41F5-9027-7E0D8DCB3FE9}"/>
              </a:ext>
            </a:extLst>
          </p:cNvPr>
          <p:cNvSpPr txBox="1"/>
          <p:nvPr/>
        </p:nvSpPr>
        <p:spPr>
          <a:xfrm>
            <a:off x="1876888" y="4068565"/>
            <a:ext cx="187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Steering range</a:t>
            </a:r>
          </a:p>
        </p:txBody>
      </p:sp>
    </p:spTree>
    <p:extLst>
      <p:ext uri="{BB962C8B-B14F-4D97-AF65-F5344CB8AC3E}">
        <p14:creationId xmlns:p14="http://schemas.microsoft.com/office/powerpoint/2010/main" val="2442091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9DE6-B057-4ABD-B909-754AE34A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271F0-EF37-450B-9764-E25012573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ZA" dirty="0"/>
                  <a:t>Grating lobes are as a result of the periodicity of the AF. Only the arrangement in the LAA affect GL. </a:t>
                </a:r>
              </a:p>
              <a:p>
                <a:r>
                  <a:rPr lang="en-ZA" dirty="0"/>
                  <a:t>The GA optimised the LAA for </a:t>
                </a:r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Z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ZA" dirty="0"/>
                  <a:t>.</a:t>
                </a:r>
              </a:p>
              <a:p>
                <a:r>
                  <a:rPr lang="en-ZA" dirty="0"/>
                  <a:t>The averaging spacing must be smaller or equal to half a wavelength.</a:t>
                </a:r>
              </a:p>
              <a:p>
                <a:r>
                  <a:rPr lang="en-ZA" dirty="0"/>
                  <a:t>A narrower spacing has a larger HPBW but a lower SLL and visa versa.</a:t>
                </a:r>
              </a:p>
              <a:p>
                <a:r>
                  <a:rPr lang="en-ZA" dirty="0"/>
                  <a:t>The amplitude distribution affects lowers the SLL and can increase the HPBW.</a:t>
                </a:r>
              </a:p>
              <a:p>
                <a:endParaRPr lang="en-ZA" dirty="0"/>
              </a:p>
              <a:p>
                <a:r>
                  <a:rPr lang="en-ZA" dirty="0"/>
                  <a:t>The parameters depends on the specifications of the application.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271F0-EF37-450B-9764-E25012573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39" b="-308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024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1">
            <a:extLst>
              <a:ext uri="{FF2B5EF4-FFF2-40B4-BE49-F238E27FC236}">
                <a16:creationId xmlns:a16="http://schemas.microsoft.com/office/drawing/2014/main" id="{80CCAACE-815D-4A79-875A-B7EFC28F7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icture containing text, night sky&#10;&#10;Description automatically generated">
            <a:extLst>
              <a:ext uri="{FF2B5EF4-FFF2-40B4-BE49-F238E27FC236}">
                <a16:creationId xmlns:a16="http://schemas.microsoft.com/office/drawing/2014/main" id="{47D2ECF6-5ABE-48EA-AA6D-0963627993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0" r="16351"/>
          <a:stretch/>
        </p:blipFill>
        <p:spPr>
          <a:xfrm>
            <a:off x="20" y="10"/>
            <a:ext cx="609598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 descr="A picture containing object, outdoor, telescope&#10;&#10;Description automatically generated">
            <a:extLst>
              <a:ext uri="{FF2B5EF4-FFF2-40B4-BE49-F238E27FC236}">
                <a16:creationId xmlns:a16="http://schemas.microsoft.com/office/drawing/2014/main" id="{AB7EEA39-EC9D-425F-82F9-CC68171B38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9" r="4361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E87A6E-20CA-458F-9357-04C04D1C5D94}"/>
              </a:ext>
            </a:extLst>
          </p:cNvPr>
          <p:cNvSpPr txBox="1"/>
          <p:nvPr/>
        </p:nvSpPr>
        <p:spPr>
          <a:xfrm>
            <a:off x="105211" y="5822712"/>
            <a:ext cx="4475668" cy="8309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MeerKAT radio telescope array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located in the Northern Cape</a:t>
            </a:r>
            <a:endParaRPr lang="en-ZA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9D2EE-899B-4A89-95CA-5312D6D41CDB}"/>
              </a:ext>
            </a:extLst>
          </p:cNvPr>
          <p:cNvSpPr txBox="1"/>
          <p:nvPr/>
        </p:nvSpPr>
        <p:spPr>
          <a:xfrm>
            <a:off x="6276670" y="5902611"/>
            <a:ext cx="5637163" cy="8309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National Radio Astronomy Observatory located west of Socorro, New Mexico </a:t>
            </a:r>
            <a:endParaRPr lang="en-ZA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4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icture containing sky, outdoor, snow, farm building&#10;&#10;Description automatically generated">
            <a:extLst>
              <a:ext uri="{FF2B5EF4-FFF2-40B4-BE49-F238E27FC236}">
                <a16:creationId xmlns:a16="http://schemas.microsoft.com/office/drawing/2014/main" id="{4A985F78-38A9-4ED9-AFBD-349C07EA8C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3" name="Picture 22" descr="A picture containing nature, pond, plant&#10;&#10;Description automatically generated">
            <a:extLst>
              <a:ext uri="{FF2B5EF4-FFF2-40B4-BE49-F238E27FC236}">
                <a16:creationId xmlns:a16="http://schemas.microsoft.com/office/drawing/2014/main" id="{278FDF1D-FCF0-480A-8A4E-9F92724792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" t="4408" r="2669" b="4546"/>
          <a:stretch/>
        </p:blipFill>
        <p:spPr>
          <a:xfrm rot="15168752">
            <a:off x="2849560" y="255914"/>
            <a:ext cx="4381411" cy="382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491D-33A8-48A0-84F2-AF572FBDE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38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the simplest form, an antenna can be modelled as a </a:t>
            </a:r>
            <a:r>
              <a:rPr lang="en-US" b="1" dirty="0"/>
              <a:t>point source </a:t>
            </a:r>
            <a:r>
              <a:rPr lang="en-US" dirty="0"/>
              <a:t>radiating in </a:t>
            </a:r>
            <a:r>
              <a:rPr lang="en-US" b="1" dirty="0"/>
              <a:t>all directions</a:t>
            </a:r>
            <a:r>
              <a:rPr lang="en-US" dirty="0"/>
              <a:t> at a particular frequency. These point source antennas  are  known as </a:t>
            </a:r>
            <a:r>
              <a:rPr lang="en-US" b="1" dirty="0"/>
              <a:t>omnidirectional antennas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B2EA39-CFB3-472B-989A-228C85D92B70}"/>
              </a:ext>
            </a:extLst>
          </p:cNvPr>
          <p:cNvSpPr/>
          <p:nvPr/>
        </p:nvSpPr>
        <p:spPr>
          <a:xfrm>
            <a:off x="6121153" y="4109114"/>
            <a:ext cx="195309" cy="2041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6293DC-D0A2-42D7-83BD-4A961C22C102}"/>
              </a:ext>
            </a:extLst>
          </p:cNvPr>
          <p:cNvSpPr/>
          <p:nvPr/>
        </p:nvSpPr>
        <p:spPr>
          <a:xfrm>
            <a:off x="5801557" y="3811715"/>
            <a:ext cx="840419" cy="79899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4B1F1A-DDA2-4A32-9D40-62052EB16581}"/>
              </a:ext>
            </a:extLst>
          </p:cNvPr>
          <p:cNvSpPr/>
          <p:nvPr/>
        </p:nvSpPr>
        <p:spPr>
          <a:xfrm>
            <a:off x="5557421" y="3547196"/>
            <a:ext cx="1322772" cy="1299633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89FF21-A0A2-49AE-AA7A-EC3E29F4CD6C}"/>
              </a:ext>
            </a:extLst>
          </p:cNvPr>
          <p:cNvSpPr/>
          <p:nvPr/>
        </p:nvSpPr>
        <p:spPr>
          <a:xfrm>
            <a:off x="5251142" y="3257970"/>
            <a:ext cx="1935332" cy="190647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2C851B-20A4-49DC-A073-F48A863ECB42}"/>
              </a:ext>
            </a:extLst>
          </p:cNvPr>
          <p:cNvSpPr/>
          <p:nvPr/>
        </p:nvSpPr>
        <p:spPr>
          <a:xfrm>
            <a:off x="4896035" y="2968337"/>
            <a:ext cx="2645546" cy="2485747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7740F6-DB48-4D73-9F71-30FBFE6B0144}"/>
              </a:ext>
            </a:extLst>
          </p:cNvPr>
          <p:cNvSpPr/>
          <p:nvPr/>
        </p:nvSpPr>
        <p:spPr>
          <a:xfrm>
            <a:off x="4620827" y="2702007"/>
            <a:ext cx="3240351" cy="30716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5F0E67-4A8A-4E5D-8CBE-11884F9329B8}"/>
              </a:ext>
            </a:extLst>
          </p:cNvPr>
          <p:cNvSpPr txBox="1"/>
          <p:nvPr/>
        </p:nvSpPr>
        <p:spPr>
          <a:xfrm>
            <a:off x="5130434" y="2248596"/>
            <a:ext cx="258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Point source antenna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3878FB9-4531-4734-936A-F3CAAB0DA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02" y="3106350"/>
            <a:ext cx="3918012" cy="220971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20E5209-086A-4658-9CFE-A08A812EBD5B}"/>
              </a:ext>
            </a:extLst>
          </p:cNvPr>
          <p:cNvSpPr txBox="1"/>
          <p:nvPr/>
        </p:nvSpPr>
        <p:spPr>
          <a:xfrm>
            <a:off x="606798" y="5392058"/>
            <a:ext cx="23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Wavelength: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44DDAB-66C9-405F-8941-8B9CC6791145}"/>
              </a:ext>
            </a:extLst>
          </p:cNvPr>
          <p:cNvSpPr txBox="1"/>
          <p:nvPr/>
        </p:nvSpPr>
        <p:spPr>
          <a:xfrm>
            <a:off x="2052990" y="5392058"/>
            <a:ext cx="1074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dirty="0"/>
              <a:t>λ</a:t>
            </a:r>
            <a:endParaRPr lang="en-Z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28C0AF-6016-41E8-9DAE-AE74F3EF897C}"/>
              </a:ext>
            </a:extLst>
          </p:cNvPr>
          <p:cNvSpPr txBox="1"/>
          <p:nvPr/>
        </p:nvSpPr>
        <p:spPr>
          <a:xfrm>
            <a:off x="606798" y="5715223"/>
            <a:ext cx="23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Speed of light: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65CB9E-B6A7-4576-A913-6E1343B075B8}"/>
              </a:ext>
            </a:extLst>
          </p:cNvPr>
          <p:cNvSpPr txBox="1"/>
          <p:nvPr/>
        </p:nvSpPr>
        <p:spPr>
          <a:xfrm>
            <a:off x="2065908" y="5668922"/>
            <a:ext cx="272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dirty="0"/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9C1A2E-15FD-4A29-ABC8-B50D8E57157E}"/>
              </a:ext>
            </a:extLst>
          </p:cNvPr>
          <p:cNvSpPr txBox="1"/>
          <p:nvPr/>
        </p:nvSpPr>
        <p:spPr>
          <a:xfrm>
            <a:off x="5801557" y="6091436"/>
            <a:ext cx="1640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dirty="0"/>
              <a:t>c = </a:t>
            </a:r>
            <a:r>
              <a:rPr lang="en-ZA" i="1" dirty="0"/>
              <a:t>f</a:t>
            </a:r>
            <a:r>
              <a:rPr lang="en-ZA" dirty="0"/>
              <a:t> </a:t>
            </a:r>
            <a:r>
              <a:rPr lang="el-GR" dirty="0"/>
              <a:t>λ</a:t>
            </a:r>
            <a:endParaRPr lang="en-Z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70FC36-9114-4AE8-87AE-A6230DD1ED78}"/>
              </a:ext>
            </a:extLst>
          </p:cNvPr>
          <p:cNvSpPr txBox="1"/>
          <p:nvPr/>
        </p:nvSpPr>
        <p:spPr>
          <a:xfrm>
            <a:off x="606798" y="6038254"/>
            <a:ext cx="23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Operating frequency: </a:t>
            </a:r>
            <a:r>
              <a:rPr lang="en-ZA" i="1" dirty="0"/>
              <a:t>f</a:t>
            </a:r>
            <a:r>
              <a:rPr lang="en-ZA" dirty="0"/>
              <a:t> </a:t>
            </a:r>
          </a:p>
        </p:txBody>
      </p:sp>
      <p:pic>
        <p:nvPicPr>
          <p:cNvPr id="2050" name="Picture 2" descr="Sound Fields Radiated by Simple Acoustic Sources | Cymatics, Radiation,  Physics">
            <a:extLst>
              <a:ext uri="{FF2B5EF4-FFF2-40B4-BE49-F238E27FC236}">
                <a16:creationId xmlns:a16="http://schemas.microsoft.com/office/drawing/2014/main" id="{E8ED04EE-4499-4057-9E69-FD9BF3052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852" y="2825412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0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8ADE8-53EF-4AF6-A1E3-EA0D5F1BD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22" y="60938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antennas can be arranged in a </a:t>
            </a:r>
            <a:r>
              <a:rPr lang="en-US" b="1" dirty="0"/>
              <a:t>Linear</a:t>
            </a:r>
            <a:r>
              <a:rPr lang="en-US" dirty="0"/>
              <a:t> </a:t>
            </a:r>
            <a:r>
              <a:rPr lang="en-US" b="1" dirty="0"/>
              <a:t>Antenna Array </a:t>
            </a:r>
            <a:r>
              <a:rPr lang="en-US" dirty="0"/>
              <a:t>(LAA). </a:t>
            </a:r>
          </a:p>
          <a:p>
            <a:pPr marL="0" indent="0">
              <a:buNone/>
            </a:pPr>
            <a:r>
              <a:rPr lang="en-US" dirty="0"/>
              <a:t>This improves the </a:t>
            </a:r>
            <a:r>
              <a:rPr lang="en-US" b="1" dirty="0"/>
              <a:t>overall power gain </a:t>
            </a:r>
            <a:r>
              <a:rPr lang="en-US" dirty="0"/>
              <a:t>and improves the </a:t>
            </a:r>
            <a:r>
              <a:rPr lang="en-US" b="1" dirty="0"/>
              <a:t>directivity</a:t>
            </a:r>
            <a:r>
              <a:rPr lang="en-US" dirty="0"/>
              <a:t>. </a:t>
            </a:r>
            <a:endParaRPr lang="en-Z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79A92D-A069-4715-A4E2-2D068F9A2015}"/>
              </a:ext>
            </a:extLst>
          </p:cNvPr>
          <p:cNvSpPr txBox="1"/>
          <p:nvPr/>
        </p:nvSpPr>
        <p:spPr>
          <a:xfrm>
            <a:off x="829322" y="5663953"/>
            <a:ext cx="9974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/>
              <a:t>This means the electromagnetic energy can be transmitted further and more effectively. 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724A68B-1449-4E6E-8E4D-71C74A3EFEFC}"/>
              </a:ext>
            </a:extLst>
          </p:cNvPr>
          <p:cNvSpPr/>
          <p:nvPr/>
        </p:nvSpPr>
        <p:spPr>
          <a:xfrm>
            <a:off x="5039556" y="3478800"/>
            <a:ext cx="195309" cy="2041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872CACE-2089-4A49-B089-AC73DF541123}"/>
              </a:ext>
            </a:extLst>
          </p:cNvPr>
          <p:cNvSpPr/>
          <p:nvPr/>
        </p:nvSpPr>
        <p:spPr>
          <a:xfrm>
            <a:off x="4719960" y="3181401"/>
            <a:ext cx="840419" cy="79899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204B37-6190-4611-8B2F-A4B6BDB5721A}"/>
              </a:ext>
            </a:extLst>
          </p:cNvPr>
          <p:cNvSpPr/>
          <p:nvPr/>
        </p:nvSpPr>
        <p:spPr>
          <a:xfrm>
            <a:off x="4475824" y="2916882"/>
            <a:ext cx="1322772" cy="1299633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09EBADB-6D7C-41A0-83C5-871C8572723E}"/>
              </a:ext>
            </a:extLst>
          </p:cNvPr>
          <p:cNvSpPr/>
          <p:nvPr/>
        </p:nvSpPr>
        <p:spPr>
          <a:xfrm>
            <a:off x="4169545" y="2627656"/>
            <a:ext cx="1935332" cy="190647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996DC14-DF18-44D7-9061-7BFDD4B626A5}"/>
              </a:ext>
            </a:extLst>
          </p:cNvPr>
          <p:cNvSpPr/>
          <p:nvPr/>
        </p:nvSpPr>
        <p:spPr>
          <a:xfrm>
            <a:off x="3814437" y="2338023"/>
            <a:ext cx="2682535" cy="2485747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3FE9700-CB80-4212-B210-F6A613F8DF1A}"/>
              </a:ext>
            </a:extLst>
          </p:cNvPr>
          <p:cNvSpPr/>
          <p:nvPr/>
        </p:nvSpPr>
        <p:spPr>
          <a:xfrm>
            <a:off x="3539231" y="2071693"/>
            <a:ext cx="3195960" cy="30716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3C29045-C508-4F15-9E4B-680F35B0EE00}"/>
              </a:ext>
            </a:extLst>
          </p:cNvPr>
          <p:cNvSpPr/>
          <p:nvPr/>
        </p:nvSpPr>
        <p:spPr>
          <a:xfrm>
            <a:off x="5976150" y="3478800"/>
            <a:ext cx="195309" cy="2041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ED9546D-0476-4561-B968-3B8AAA6E6653}"/>
              </a:ext>
            </a:extLst>
          </p:cNvPr>
          <p:cNvSpPr/>
          <p:nvPr/>
        </p:nvSpPr>
        <p:spPr>
          <a:xfrm>
            <a:off x="5656554" y="3181401"/>
            <a:ext cx="840419" cy="79899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C569FCA-05AB-4924-9D12-ABC5F2668C58}"/>
              </a:ext>
            </a:extLst>
          </p:cNvPr>
          <p:cNvSpPr/>
          <p:nvPr/>
        </p:nvSpPr>
        <p:spPr>
          <a:xfrm>
            <a:off x="5412418" y="2916882"/>
            <a:ext cx="1322772" cy="1299633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21BFC26-9274-44F1-BC64-DD3658C485AC}"/>
              </a:ext>
            </a:extLst>
          </p:cNvPr>
          <p:cNvSpPr/>
          <p:nvPr/>
        </p:nvSpPr>
        <p:spPr>
          <a:xfrm>
            <a:off x="5106139" y="2627656"/>
            <a:ext cx="1935332" cy="190647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B9F2F90-1093-4E73-A886-EF2751FF35DE}"/>
              </a:ext>
            </a:extLst>
          </p:cNvPr>
          <p:cNvSpPr/>
          <p:nvPr/>
        </p:nvSpPr>
        <p:spPr>
          <a:xfrm>
            <a:off x="4719960" y="2338023"/>
            <a:ext cx="2676618" cy="2485747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3704F26-9590-4CC9-BB5D-B5CEE97190C0}"/>
              </a:ext>
            </a:extLst>
          </p:cNvPr>
          <p:cNvSpPr/>
          <p:nvPr/>
        </p:nvSpPr>
        <p:spPr>
          <a:xfrm>
            <a:off x="4475824" y="2071693"/>
            <a:ext cx="3240351" cy="30716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314E8B3-F47F-4F8D-8E66-2191B1FC55E9}"/>
              </a:ext>
            </a:extLst>
          </p:cNvPr>
          <p:cNvCxnSpPr>
            <a:cxnSpLocks/>
            <a:stCxn id="49" idx="6"/>
          </p:cNvCxnSpPr>
          <p:nvPr/>
        </p:nvCxnSpPr>
        <p:spPr>
          <a:xfrm flipV="1">
            <a:off x="6735190" y="3566698"/>
            <a:ext cx="171598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31ED2C4-9231-47CF-9090-01329B9080D2}"/>
              </a:ext>
            </a:extLst>
          </p:cNvPr>
          <p:cNvSpPr txBox="1"/>
          <p:nvPr/>
        </p:nvSpPr>
        <p:spPr>
          <a:xfrm>
            <a:off x="8603198" y="3243532"/>
            <a:ext cx="2504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Deconstructive Interference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21BEC94-1E9E-4684-8E97-F6D4CC437EF6}"/>
              </a:ext>
            </a:extLst>
          </p:cNvPr>
          <p:cNvCxnSpPr/>
          <p:nvPr/>
        </p:nvCxnSpPr>
        <p:spPr>
          <a:xfrm flipH="1">
            <a:off x="2920753" y="2139518"/>
            <a:ext cx="2639626" cy="621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CF54DF3-A425-49D4-8CF3-2B8A794780EB}"/>
              </a:ext>
            </a:extLst>
          </p:cNvPr>
          <p:cNvSpPr txBox="1"/>
          <p:nvPr/>
        </p:nvSpPr>
        <p:spPr>
          <a:xfrm>
            <a:off x="1470730" y="1925700"/>
            <a:ext cx="2143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Constructive Interference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976F207-4DDD-408F-AC1D-02132E8A84A7}"/>
              </a:ext>
            </a:extLst>
          </p:cNvPr>
          <p:cNvCxnSpPr/>
          <p:nvPr/>
        </p:nvCxnSpPr>
        <p:spPr>
          <a:xfrm>
            <a:off x="5172721" y="5575177"/>
            <a:ext cx="9987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273253A-AF0D-4ABD-A435-604B8B3BBF83}"/>
              </a:ext>
            </a:extLst>
          </p:cNvPr>
          <p:cNvCxnSpPr>
            <a:cxnSpLocks/>
          </p:cNvCxnSpPr>
          <p:nvPr/>
        </p:nvCxnSpPr>
        <p:spPr>
          <a:xfrm>
            <a:off x="5119454" y="3576943"/>
            <a:ext cx="66583" cy="191438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6DB623C-C7E2-4211-8FAB-DAF68110C05C}"/>
              </a:ext>
            </a:extLst>
          </p:cNvPr>
          <p:cNvCxnSpPr>
            <a:cxnSpLocks/>
          </p:cNvCxnSpPr>
          <p:nvPr/>
        </p:nvCxnSpPr>
        <p:spPr>
          <a:xfrm>
            <a:off x="6082309" y="3556722"/>
            <a:ext cx="66583" cy="191438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7D2D915-3226-4844-A357-815D982E5091}"/>
              </a:ext>
            </a:extLst>
          </p:cNvPr>
          <p:cNvSpPr txBox="1"/>
          <p:nvPr/>
        </p:nvSpPr>
        <p:spPr>
          <a:xfrm>
            <a:off x="5575143" y="5315993"/>
            <a:ext cx="2644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ZA" dirty="0"/>
              <a:t>k </a:t>
            </a:r>
            <a:r>
              <a:rPr lang="el-GR" dirty="0"/>
              <a:t>λ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86009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11315-99F3-4996-AF67-4A039728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6F7BD-61D7-4F02-94F6-79E255B74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project investigated how the </a:t>
            </a:r>
          </a:p>
          <a:p>
            <a:r>
              <a:rPr lang="en-US" b="1" dirty="0"/>
              <a:t>Position</a:t>
            </a:r>
            <a:r>
              <a:rPr lang="en-US" dirty="0"/>
              <a:t> of each antenna element.</a:t>
            </a:r>
          </a:p>
          <a:p>
            <a:r>
              <a:rPr lang="en-US" b="1" dirty="0"/>
              <a:t>phase shift </a:t>
            </a:r>
            <a:r>
              <a:rPr lang="en-US" dirty="0"/>
              <a:t>of the signal of each antenna element.</a:t>
            </a:r>
          </a:p>
          <a:p>
            <a:r>
              <a:rPr lang="en-US" b="1" dirty="0"/>
              <a:t>amplitude </a:t>
            </a:r>
            <a:r>
              <a:rPr lang="en-US" dirty="0"/>
              <a:t>of the signal of each antenna element.</a:t>
            </a:r>
          </a:p>
          <a:p>
            <a:pPr marL="0" indent="0">
              <a:buNone/>
            </a:pPr>
            <a:r>
              <a:rPr lang="en-US" dirty="0"/>
              <a:t>In an antenna array affect </a:t>
            </a:r>
            <a:r>
              <a:rPr lang="en-US" b="1" dirty="0"/>
              <a:t>grating lobes </a:t>
            </a:r>
            <a:r>
              <a:rPr lang="en-US" dirty="0"/>
              <a:t>and how these parameters should be </a:t>
            </a:r>
            <a:r>
              <a:rPr lang="en-US" b="1" dirty="0"/>
              <a:t>optimized</a:t>
            </a:r>
            <a:r>
              <a:rPr lang="en-US" dirty="0"/>
              <a:t> to suppress the grating lobes while beam steering.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0412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B803-C35E-4BD3-8F3D-243969C6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AD62-227A-4398-912F-B4C6E88FC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aim is to find a </a:t>
            </a:r>
            <a:r>
              <a:rPr lang="en-US" b="1" dirty="0"/>
              <a:t>fixed element spacing </a:t>
            </a:r>
            <a:r>
              <a:rPr lang="en-US" dirty="0"/>
              <a:t>and the resulting </a:t>
            </a:r>
            <a:r>
              <a:rPr lang="en-US" b="1" dirty="0"/>
              <a:t>phase shift </a:t>
            </a:r>
            <a:r>
              <a:rPr lang="en-US" dirty="0"/>
              <a:t>and </a:t>
            </a:r>
            <a:r>
              <a:rPr lang="en-US" b="1" dirty="0"/>
              <a:t>amplitude distribution </a:t>
            </a:r>
            <a:r>
              <a:rPr lang="en-US" dirty="0"/>
              <a:t>for the LAA that allow for the suppression of grating lobes. </a:t>
            </a:r>
          </a:p>
          <a:p>
            <a:r>
              <a:rPr lang="en-US" dirty="0"/>
              <a:t>Relative to a uniform LAA of half a wavelength.</a:t>
            </a:r>
          </a:p>
          <a:p>
            <a:r>
              <a:rPr lang="en-US" dirty="0"/>
              <a:t>These parameters will be obtained by deploying a Genetic Algorithm.</a:t>
            </a:r>
          </a:p>
          <a:p>
            <a:r>
              <a:rPr lang="en-US" dirty="0"/>
              <a:t>Grating lobes must be suppressed while keeping an acceptable HPBW and SLL.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6438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23A37-9F48-463A-8EAF-4DD812B1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Array Factor (AF)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241F25-FA56-4FE2-9DA2-DAB458D7D362}"/>
                  </a:ext>
                </a:extLst>
              </p:cNvPr>
              <p:cNvSpPr txBox="1"/>
              <p:nvPr/>
            </p:nvSpPr>
            <p:spPr>
              <a:xfrm>
                <a:off x="2984376" y="2736406"/>
                <a:ext cx="6223247" cy="1385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3200" b="0" i="1" smtClean="0">
                          <a:latin typeface="Cambria Math" panose="02040503050406030204" pitchFamily="18" charset="0"/>
                        </a:rPr>
                        <m:t>𝐴𝐹</m:t>
                      </m:r>
                      <m:r>
                        <a:rPr lang="en-ZA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ZA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ZA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ZA" sz="32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ZA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ZA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ZA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3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ZA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ZA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A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ZA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ZA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ZA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Z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ZA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ZA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ZA" sz="32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ZA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ZA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ZA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Z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Z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</m:sSub>
                                </m:e>
                              </m:func>
                            </m:sup>
                          </m:sSup>
                        </m:e>
                      </m:nary>
                    </m:oMath>
                  </m:oMathPara>
                </a14:m>
                <a:endParaRPr lang="en-ZA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241F25-FA56-4FE2-9DA2-DAB458D7D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376" y="2736406"/>
                <a:ext cx="6223247" cy="13851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4F34C7B-F15E-4A77-ABD3-A3E07CEC7A2C}"/>
              </a:ext>
            </a:extLst>
          </p:cNvPr>
          <p:cNvSpPr txBox="1"/>
          <p:nvPr/>
        </p:nvSpPr>
        <p:spPr>
          <a:xfrm>
            <a:off x="1384915" y="1567215"/>
            <a:ext cx="3710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/>
              <a:t>Number of antennas: </a:t>
            </a:r>
            <a:r>
              <a:rPr lang="en-ZA" sz="2000" b="1" dirty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6D2D55-EC25-4E51-AF7F-116CFB7EB90F}"/>
                  </a:ext>
                </a:extLst>
              </p:cNvPr>
              <p:cNvSpPr txBox="1"/>
              <p:nvPr/>
            </p:nvSpPr>
            <p:spPr>
              <a:xfrm>
                <a:off x="1384915" y="1936547"/>
                <a:ext cx="49359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2000" dirty="0"/>
                  <a:t>Altering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ZA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ZA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ZA" sz="2000" b="1" dirty="0"/>
                  <a:t> </a:t>
                </a:r>
                <a:r>
                  <a:rPr lang="en-ZA" sz="2000" dirty="0"/>
                  <a:t>allows for beam steering.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6D2D55-EC25-4E51-AF7F-116CFB7EB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915" y="1936547"/>
                <a:ext cx="4935985" cy="400110"/>
              </a:xfrm>
              <a:prstGeom prst="rect">
                <a:avLst/>
              </a:prstGeom>
              <a:blipFill>
                <a:blip r:embed="rId3"/>
                <a:stretch>
                  <a:fillRect l="-1235" t="-9231" b="-2769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307D48-921C-4900-9278-4F8F0BE52EB1}"/>
                  </a:ext>
                </a:extLst>
              </p:cNvPr>
              <p:cNvSpPr txBox="1"/>
              <p:nvPr/>
            </p:nvSpPr>
            <p:spPr>
              <a:xfrm>
                <a:off x="1384915" y="4548482"/>
                <a:ext cx="2521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2000" dirty="0"/>
                  <a:t>Note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ZA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ZA" sz="2000" b="1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ZA" sz="2000" b="1" i="0" smtClean="0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en-ZA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func>
                    <m:r>
                      <a:rPr lang="en-ZA" sz="2000" b="1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ZA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ZA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ZA" sz="2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307D48-921C-4900-9278-4F8F0BE52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915" y="4548482"/>
                <a:ext cx="2521260" cy="400110"/>
              </a:xfrm>
              <a:prstGeom prst="rect">
                <a:avLst/>
              </a:prstGeom>
              <a:blipFill>
                <a:blip r:embed="rId4"/>
                <a:stretch>
                  <a:fillRect l="-2415" t="-7576" b="-25758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C325FD-D8C2-4F1E-93BF-D67BE0D306CA}"/>
                  </a:ext>
                </a:extLst>
              </p:cNvPr>
              <p:cNvSpPr txBox="1"/>
              <p:nvPr/>
            </p:nvSpPr>
            <p:spPr>
              <a:xfrm>
                <a:off x="1384915" y="5020457"/>
                <a:ext cx="60989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2000" dirty="0"/>
                  <a:t>Therefore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ZA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ZA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  <m:r>
                          <a:rPr lang="en-ZA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ZA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 </m:t>
                        </m:r>
                        <m:r>
                          <a:rPr lang="en-ZA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ZA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≤</m:t>
                        </m:r>
                        <m:r>
                          <a:rPr lang="en-ZA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𝟏𝟖𝟎</m:t>
                        </m:r>
                        <m:r>
                          <a:rPr lang="en-ZA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e>
                    </m:d>
                    <m:r>
                      <a:rPr lang="en-ZA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ZA" sz="2000" dirty="0"/>
                  <a:t>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ZA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ZA" sz="2000" b="1" i="1" smtClean="0">
                            <a:latin typeface="Cambria Math" panose="02040503050406030204" pitchFamily="18" charset="0"/>
                          </a:rPr>
                          <m:t>𝟏𝟖𝟎</m:t>
                        </m:r>
                        <m:r>
                          <a:rPr lang="en-ZA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  <m:r>
                          <a:rPr lang="en-ZA" sz="2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ZA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 </m:t>
                        </m:r>
                        <m:r>
                          <a:rPr lang="en-ZA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ZA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≤ </m:t>
                        </m:r>
                        <m:r>
                          <a:rPr lang="en-ZA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ZA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e>
                    </m:d>
                  </m:oMath>
                </a14:m>
                <a:r>
                  <a:rPr lang="en-ZA" sz="2000" dirty="0"/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C325FD-D8C2-4F1E-93BF-D67BE0D30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915" y="5020457"/>
                <a:ext cx="6098960" cy="400110"/>
              </a:xfrm>
              <a:prstGeom prst="rect">
                <a:avLst/>
              </a:prstGeom>
              <a:blipFill>
                <a:blip r:embed="rId5"/>
                <a:stretch>
                  <a:fillRect l="-999" t="-9231" b="-2769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B512A87-572B-48E2-B108-5C5116090FF9}"/>
              </a:ext>
            </a:extLst>
          </p:cNvPr>
          <p:cNvSpPr txBox="1"/>
          <p:nvPr/>
        </p:nvSpPr>
        <p:spPr>
          <a:xfrm>
            <a:off x="1384915" y="5560536"/>
            <a:ext cx="463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/>
              <a:t>This is knows as the </a:t>
            </a:r>
            <a:r>
              <a:rPr lang="en-ZA" sz="2000" b="1" dirty="0"/>
              <a:t>visible region </a:t>
            </a:r>
          </a:p>
        </p:txBody>
      </p:sp>
    </p:spTree>
    <p:extLst>
      <p:ext uri="{BB962C8B-B14F-4D97-AF65-F5344CB8AC3E}">
        <p14:creationId xmlns:p14="http://schemas.microsoft.com/office/powerpoint/2010/main" val="3431089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3155</TotalTime>
  <Words>743</Words>
  <Application>Microsoft Office PowerPoint</Application>
  <PresentationFormat>Widescreen</PresentationFormat>
  <Paragraphs>147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Techniques for Supressing Grating Lobes</vt:lpstr>
      <vt:lpstr>Introduction</vt:lpstr>
      <vt:lpstr>PowerPoint Presentation</vt:lpstr>
      <vt:lpstr>PowerPoint Presentation</vt:lpstr>
      <vt:lpstr>PowerPoint Presentation</vt:lpstr>
      <vt:lpstr>PowerPoint Presentation</vt:lpstr>
      <vt:lpstr>Problem Statement</vt:lpstr>
      <vt:lpstr>Objective</vt:lpstr>
      <vt:lpstr>Array Factor (AF)</vt:lpstr>
      <vt:lpstr>Fourier Transform and the AF</vt:lpstr>
      <vt:lpstr>Grating Lobes</vt:lpstr>
      <vt:lpstr>Phased Arrays: Steering</vt:lpstr>
      <vt:lpstr>Array Geometry</vt:lpstr>
      <vt:lpstr>Genetic Algorithm</vt:lpstr>
      <vt:lpstr>Fitness Score</vt:lpstr>
      <vt:lpstr>Uniform LAA</vt:lpstr>
      <vt:lpstr>Using the GA for beam steering </vt:lpstr>
      <vt:lpstr>Optimizing Amplitude distribution.</vt:lpstr>
      <vt:lpstr>Non-Uniform spaced LAA vs Uniform LAA</vt:lpstr>
      <vt:lpstr>Non-Uniform spaced LAA vs Uniform LAA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Techniques for Supressing Grating Lobes</dc:title>
  <dc:creator>Walt Deyzel</dc:creator>
  <cp:lastModifiedBy>Walt Deyzel</cp:lastModifiedBy>
  <cp:revision>30</cp:revision>
  <dcterms:created xsi:type="dcterms:W3CDTF">2021-11-02T17:11:52Z</dcterms:created>
  <dcterms:modified xsi:type="dcterms:W3CDTF">2021-11-05T09:46:35Z</dcterms:modified>
</cp:coreProperties>
</file>