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ECD7-94DF-41D5-952F-80BF32B3E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13856-5C96-4922-B0D9-CEF3EEC29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1F64A-FF8E-4E48-A808-C3368440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F58-D0AA-4339-B20A-E3A4ECE45C03}" type="datetimeFigureOut">
              <a:rPr lang="en-ZA" smtClean="0"/>
              <a:t>2021/08/31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766EC-CA06-4819-BABA-8E69786F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2936-DFC4-41E5-AB32-85891928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CD60-16BE-4747-B65C-E1A556186B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699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1221-0F74-4FD7-8BF9-30D53028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7C8E5-1CB9-4CAF-95ED-32850CB7A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B1043-7D87-4A5D-99E5-16E15A8F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F58-D0AA-4339-B20A-E3A4ECE45C03}" type="datetimeFigureOut">
              <a:rPr lang="en-ZA" smtClean="0"/>
              <a:t>2021/08/31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F7014-282D-4197-B4AF-24916499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51448-80E0-4D75-B74E-BDCF960B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CD60-16BE-4747-B65C-E1A556186B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08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50565-EECA-4871-B654-AC7446DFA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15811-A180-432B-9E75-E85705B1E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F69A2-D72D-4164-9D76-A4762490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F58-D0AA-4339-B20A-E3A4ECE45C03}" type="datetimeFigureOut">
              <a:rPr lang="en-ZA" smtClean="0"/>
              <a:t>2021/08/31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41EED-ED3F-468F-9E7A-AF02F98D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54EC1-3406-4A66-8E2A-F2100460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CD60-16BE-4747-B65C-E1A556186B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507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2589-8788-4899-BE4A-1F3B487E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6C969-8127-4BA7-B8E7-8E22DD471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2EFA-1178-415E-B751-E03D8F3D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F58-D0AA-4339-B20A-E3A4ECE45C03}" type="datetimeFigureOut">
              <a:rPr lang="en-ZA" smtClean="0"/>
              <a:t>2021/08/31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60270-0FA3-46AE-965C-ECB42994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6BF84-66EA-43F0-88EE-814CA67A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CD60-16BE-4747-B65C-E1A556186B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2662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A463-9DA5-43F8-ACD3-DBF01BEF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EC9F7-122C-4321-80AE-CFE3234BA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A86F5-FF80-4575-A06C-7D9F206C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F58-D0AA-4339-B20A-E3A4ECE45C03}" type="datetimeFigureOut">
              <a:rPr lang="en-ZA" smtClean="0"/>
              <a:t>2021/08/31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3347-7569-4200-A0D4-7B7AABC1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AB038-5819-461A-96C9-F8004EAB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CD60-16BE-4747-B65C-E1A556186B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603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BB6C-B140-478C-BC4A-35C3403B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FEB2-E73F-4619-ACC6-FE39729B0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4D4F7-2EB4-465B-8AB9-E5834D505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F6A66-59F8-47C3-B55E-82776213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F58-D0AA-4339-B20A-E3A4ECE45C03}" type="datetimeFigureOut">
              <a:rPr lang="en-ZA" smtClean="0"/>
              <a:t>2021/08/31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84B13-4FFF-4A1B-807A-D9E73D54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A8B8D-4889-470D-9AAB-268ABBFE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CD60-16BE-4747-B65C-E1A556186B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04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B189-F04A-43B5-8152-A8F55EB1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2880F-D21F-4FD3-A9AC-3C650E8F7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54858-889E-4A4D-B8AE-5A5790038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C95CC-96F9-4C92-8390-EF25C95D5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69457-C24A-424A-B135-9D4A03FCA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67929-B974-42A9-A8D9-8E6CE5C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F58-D0AA-4339-B20A-E3A4ECE45C03}" type="datetimeFigureOut">
              <a:rPr lang="en-ZA" smtClean="0"/>
              <a:t>2021/08/31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F78D8-1A7C-4E9E-A046-580D5593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D25B2-921E-40B6-9302-09795CE4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CD60-16BE-4747-B65C-E1A556186B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807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C1B8-C913-4623-B71A-4EAD8C44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DF24E-097E-4A7F-9401-602CEF91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F58-D0AA-4339-B20A-E3A4ECE45C03}" type="datetimeFigureOut">
              <a:rPr lang="en-ZA" smtClean="0"/>
              <a:t>2021/08/31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D8F64-AF25-41F2-ACBF-D16796E1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CF428-DCFA-4D68-A10D-20E75183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CD60-16BE-4747-B65C-E1A556186B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947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CA37E-220F-4FCA-BF04-9DE885CE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F58-D0AA-4339-B20A-E3A4ECE45C03}" type="datetimeFigureOut">
              <a:rPr lang="en-ZA" smtClean="0"/>
              <a:t>2021/08/31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3293C-F93C-4346-B555-AFB40F58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DDF2D-1398-45EC-AACF-16F8645F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CD60-16BE-4747-B65C-E1A556186B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620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D90C-CB9D-444A-BB8D-46CE1D1C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AC800-34FB-4B57-9792-A9CE0BC47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6CF66-6985-4474-A4AC-7ED685421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86294-53BB-4FC8-A120-235FE1E5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F58-D0AA-4339-B20A-E3A4ECE45C03}" type="datetimeFigureOut">
              <a:rPr lang="en-ZA" smtClean="0"/>
              <a:t>2021/08/31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E4E55-F20E-49E8-8500-340410EA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C1A4C-8A20-49B3-8A7E-CAC421F2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CD60-16BE-4747-B65C-E1A556186B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125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F383-8678-4836-BB03-8310BCE2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B4AF4-D9DF-4F9D-A5C9-85E6F44BC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67094-9C8C-433C-B399-6D7E0950A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23953-A757-43C8-BBE5-C5C3B43E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6F58-D0AA-4339-B20A-E3A4ECE45C03}" type="datetimeFigureOut">
              <a:rPr lang="en-ZA" smtClean="0"/>
              <a:t>2021/08/31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8821B-F0FD-4951-97A9-2D13697E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2E863-AE4E-4D16-89B2-AE1C7406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CD60-16BE-4747-B65C-E1A556186B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402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F7A13-37F9-48BE-B100-07E9CFEC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4D79B-8DB2-42DD-88DF-B90B936F0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10133-DB0A-4F3D-97D0-53ED17EF0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E6F58-D0AA-4339-B20A-E3A4ECE45C03}" type="datetimeFigureOut">
              <a:rPr lang="en-ZA" smtClean="0"/>
              <a:t>2021/08/31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404A2-3030-4B12-9922-5424D3462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F8EF6-F537-4352-B57A-F497E4578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4CD60-16BE-4747-B65C-E1A556186B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566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64E2E09-67C0-4F53-82EB-0853B07C0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495" y="149157"/>
            <a:ext cx="3745495" cy="2808051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D066566-647E-4938-9146-48353E6FA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990" y="149156"/>
            <a:ext cx="3745495" cy="2808051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EFBE2FC-A944-432F-BDBD-7D5E12EB8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3745495" cy="2808051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75F15EAF-FDB5-4EF0-883D-5D8357F09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157"/>
            <a:ext cx="3745495" cy="2808051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E8C80849-789D-420B-8A3E-6E1FD5E9E1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494" y="3428999"/>
            <a:ext cx="3745495" cy="2808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2C98AD-BD5B-4F8D-8968-1730609FAB12}"/>
                  </a:ext>
                </a:extLst>
              </p:cNvPr>
              <p:cNvSpPr txBox="1"/>
              <p:nvPr/>
            </p:nvSpPr>
            <p:spPr>
              <a:xfrm>
                <a:off x="7762672" y="3429000"/>
                <a:ext cx="3745495" cy="2655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dirty="0"/>
                  <a:t>As the spacing between </a:t>
                </a:r>
                <a:r>
                  <a:rPr lang="en-ZA"/>
                  <a:t>elements increase </a:t>
                </a:r>
                <a:r>
                  <a:rPr lang="en-ZA" dirty="0"/>
                  <a:t>pass  1 </a:t>
                </a:r>
                <a:r>
                  <a:rPr lang="en-ZA"/>
                  <a:t>wave length, </a:t>
                </a:r>
                <a:r>
                  <a:rPr lang="en-ZA" dirty="0"/>
                  <a:t>grating lobes appear.</a:t>
                </a:r>
              </a:p>
              <a:p>
                <a:r>
                  <a:rPr lang="en-ZA" b="1" dirty="0"/>
                  <a:t>GL spaced</a:t>
                </a:r>
                <a:r>
                  <a:rPr lang="en-ZA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ZA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Z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𝑙𝑎𝑚𝑑𝑎</m:t>
                        </m:r>
                      </m:den>
                    </m:f>
                  </m:oMath>
                </a14:m>
                <a:endParaRPr lang="en-ZA" dirty="0"/>
              </a:p>
              <a:p>
                <a:endParaRPr lang="en-Z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𝐴𝐹</m:t>
                          </m:r>
                        </m:e>
                      </m:d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=|</m:t>
                      </m:r>
                      <m:nary>
                        <m:naryPr>
                          <m:chr m:val="∑"/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ZA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𝑗𝑚</m:t>
                              </m:r>
                              <m:r>
                                <a:rPr lang="en-Z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p>
                          </m:sSup>
                        </m:e>
                      </m:nary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Z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Z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𝑘𝑑</m:t>
                      </m:r>
                      <m:func>
                        <m:funcPr>
                          <m:ctrlP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ZA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Z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Z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2C98AD-BD5B-4F8D-8968-1730609FA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672" y="3429000"/>
                <a:ext cx="3745495" cy="2655407"/>
              </a:xfrm>
              <a:prstGeom prst="rect">
                <a:avLst/>
              </a:prstGeom>
              <a:blipFill>
                <a:blip r:embed="rId7"/>
                <a:stretch>
                  <a:fillRect l="-1301" t="-1379" b="-23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56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96EE402-24D4-4C27-B485-1A8710732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609" y="274738"/>
            <a:ext cx="3947779" cy="2959706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7C1C1BA-8C85-4AEA-9197-87DE28B43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7" y="3399364"/>
            <a:ext cx="3947779" cy="295970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B7F6013-26DD-469C-A942-F2F8D34B5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" y="274738"/>
            <a:ext cx="3947779" cy="2959706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C56CE787-189B-4D1F-ACCD-A34297558F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196" y="3429000"/>
            <a:ext cx="3947779" cy="29597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190E39-48D2-427E-9572-D318EB687D01}"/>
                  </a:ext>
                </a:extLst>
              </p:cNvPr>
              <p:cNvSpPr txBox="1"/>
              <p:nvPr/>
            </p:nvSpPr>
            <p:spPr>
              <a:xfrm>
                <a:off x="4122112" y="3556932"/>
                <a:ext cx="3947779" cy="1322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dirty="0"/>
                  <a:t>Grating lobes are still spaced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ZA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Z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𝑙𝑎𝑚𝑑𝑎</m:t>
                        </m:r>
                      </m:den>
                    </m:f>
                  </m:oMath>
                </a14:m>
                <a:endParaRPr lang="en-ZA" b="0" dirty="0"/>
              </a:p>
              <a:p>
                <a:endParaRPr lang="en-ZA" dirty="0"/>
              </a:p>
              <a:p>
                <a:r>
                  <a:rPr lang="en-ZA" b="0" dirty="0"/>
                  <a:t>Has no affect on the gain of GL.</a:t>
                </a:r>
              </a:p>
              <a:p>
                <a:r>
                  <a:rPr lang="en-ZA" dirty="0"/>
                  <a:t>Does suppress SL.</a:t>
                </a:r>
                <a:endParaRPr lang="en-ZA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190E39-48D2-427E-9572-D318EB687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112" y="3556932"/>
                <a:ext cx="3947779" cy="1322285"/>
              </a:xfrm>
              <a:prstGeom prst="rect">
                <a:avLst/>
              </a:prstGeom>
              <a:blipFill>
                <a:blip r:embed="rId6"/>
                <a:stretch>
                  <a:fillRect l="-1235" b="-645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BCC22D67-DCD6-4BAA-90C4-D0BC12B902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53" y="278353"/>
            <a:ext cx="3968687" cy="297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3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196FBAF-0EC9-4A81-8902-DF62E9213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12" y="1733959"/>
            <a:ext cx="3648182" cy="2735094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F2E618C3-B9FA-4517-8B47-1966EB393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412" y="1642356"/>
            <a:ext cx="3892550" cy="2918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CF3B9B-31F6-4A45-9D85-3AFF39B1B39A}"/>
              </a:ext>
            </a:extLst>
          </p:cNvPr>
          <p:cNvSpPr txBox="1"/>
          <p:nvPr/>
        </p:nvSpPr>
        <p:spPr>
          <a:xfrm>
            <a:off x="729842" y="904422"/>
            <a:ext cx="3120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6 Uniformly spaced Antennas with uniform amplitudes.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B210A-1729-44B8-B2F2-4E8ECFD763C6}"/>
              </a:ext>
            </a:extLst>
          </p:cNvPr>
          <p:cNvSpPr txBox="1"/>
          <p:nvPr/>
        </p:nvSpPr>
        <p:spPr>
          <a:xfrm>
            <a:off x="4756558" y="1042921"/>
            <a:ext cx="303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Inverse Fourier Transform.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F05C8-7A68-4D74-9F9C-7F03FA49487B}"/>
              </a:ext>
            </a:extLst>
          </p:cNvPr>
          <p:cNvSpPr txBox="1"/>
          <p:nvPr/>
        </p:nvSpPr>
        <p:spPr>
          <a:xfrm>
            <a:off x="461395" y="4652259"/>
            <a:ext cx="31207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Can be viewed as a sampled </a:t>
            </a:r>
            <a:r>
              <a:rPr lang="en-ZA" b="1" dirty="0"/>
              <a:t>rectangular </a:t>
            </a:r>
            <a:r>
              <a:rPr lang="en-ZA" dirty="0"/>
              <a:t>(window) function in the frequency domain. This is then a </a:t>
            </a:r>
            <a:r>
              <a:rPr lang="en-ZA" dirty="0" err="1"/>
              <a:t>sinc</a:t>
            </a:r>
            <a:r>
              <a:rPr lang="en-ZA" dirty="0"/>
              <a:t> function convoluted with a </a:t>
            </a:r>
            <a:r>
              <a:rPr lang="en-ZA" dirty="0" err="1"/>
              <a:t>dirac</a:t>
            </a:r>
            <a:r>
              <a:rPr lang="en-ZA" dirty="0"/>
              <a:t> comb in the time domain.</a:t>
            </a:r>
          </a:p>
        </p:txBody>
      </p:sp>
    </p:spTree>
    <p:extLst>
      <p:ext uri="{BB962C8B-B14F-4D97-AF65-F5344CB8AC3E}">
        <p14:creationId xmlns:p14="http://schemas.microsoft.com/office/powerpoint/2010/main" val="129119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04694B-E7DB-49D1-9561-0087EE5DC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69" y="56624"/>
            <a:ext cx="5469623" cy="4102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50D2AD-E709-487B-842C-25E9B7FA4108}"/>
              </a:ext>
            </a:extLst>
          </p:cNvPr>
          <p:cNvSpPr txBox="1"/>
          <p:nvPr/>
        </p:nvSpPr>
        <p:spPr>
          <a:xfrm>
            <a:off x="556469" y="4330021"/>
            <a:ext cx="5025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N = 7;</a:t>
            </a:r>
          </a:p>
          <a:p>
            <a:r>
              <a:rPr lang="en-ZA" dirty="0"/>
              <a:t>Spacing = [0.711, 1.019, 0.868, 0.98, 0.772, 0.747]</a:t>
            </a:r>
          </a:p>
          <a:p>
            <a:r>
              <a:rPr lang="en-ZA" dirty="0"/>
              <a:t>Amplitude = [1 1 1 1 1 1 1]</a:t>
            </a:r>
          </a:p>
          <a:p>
            <a:r>
              <a:rPr lang="en-ZA" dirty="0"/>
              <a:t>Novel algorithm by:</a:t>
            </a:r>
          </a:p>
          <a:p>
            <a:r>
              <a:rPr lang="en-ZA" b="1" dirty="0" err="1"/>
              <a:t>Khalilpour</a:t>
            </a:r>
            <a:r>
              <a:rPr lang="en-ZA" b="1" dirty="0"/>
              <a:t>, </a:t>
            </a:r>
            <a:r>
              <a:rPr lang="en-ZA" b="1" dirty="0" err="1"/>
              <a:t>Jafar</a:t>
            </a:r>
            <a:r>
              <a:rPr lang="en-ZA" b="1" dirty="0"/>
              <a:t> ; </a:t>
            </a:r>
            <a:r>
              <a:rPr lang="en-ZA" b="1" dirty="0" err="1"/>
              <a:t>Ranjbar</a:t>
            </a:r>
            <a:r>
              <a:rPr lang="en-ZA" b="1" dirty="0"/>
              <a:t>, Javad ; </a:t>
            </a:r>
            <a:r>
              <a:rPr lang="en-ZA" b="1" dirty="0" err="1"/>
              <a:t>Karami</a:t>
            </a:r>
            <a:r>
              <a:rPr lang="en-ZA" b="1" dirty="0"/>
              <a:t>, </a:t>
            </a:r>
            <a:r>
              <a:rPr lang="en-ZA" b="1" dirty="0" err="1"/>
              <a:t>Poorya</a:t>
            </a:r>
            <a:endParaRPr lang="en-ZA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5A2BBD-88FD-4561-956C-FE5CE464C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58" y="158341"/>
            <a:ext cx="5334000" cy="400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9F2FD4-7A45-479E-ABFA-A604590BFD70}"/>
              </a:ext>
            </a:extLst>
          </p:cNvPr>
          <p:cNvSpPr txBox="1"/>
          <p:nvPr/>
        </p:nvSpPr>
        <p:spPr>
          <a:xfrm>
            <a:off x="6955277" y="4601183"/>
            <a:ext cx="4591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My GA for N=6;</a:t>
            </a:r>
          </a:p>
          <a:p>
            <a:r>
              <a:rPr lang="en-ZA" dirty="0"/>
              <a:t>Spacing = [</a:t>
            </a:r>
            <a:r>
              <a:rPr lang="en-Z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1.007,</a:t>
            </a:r>
            <a:r>
              <a:rPr lang="en-ZA" dirty="0"/>
              <a:t> </a:t>
            </a:r>
            <a:r>
              <a:rPr lang="en-Z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0.76,</a:t>
            </a:r>
            <a:r>
              <a:rPr lang="en-ZA" dirty="0"/>
              <a:t> </a:t>
            </a:r>
            <a:r>
              <a:rPr lang="en-Z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0.892,</a:t>
            </a:r>
            <a:r>
              <a:rPr lang="en-ZA" dirty="0"/>
              <a:t> </a:t>
            </a:r>
            <a:r>
              <a:rPr lang="en-Z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0.887,</a:t>
            </a:r>
            <a:r>
              <a:rPr lang="en-ZA" dirty="0"/>
              <a:t> </a:t>
            </a:r>
            <a:r>
              <a:rPr lang="en-Z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0,994</a:t>
            </a:r>
            <a:r>
              <a:rPr lang="en-ZA" dirty="0"/>
              <a:t> ]</a:t>
            </a:r>
          </a:p>
          <a:p>
            <a:r>
              <a:rPr lang="en-ZA" dirty="0"/>
              <a:t>Amplitude = [1 1 1 1 1 1]</a:t>
            </a:r>
          </a:p>
          <a:p>
            <a:r>
              <a:rPr lang="en-ZA" dirty="0"/>
              <a:t>5 </a:t>
            </a:r>
            <a:r>
              <a:rPr lang="en-ZA"/>
              <a:t>min simulation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408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99F95E9C-46FC-4842-A1D7-203649F46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89"/>
            <a:ext cx="12192000" cy="679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174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 Deyzel</dc:creator>
  <cp:lastModifiedBy>Walt Deyzel</cp:lastModifiedBy>
  <cp:revision>10</cp:revision>
  <dcterms:created xsi:type="dcterms:W3CDTF">2021-08-30T17:54:58Z</dcterms:created>
  <dcterms:modified xsi:type="dcterms:W3CDTF">2021-08-31T17:40:12Z</dcterms:modified>
</cp:coreProperties>
</file>