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sde.buaa.edu.cn/~kexu/benchmarks/graph-benchmark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504" y="188640"/>
            <a:ext cx="871309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sz="3900" b="1" dirty="0" smtClean="0">
                <a:solidFill>
                  <a:schemeClr val="tx2"/>
                </a:solidFill>
                <a:ea typeface="隶书" pitchFamily="49" charset="-122"/>
              </a:rPr>
              <a:t>探索型作业：关于最大团问题的研究</a:t>
            </a:r>
            <a:endParaRPr lang="zh-CN" altLang="en-US" sz="3900" b="1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60648"/>
            <a:ext cx="9144000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</a:t>
            </a:r>
            <a:r>
              <a:rPr kumimoji="1" lang="zh-CN" altLang="en-US" sz="2800" dirty="0" smtClean="0">
                <a:latin typeface="宋体" pitchFamily="2" charset="-122"/>
              </a:rPr>
              <a:t>求无向图的最大团，是</a:t>
            </a:r>
            <a:r>
              <a:rPr kumimoji="1" lang="en-US" altLang="zh-CN" sz="2800" dirty="0" smtClean="0">
                <a:latin typeface="宋体" pitchFamily="2" charset="-122"/>
              </a:rPr>
              <a:t>NP-hard</a:t>
            </a:r>
            <a:r>
              <a:rPr kumimoji="1" lang="zh-CN" altLang="en-US" sz="2800" dirty="0" smtClean="0">
                <a:latin typeface="宋体" pitchFamily="2" charset="-122"/>
              </a:rPr>
              <a:t>问题。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</a:t>
            </a:r>
            <a:r>
              <a:rPr kumimoji="1" lang="zh-CN" altLang="en-US" sz="2800" dirty="0" smtClean="0">
                <a:latin typeface="宋体" pitchFamily="2" charset="-122"/>
              </a:rPr>
              <a:t>几个等价的问题：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1</a:t>
            </a:r>
            <a:r>
              <a:rPr kumimoji="1" lang="zh-CN" altLang="en-US" sz="2800" dirty="0" smtClean="0">
                <a:latin typeface="宋体" pitchFamily="2" charset="-122"/>
              </a:rPr>
              <a:t>）求最大独立集</a:t>
            </a:r>
            <a:r>
              <a:rPr kumimoji="1" lang="en-US" altLang="zh-CN" sz="2800" dirty="0" smtClean="0">
                <a:latin typeface="宋体" pitchFamily="2" charset="-122"/>
              </a:rPr>
              <a:t>(MIS)	Max Independent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2) </a:t>
            </a:r>
            <a:r>
              <a:rPr kumimoji="1" lang="zh-CN" altLang="en-US" sz="2800" dirty="0" smtClean="0">
                <a:latin typeface="宋体" pitchFamily="2" charset="-122"/>
              </a:rPr>
              <a:t>求最小点覆盖</a:t>
            </a:r>
            <a:r>
              <a:rPr kumimoji="1" lang="en-US" altLang="zh-CN" sz="2800" dirty="0" smtClean="0">
                <a:latin typeface="宋体" pitchFamily="2" charset="-122"/>
              </a:rPr>
              <a:t>(MVC)   Min Vertex Cover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3) </a:t>
            </a:r>
            <a:r>
              <a:rPr kumimoji="1" lang="zh-CN" altLang="en-US" sz="2800" dirty="0" smtClean="0">
                <a:latin typeface="宋体" pitchFamily="2" charset="-122"/>
              </a:rPr>
              <a:t>求最大团</a:t>
            </a:r>
            <a:r>
              <a:rPr kumimoji="1" lang="en-US" altLang="zh-CN" sz="2800" dirty="0" smtClean="0">
                <a:latin typeface="宋体" pitchFamily="2" charset="-122"/>
              </a:rPr>
              <a:t>(MC)		Max Clique</a:t>
            </a:r>
            <a:endParaRPr kumimoji="1"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504" y="188640"/>
            <a:ext cx="871309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sz="3900" b="1" dirty="0" smtClean="0">
                <a:solidFill>
                  <a:schemeClr val="tx2"/>
                </a:solidFill>
                <a:ea typeface="隶书" pitchFamily="49" charset="-122"/>
              </a:rPr>
              <a:t>探索型作业：关于最大团问题的研究</a:t>
            </a:r>
            <a:endParaRPr lang="zh-CN" altLang="en-US" sz="3900" b="1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60648"/>
            <a:ext cx="9144000" cy="7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团：无向图中的完全子图</a:t>
            </a:r>
            <a:r>
              <a:rPr kumimoji="1" lang="en-US" altLang="zh-CN" sz="2800" dirty="0" smtClean="0">
                <a:latin typeface="宋体" pitchFamily="2" charset="-122"/>
              </a:rPr>
              <a:t>(</a:t>
            </a:r>
            <a:r>
              <a:rPr kumimoji="1" lang="zh-CN" altLang="en-US" sz="2800" dirty="0" smtClean="0">
                <a:latin typeface="宋体" pitchFamily="2" charset="-122"/>
              </a:rPr>
              <a:t>顶点两两有边的子图</a:t>
            </a:r>
            <a:r>
              <a:rPr kumimoji="1" lang="en-US" altLang="zh-CN" sz="2800" dirty="0" smtClean="0">
                <a:latin typeface="宋体" pitchFamily="2" charset="-122"/>
              </a:rPr>
              <a:t>)</a:t>
            </a:r>
            <a:r>
              <a:rPr kumimoji="1" lang="zh-CN" altLang="en-US" sz="2800" dirty="0" smtClean="0">
                <a:latin typeface="宋体" pitchFamily="2" charset="-122"/>
              </a:rPr>
              <a:t>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</a:t>
            </a:r>
            <a:r>
              <a:rPr kumimoji="1" lang="zh-CN" altLang="en-US" sz="2800" dirty="0" smtClean="0">
                <a:latin typeface="宋体" pitchFamily="2" charset="-122"/>
              </a:rPr>
              <a:t>最大团：无向图中顶点数最多的完全子图。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独立集：集合中任意两点之间无边。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点覆盖：所有边都至少有一个定点位于其中。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显然，独立集以外的顶点，构成一个点覆盖。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求最大独立集，和求最小点覆盖，是等价的。因为最大独立集之外的那些点，就是最小点覆盖。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求最大独立集问题，和求最大团问题，是等价的。因为，团在补图里，就是独立集。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求最小点覆盖 </a:t>
            </a:r>
            <a:r>
              <a:rPr kumimoji="1" lang="en-US" altLang="zh-CN" sz="2800" dirty="0" smtClean="0">
                <a:latin typeface="宋体" pitchFamily="2" charset="-122"/>
              </a:rPr>
              <a:t>&lt;==&gt;</a:t>
            </a:r>
            <a:r>
              <a:rPr kumimoji="1" lang="zh-CN" altLang="en-US" sz="2800" dirty="0" smtClean="0">
                <a:latin typeface="宋体" pitchFamily="2" charset="-122"/>
              </a:rPr>
              <a:t>求最大独立集 </a:t>
            </a:r>
            <a:r>
              <a:rPr kumimoji="1" lang="en-US" altLang="zh-CN" sz="2800" dirty="0" smtClean="0">
                <a:latin typeface="宋体" pitchFamily="2" charset="-122"/>
              </a:rPr>
              <a:t>&lt;==&gt; </a:t>
            </a:r>
            <a:r>
              <a:rPr kumimoji="1" lang="zh-CN" altLang="en-US" sz="2800" dirty="0" smtClean="0">
                <a:latin typeface="宋体" pitchFamily="2" charset="-122"/>
              </a:rPr>
              <a:t>求补图的最大团。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 smtClean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504" y="188640"/>
            <a:ext cx="871309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sz="3900" b="1" dirty="0" smtClean="0">
                <a:solidFill>
                  <a:schemeClr val="tx2"/>
                </a:solidFill>
                <a:ea typeface="隶书" pitchFamily="49" charset="-122"/>
              </a:rPr>
              <a:t>探索型作业：关于最大团问题的研究</a:t>
            </a:r>
            <a:endParaRPr lang="zh-CN" altLang="en-US" sz="3900" b="1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60648"/>
            <a:ext cx="9144000" cy="606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>
                <a:latin typeface="宋体" pitchFamily="2" charset="-122"/>
              </a:rPr>
              <a:t> </a:t>
            </a:r>
            <a:r>
              <a:rPr kumimoji="1" lang="en-US" altLang="zh-CN" sz="1900" dirty="0" smtClean="0">
                <a:latin typeface="宋体" pitchFamily="2" charset="-122"/>
              </a:rPr>
              <a:t>  </a:t>
            </a:r>
            <a:r>
              <a:rPr kumimoji="1" lang="zh-CN" altLang="en-US" sz="1900" dirty="0" smtClean="0">
                <a:latin typeface="宋体" pitchFamily="2" charset="-122"/>
              </a:rPr>
              <a:t>作业分值：占</a:t>
            </a:r>
            <a:r>
              <a:rPr kumimoji="1" lang="zh-CN" altLang="en-US" sz="1900" dirty="0" smtClean="0">
                <a:latin typeface="宋体" pitchFamily="2" charset="-122"/>
              </a:rPr>
              <a:t>总成绩</a:t>
            </a:r>
            <a:r>
              <a:rPr kumimoji="1" lang="en-US" altLang="zh-CN" sz="1900" dirty="0" smtClean="0">
                <a:latin typeface="宋体" pitchFamily="2" charset="-122"/>
              </a:rPr>
              <a:t>6</a:t>
            </a:r>
            <a:r>
              <a:rPr kumimoji="1" lang="zh-CN" altLang="en-US" sz="1900" dirty="0" smtClean="0">
                <a:latin typeface="宋体" pitchFamily="2" charset="-122"/>
              </a:rPr>
              <a:t>分</a:t>
            </a:r>
            <a:r>
              <a:rPr kumimoji="1" lang="zh-CN" altLang="en-US" sz="1900" dirty="0" smtClean="0">
                <a:latin typeface="宋体" pitchFamily="2" charset="-122"/>
              </a:rPr>
              <a:t>。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  1)</a:t>
            </a:r>
            <a:r>
              <a:rPr kumimoji="1" lang="zh-CN" altLang="en-US" sz="1900" dirty="0" smtClean="0">
                <a:latin typeface="宋体" pitchFamily="2" charset="-122"/>
              </a:rPr>
              <a:t>编写求最大团或等价问题的程序，用给定测试数据测试其性能。测试数据来源：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</a:t>
            </a:r>
            <a:r>
              <a:rPr kumimoji="1" lang="en-US" altLang="zh-CN" sz="1900" dirty="0" smtClean="0">
                <a:latin typeface="宋体" pitchFamily="2" charset="-122"/>
                <a:hlinkClick r:id="rId2"/>
              </a:rPr>
              <a:t>http://www.nlsde.buaa.edu.cn/~kexu/benchmarks/graph-benchmarks.htm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	</a:t>
            </a:r>
            <a:r>
              <a:rPr lang="en-US" altLang="zh-CN" sz="1900" b="1" dirty="0" smtClean="0"/>
              <a:t> Maximum Clique and Vertex Coloring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900" dirty="0" smtClean="0">
                <a:latin typeface="宋体" pitchFamily="2" charset="-122"/>
              </a:rPr>
              <a:t>   一节下的数据。此程序</a:t>
            </a:r>
            <a:r>
              <a:rPr kumimoji="1" lang="zh-CN" altLang="en-US" sz="1900" dirty="0" smtClean="0">
                <a:latin typeface="宋体" pitchFamily="2" charset="-122"/>
              </a:rPr>
              <a:t>占</a:t>
            </a:r>
            <a:r>
              <a:rPr kumimoji="1" lang="en-US" altLang="zh-CN" sz="1900" dirty="0" smtClean="0">
                <a:latin typeface="宋体" pitchFamily="2" charset="-122"/>
              </a:rPr>
              <a:t>6</a:t>
            </a:r>
            <a:r>
              <a:rPr kumimoji="1" lang="zh-CN" altLang="en-US" sz="1900" dirty="0" smtClean="0">
                <a:latin typeface="宋体" pitchFamily="2" charset="-122"/>
              </a:rPr>
              <a:t>分中的</a:t>
            </a:r>
            <a:r>
              <a:rPr kumimoji="1" lang="en-US" altLang="zh-CN" sz="1900" dirty="0" smtClean="0">
                <a:latin typeface="宋体" pitchFamily="2" charset="-122"/>
              </a:rPr>
              <a:t>4</a:t>
            </a:r>
            <a:r>
              <a:rPr kumimoji="1" lang="zh-CN" altLang="en-US" sz="1900" dirty="0" smtClean="0">
                <a:latin typeface="宋体" pitchFamily="2" charset="-122"/>
              </a:rPr>
              <a:t>分</a:t>
            </a:r>
            <a:r>
              <a:rPr kumimoji="1" lang="zh-CN" altLang="en-US" sz="1900" dirty="0" smtClean="0">
                <a:latin typeface="宋体" pitchFamily="2" charset="-122"/>
              </a:rPr>
              <a:t>，根据性能排名</a:t>
            </a:r>
            <a:r>
              <a:rPr kumimoji="1" lang="en-US" altLang="zh-CN" sz="1900" dirty="0" smtClean="0">
                <a:latin typeface="宋体" pitchFamily="2" charset="-122"/>
              </a:rPr>
              <a:t>(</a:t>
            </a:r>
            <a:r>
              <a:rPr kumimoji="1" lang="zh-CN" altLang="en-US" sz="1900" dirty="0" smtClean="0">
                <a:latin typeface="宋体" pitchFamily="2" charset="-122"/>
              </a:rPr>
              <a:t>分为</a:t>
            </a:r>
            <a:r>
              <a:rPr kumimoji="1" lang="en-US" altLang="zh-CN" sz="1900" dirty="0" smtClean="0">
                <a:latin typeface="宋体" pitchFamily="2" charset="-122"/>
              </a:rPr>
              <a:t>4</a:t>
            </a:r>
            <a:r>
              <a:rPr kumimoji="1" lang="zh-CN" altLang="en-US" sz="1900" dirty="0" smtClean="0">
                <a:latin typeface="宋体" pitchFamily="2" charset="-122"/>
              </a:rPr>
              <a:t>档</a:t>
            </a:r>
            <a:r>
              <a:rPr kumimoji="1" lang="zh-CN" altLang="en-US" sz="1900" dirty="0" smtClean="0">
                <a:latin typeface="宋体" pitchFamily="2" charset="-122"/>
              </a:rPr>
              <a:t>）给分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  2)</a:t>
            </a:r>
            <a:r>
              <a:rPr kumimoji="1" lang="zh-CN" altLang="en-US" sz="1900" dirty="0" smtClean="0">
                <a:latin typeface="宋体" pitchFamily="2" charset="-122"/>
              </a:rPr>
              <a:t>写报告</a:t>
            </a:r>
            <a:r>
              <a:rPr kumimoji="1" lang="en-US" altLang="zh-CN" sz="1900" dirty="0" err="1" smtClean="0">
                <a:latin typeface="宋体" pitchFamily="2" charset="-122"/>
              </a:rPr>
              <a:t>ppt</a:t>
            </a:r>
            <a:r>
              <a:rPr kumimoji="1" lang="zh-CN" altLang="en-US" sz="1900" dirty="0" smtClean="0">
                <a:latin typeface="宋体" pitchFamily="2" charset="-122"/>
              </a:rPr>
              <a:t>。</a:t>
            </a:r>
            <a:r>
              <a:rPr kumimoji="1" lang="zh-CN" altLang="en-US" sz="1900" dirty="0">
                <a:latin typeface="宋体" pitchFamily="2" charset="-122"/>
              </a:rPr>
              <a:t>简述该问题研究的历史和现状</a:t>
            </a:r>
            <a:r>
              <a:rPr kumimoji="1" lang="zh-CN" altLang="en-US" sz="1900" dirty="0" smtClean="0">
                <a:latin typeface="宋体" pitchFamily="2" charset="-122"/>
              </a:rPr>
              <a:t>。阅读</a:t>
            </a:r>
            <a:r>
              <a:rPr kumimoji="1" lang="zh-CN" altLang="en-US" sz="1900" dirty="0">
                <a:latin typeface="宋体" pitchFamily="2" charset="-122"/>
              </a:rPr>
              <a:t>一篇指定论文，写出其算法实现思想</a:t>
            </a:r>
            <a:r>
              <a:rPr kumimoji="1" lang="zh-CN" altLang="en-US" sz="1900" dirty="0" smtClean="0">
                <a:latin typeface="宋体" pitchFamily="2" charset="-122"/>
              </a:rPr>
              <a:t>。此</a:t>
            </a:r>
            <a:r>
              <a:rPr kumimoji="1" lang="en-US" altLang="zh-CN" sz="1900" dirty="0">
                <a:latin typeface="宋体" pitchFamily="2" charset="-122"/>
              </a:rPr>
              <a:t>PPT</a:t>
            </a:r>
            <a:r>
              <a:rPr kumimoji="1" lang="zh-CN" altLang="en-US" sz="1900" dirty="0" smtClean="0">
                <a:latin typeface="宋体" pitchFamily="2" charset="-122"/>
              </a:rPr>
              <a:t>占</a:t>
            </a:r>
            <a:r>
              <a:rPr kumimoji="1" lang="en-US" altLang="zh-CN" sz="1900" smtClean="0">
                <a:latin typeface="宋体" pitchFamily="2" charset="-122"/>
              </a:rPr>
              <a:t>6</a:t>
            </a:r>
            <a:r>
              <a:rPr kumimoji="1" lang="zh-CN" altLang="en-US" sz="1900" smtClean="0">
                <a:latin typeface="宋体" pitchFamily="2" charset="-122"/>
              </a:rPr>
              <a:t>分中</a:t>
            </a:r>
            <a:r>
              <a:rPr kumimoji="1" lang="zh-CN" altLang="en-US" sz="1900" dirty="0" smtClean="0">
                <a:latin typeface="宋体" pitchFamily="2" charset="-122"/>
              </a:rPr>
              <a:t>的</a:t>
            </a:r>
            <a:r>
              <a:rPr kumimoji="1" lang="en-US" altLang="zh-CN" sz="1900" dirty="0" smtClean="0">
                <a:latin typeface="宋体" pitchFamily="2" charset="-122"/>
              </a:rPr>
              <a:t>2</a:t>
            </a:r>
            <a:r>
              <a:rPr kumimoji="1" lang="zh-CN" altLang="en-US" sz="1900" dirty="0" smtClean="0">
                <a:latin typeface="宋体" pitchFamily="2" charset="-122"/>
              </a:rPr>
              <a:t>分</a:t>
            </a:r>
            <a:r>
              <a:rPr kumimoji="1" lang="zh-CN" altLang="en-US" sz="1900" dirty="0">
                <a:latin typeface="宋体" pitchFamily="2" charset="-122"/>
              </a:rPr>
              <a:t>。</a:t>
            </a:r>
            <a:r>
              <a:rPr kumimoji="1" lang="en-US" altLang="zh-CN" sz="1900" dirty="0">
                <a:latin typeface="宋体" pitchFamily="2" charset="-122"/>
              </a:rPr>
              <a:t>  	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   </a:t>
            </a:r>
            <a:r>
              <a:rPr kumimoji="1" lang="en-US" altLang="zh-CN" sz="1900" dirty="0">
                <a:latin typeface="宋体" pitchFamily="2" charset="-122"/>
              </a:rPr>
              <a:t>PPT</a:t>
            </a:r>
            <a:r>
              <a:rPr kumimoji="1" lang="zh-CN" altLang="en-US" sz="1900" dirty="0">
                <a:latin typeface="宋体" pitchFamily="2" charset="-122"/>
              </a:rPr>
              <a:t>做得好的可上台演讲，并</a:t>
            </a:r>
            <a:r>
              <a:rPr kumimoji="1" lang="zh-CN" altLang="en-US" sz="1900" dirty="0" smtClean="0">
                <a:latin typeface="宋体" pitchFamily="2" charset="-122"/>
              </a:rPr>
              <a:t>获得额外</a:t>
            </a:r>
            <a:r>
              <a:rPr kumimoji="1" lang="en-US" altLang="zh-CN" sz="1900" dirty="0" smtClean="0">
                <a:latin typeface="宋体" pitchFamily="2" charset="-122"/>
              </a:rPr>
              <a:t>2</a:t>
            </a:r>
            <a:r>
              <a:rPr kumimoji="1" lang="zh-CN" altLang="en-US" sz="1900" dirty="0">
                <a:latin typeface="宋体" pitchFamily="2" charset="-122"/>
              </a:rPr>
              <a:t>分加分。</a:t>
            </a:r>
            <a:r>
              <a:rPr kumimoji="1" lang="en-US" altLang="zh-CN" sz="1900" dirty="0" smtClean="0">
                <a:latin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>
                <a:latin typeface="宋体" pitchFamily="2" charset="-122"/>
              </a:rPr>
              <a:t> </a:t>
            </a:r>
            <a:r>
              <a:rPr kumimoji="1" lang="en-US" altLang="zh-CN" sz="1900" dirty="0" smtClean="0">
                <a:latin typeface="宋体" pitchFamily="2" charset="-122"/>
              </a:rPr>
              <a:t>  3) </a:t>
            </a:r>
            <a:r>
              <a:rPr kumimoji="1" lang="zh-CN" altLang="en-US" sz="1900" dirty="0" smtClean="0">
                <a:latin typeface="宋体" pitchFamily="2" charset="-122"/>
              </a:rPr>
              <a:t>组队作业，最多可以</a:t>
            </a:r>
            <a:r>
              <a:rPr kumimoji="1" lang="en-US" altLang="zh-CN" sz="1900" dirty="0" smtClean="0">
                <a:latin typeface="宋体" pitchFamily="2" charset="-122"/>
              </a:rPr>
              <a:t>5</a:t>
            </a:r>
            <a:r>
              <a:rPr kumimoji="1" lang="zh-CN" altLang="en-US" sz="1900" dirty="0" smtClean="0">
                <a:latin typeface="宋体" pitchFamily="2" charset="-122"/>
              </a:rPr>
              <a:t>人一起完成。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en-US" altLang="zh-CN" sz="1900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>
                <a:latin typeface="宋体" pitchFamily="2" charset="-122"/>
              </a:rPr>
              <a:t> </a:t>
            </a:r>
            <a:r>
              <a:rPr kumimoji="1" lang="en-US" altLang="zh-CN" sz="1900" dirty="0" smtClean="0">
                <a:latin typeface="宋体" pitchFamily="2" charset="-122"/>
              </a:rPr>
              <a:t>   </a:t>
            </a:r>
            <a:r>
              <a:rPr kumimoji="1" lang="zh-CN" altLang="en-US" sz="1900" dirty="0" smtClean="0">
                <a:latin typeface="宋体" pitchFamily="2" charset="-122"/>
              </a:rPr>
              <a:t>最大团大作业，包括</a:t>
            </a:r>
            <a:r>
              <a:rPr kumimoji="1" lang="en-US" altLang="zh-CN" sz="1900" dirty="0" smtClean="0">
                <a:latin typeface="宋体" pitchFamily="2" charset="-122"/>
              </a:rPr>
              <a:t>PPT</a:t>
            </a:r>
            <a:r>
              <a:rPr kumimoji="1" lang="zh-CN" altLang="en-US" sz="1900" dirty="0" smtClean="0">
                <a:latin typeface="宋体" pitchFamily="2" charset="-122"/>
              </a:rPr>
              <a:t>截止时间 ： </a:t>
            </a:r>
            <a:r>
              <a:rPr kumimoji="1" lang="en-US" altLang="zh-CN" sz="1900" dirty="0" smtClean="0">
                <a:latin typeface="宋体" pitchFamily="2" charset="-122"/>
              </a:rPr>
              <a:t>2020</a:t>
            </a:r>
            <a:r>
              <a:rPr kumimoji="1" lang="zh-CN" altLang="en-US" sz="1900" dirty="0" smtClean="0">
                <a:latin typeface="宋体" pitchFamily="2" charset="-122"/>
              </a:rPr>
              <a:t>年</a:t>
            </a:r>
            <a:r>
              <a:rPr kumimoji="1" lang="en-US" altLang="zh-CN" sz="1900" dirty="0" smtClean="0">
                <a:latin typeface="宋体" pitchFamily="2" charset="-122"/>
              </a:rPr>
              <a:t>1</a:t>
            </a:r>
            <a:r>
              <a:rPr kumimoji="1" lang="zh-CN" altLang="en-US" sz="1900" dirty="0" smtClean="0">
                <a:latin typeface="宋体" pitchFamily="2" charset="-122"/>
              </a:rPr>
              <a:t>月</a:t>
            </a:r>
            <a:r>
              <a:rPr kumimoji="1" lang="en-US" altLang="zh-CN" sz="1900" dirty="0" smtClean="0">
                <a:latin typeface="宋体" pitchFamily="2" charset="-122"/>
              </a:rPr>
              <a:t>12</a:t>
            </a:r>
            <a:r>
              <a:rPr kumimoji="1" lang="zh-CN" altLang="en-US" sz="1900" dirty="0" smtClean="0">
                <a:latin typeface="宋体" pitchFamily="2" charset="-122"/>
              </a:rPr>
              <a:t>日</a:t>
            </a:r>
            <a:r>
              <a:rPr kumimoji="1" lang="en-US" altLang="zh-CN" sz="1900" dirty="0" smtClean="0">
                <a:latin typeface="宋体" pitchFamily="2" charset="-122"/>
              </a:rPr>
              <a:t>23:00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>
                <a:latin typeface="宋体" pitchFamily="2" charset="-122"/>
              </a:rPr>
              <a:t> </a:t>
            </a:r>
            <a:r>
              <a:rPr kumimoji="1" lang="en-US" altLang="zh-CN" sz="1900" dirty="0" smtClean="0">
                <a:latin typeface="宋体" pitchFamily="2" charset="-122"/>
              </a:rPr>
              <a:t>   </a:t>
            </a:r>
            <a:r>
              <a:rPr kumimoji="1" lang="zh-CN" altLang="en-US" sz="1900" dirty="0" smtClean="0">
                <a:latin typeface="宋体" pitchFamily="2" charset="-122"/>
              </a:rPr>
              <a:t>如果想上台演讲，</a:t>
            </a:r>
            <a:r>
              <a:rPr kumimoji="1" lang="en-US" altLang="zh-CN" sz="1900" dirty="0" err="1" smtClean="0">
                <a:latin typeface="宋体" pitchFamily="2" charset="-122"/>
              </a:rPr>
              <a:t>ppt</a:t>
            </a:r>
            <a:r>
              <a:rPr kumimoji="1" lang="zh-CN" altLang="en-US" sz="1900" dirty="0" smtClean="0">
                <a:latin typeface="宋体" pitchFamily="2" charset="-122"/>
              </a:rPr>
              <a:t>截止时间</a:t>
            </a:r>
            <a:r>
              <a:rPr kumimoji="1" lang="en-US" altLang="zh-CN" sz="1900" dirty="0" smtClean="0">
                <a:latin typeface="宋体" pitchFamily="2" charset="-122"/>
              </a:rPr>
              <a:t>12</a:t>
            </a:r>
            <a:r>
              <a:rPr kumimoji="1" lang="zh-CN" altLang="en-US" sz="1900" dirty="0" smtClean="0">
                <a:latin typeface="宋体" pitchFamily="2" charset="-122"/>
              </a:rPr>
              <a:t>月</a:t>
            </a:r>
            <a:r>
              <a:rPr kumimoji="1" lang="en-US" altLang="zh-CN" sz="1900" dirty="0" smtClean="0">
                <a:latin typeface="宋体" pitchFamily="2" charset="-122"/>
              </a:rPr>
              <a:t>18</a:t>
            </a:r>
            <a:r>
              <a:rPr kumimoji="1" lang="zh-CN" altLang="en-US" sz="1900" dirty="0" smtClean="0">
                <a:latin typeface="宋体" pitchFamily="2" charset="-122"/>
              </a:rPr>
              <a:t>日</a:t>
            </a:r>
            <a:r>
              <a:rPr kumimoji="1" lang="en-US" altLang="zh-CN" sz="1900" dirty="0" smtClean="0">
                <a:latin typeface="宋体" pitchFamily="2" charset="-122"/>
              </a:rPr>
              <a:t>23:00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同学们可以开始背模板了，背会以下</a:t>
            </a:r>
            <a:r>
              <a:rPr lang="en-US" altLang="zh-CN" dirty="0"/>
              <a:t>6</a:t>
            </a:r>
            <a:r>
              <a:rPr lang="zh-CN" altLang="en-US" dirty="0"/>
              <a:t>个模板，期末考试就能及格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zh-CN" altLang="en-US" dirty="0"/>
              <a:t>并查集</a:t>
            </a:r>
          </a:p>
          <a:p>
            <a:r>
              <a:rPr lang="zh-CN" altLang="en-US" dirty="0"/>
              <a:t>树状数组（一维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线段树（一维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Trie</a:t>
            </a:r>
            <a:r>
              <a:rPr lang="zh-CN" altLang="en-US" dirty="0"/>
              <a:t>图</a:t>
            </a:r>
          </a:p>
          <a:p>
            <a:r>
              <a:rPr lang="zh-CN" altLang="en-US" dirty="0"/>
              <a:t>有向图求强连通分量</a:t>
            </a:r>
          </a:p>
          <a:p>
            <a:r>
              <a:rPr lang="en-US" altLang="zh-CN" dirty="0"/>
              <a:t>Bellman-ford</a:t>
            </a:r>
            <a:r>
              <a:rPr lang="zh-CN" altLang="en-US" dirty="0"/>
              <a:t>算法求最短路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4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267</Words>
  <Application>Microsoft Office PowerPoint</Application>
  <PresentationFormat>全屏显示(4:3)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隶书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10</cp:revision>
  <dcterms:created xsi:type="dcterms:W3CDTF">2013-04-14T08:23:17Z</dcterms:created>
  <dcterms:modified xsi:type="dcterms:W3CDTF">2019-11-18T02:01:13Z</dcterms:modified>
</cp:coreProperties>
</file>