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5826" y="457774"/>
            <a:ext cx="9448800" cy="86139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b="1" dirty="0" smtClean="0"/>
              <a:t/>
            </a:r>
            <a:br>
              <a:rPr lang="es-ES" sz="2200" b="1" dirty="0" smtClean="0"/>
            </a:br>
            <a:r>
              <a:rPr lang="es-ES" sz="2200" b="1" dirty="0"/>
              <a:t/>
            </a:r>
            <a:br>
              <a:rPr lang="es-ES" sz="2200" b="1" dirty="0"/>
            </a:br>
            <a:r>
              <a:rPr lang="es-ES" sz="2200" dirty="0"/>
              <a:t/>
            </a:r>
            <a:br>
              <a:rPr lang="es-ES" sz="2200" dirty="0"/>
            </a:br>
            <a:r>
              <a:rPr lang="es-ES" sz="2200" b="1" dirty="0"/>
              <a:t>PROYECTO</a:t>
            </a:r>
            <a:br>
              <a:rPr lang="es-ES" sz="2200" b="1" dirty="0"/>
            </a:br>
            <a:r>
              <a:rPr lang="es-ES" sz="2200" dirty="0"/>
              <a:t> Buscador de Productos en Varias </a:t>
            </a:r>
            <a:r>
              <a:rPr lang="es-ES" sz="2200" dirty="0" smtClean="0"/>
              <a:t>E-</a:t>
            </a:r>
            <a:r>
              <a:rPr lang="es-ES" sz="2200" dirty="0" err="1" smtClean="0"/>
              <a:t>commerce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31235" y="2850086"/>
            <a:ext cx="9448800" cy="23845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b="1" dirty="0" smtClean="0"/>
              <a:t>NOMBRE:</a:t>
            </a:r>
            <a:r>
              <a:rPr lang="es-ES" sz="2200" dirty="0" smtClean="0"/>
              <a:t> </a:t>
            </a:r>
          </a:p>
          <a:p>
            <a:pPr algn="ctr"/>
            <a:endParaRPr lang="es-ES" sz="2200" dirty="0"/>
          </a:p>
          <a:p>
            <a:pPr algn="ctr"/>
            <a:r>
              <a:rPr lang="es-ES" sz="2200" dirty="0" err="1" smtClean="0"/>
              <a:t>Pelourson</a:t>
            </a:r>
            <a:r>
              <a:rPr lang="es-ES" sz="2200" dirty="0" smtClean="0"/>
              <a:t> Walter</a:t>
            </a:r>
          </a:p>
          <a:p>
            <a:pPr algn="ctr"/>
            <a:endParaRPr lang="es-ES" sz="2200" dirty="0"/>
          </a:p>
          <a:p>
            <a:pPr algn="ctr"/>
            <a:endParaRPr lang="es-ES" sz="2200" dirty="0" smtClean="0"/>
          </a:p>
          <a:p>
            <a:pPr algn="ctr"/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b="1" dirty="0" smtClean="0"/>
              <a:t>Fecha de Presentación:</a:t>
            </a:r>
            <a:r>
              <a:rPr lang="es-ES" sz="2200" dirty="0" smtClean="0"/>
              <a:t> </a:t>
            </a:r>
          </a:p>
          <a:p>
            <a:pPr algn="ctr"/>
            <a:endParaRPr lang="es-ES" sz="2200" dirty="0"/>
          </a:p>
          <a:p>
            <a:pPr algn="ctr"/>
            <a:r>
              <a:rPr lang="es-ES" sz="2200" dirty="0" smtClean="0"/>
              <a:t>14/03/2025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38470" y="1508156"/>
            <a:ext cx="9448800" cy="11529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b="1" dirty="0" smtClean="0"/>
              <a:t>FINALIDAD:</a:t>
            </a:r>
          </a:p>
          <a:p>
            <a:pPr algn="ctr"/>
            <a:endParaRPr lang="es-ES" sz="2200" b="1" dirty="0" smtClean="0"/>
          </a:p>
          <a:p>
            <a:pPr algn="ctr"/>
            <a:r>
              <a:rPr lang="es-ES" sz="2200" dirty="0" smtClean="0"/>
              <a:t> Encuentra las mejores ofertas en un solo lugar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7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b="1" dirty="0"/>
              <a:t> Arquitectura del Buscador </a:t>
            </a:r>
            <a:r>
              <a:rPr lang="es-ES" b="1" dirty="0" err="1"/>
              <a:t>Multi</a:t>
            </a:r>
            <a:r>
              <a:rPr lang="es-ES" b="1" dirty="0"/>
              <a:t>-E-</a:t>
            </a:r>
            <a:r>
              <a:rPr lang="es-ES" b="1" dirty="0" err="1"/>
              <a:t>commerce</a:t>
            </a:r>
            <a:r>
              <a:rPr lang="es-ES" b="1" dirty="0"/>
              <a:t/>
            </a:r>
            <a:br>
              <a:rPr lang="es-ES" b="1" dirty="0"/>
            </a:b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881810"/>
            <a:ext cx="10820400" cy="4191819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/>
              <a:t>Diagrama </a:t>
            </a:r>
            <a:r>
              <a:rPr lang="es-ES" b="1" dirty="0"/>
              <a:t>(visual):</a:t>
            </a:r>
            <a:r>
              <a:rPr lang="es-ES" dirty="0"/>
              <a:t> Un diagrama claro y sencillo que muestre los siguientes componentes y su interacción</a:t>
            </a:r>
            <a:r>
              <a:rPr lang="es-ES" dirty="0" smtClean="0"/>
              <a:t>. </a:t>
            </a:r>
            <a:r>
              <a:rPr lang="es-ES" dirty="0"/>
              <a:t>Los elementos principales son:</a:t>
            </a:r>
          </a:p>
          <a:p>
            <a:pPr lvl="1"/>
            <a:r>
              <a:rPr lang="es-ES" b="1" dirty="0" smtClean="0"/>
              <a:t>Interfaz </a:t>
            </a:r>
            <a:r>
              <a:rPr lang="es-ES" b="1" dirty="0"/>
              <a:t>Web (</a:t>
            </a:r>
            <a:r>
              <a:rPr lang="es-ES" b="1" dirty="0" err="1"/>
              <a:t>Flask</a:t>
            </a:r>
            <a:r>
              <a:rPr lang="es-ES" b="1" dirty="0"/>
              <a:t>):</a:t>
            </a:r>
            <a:r>
              <a:rPr lang="es-ES" dirty="0"/>
              <a:t> (Ícono de navegador web o código) Recibe la consulta de búsqueda del usuario y muestra los resultados. Indica que está construida con Python y </a:t>
            </a:r>
            <a:r>
              <a:rPr lang="es-ES" dirty="0" err="1"/>
              <a:t>Flask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Motor de Búsqueda (Python):</a:t>
            </a:r>
            <a:r>
              <a:rPr lang="es-ES" dirty="0"/>
              <a:t> (Ícono de engranaje o lupa) Orquesta la búsqueda y llama a los </a:t>
            </a:r>
            <a:r>
              <a:rPr lang="es-ES" dirty="0" err="1"/>
              <a:t>scrapers</a:t>
            </a:r>
            <a:r>
              <a:rPr lang="es-ES" dirty="0"/>
              <a:t>.</a:t>
            </a:r>
          </a:p>
          <a:p>
            <a:pPr lvl="1"/>
            <a:r>
              <a:rPr lang="es-ES" b="1" dirty="0" err="1"/>
              <a:t>Scrapers</a:t>
            </a:r>
            <a:r>
              <a:rPr lang="es-ES" b="1" dirty="0"/>
              <a:t> (Módulos Individuales):</a:t>
            </a:r>
            <a:r>
              <a:rPr lang="es-ES" dirty="0"/>
              <a:t> (Íconos de arañas web o logos de cada e-</a:t>
            </a:r>
            <a:r>
              <a:rPr lang="es-ES" dirty="0" err="1"/>
              <a:t>commerce</a:t>
            </a:r>
            <a:r>
              <a:rPr lang="es-ES" dirty="0"/>
              <a:t>) Módulos que extraen información de cada tienda online (Amazon, eBay, </a:t>
            </a:r>
            <a:r>
              <a:rPr lang="es-ES" dirty="0" err="1"/>
              <a:t>AliExpress</a:t>
            </a:r>
            <a:r>
              <a:rPr lang="es-ES" dirty="0"/>
              <a:t>, </a:t>
            </a:r>
            <a:r>
              <a:rPr lang="es-ES" dirty="0" err="1"/>
              <a:t>Walmart</a:t>
            </a:r>
            <a:r>
              <a:rPr lang="es-ES" dirty="0"/>
              <a:t>, Mercado Libre). Indica el nombre del </a:t>
            </a:r>
            <a:r>
              <a:rPr lang="es-ES" dirty="0" err="1"/>
              <a:t>scraper</a:t>
            </a:r>
            <a:r>
              <a:rPr lang="es-ES" dirty="0"/>
              <a:t> para cada e-</a:t>
            </a:r>
            <a:r>
              <a:rPr lang="es-ES" dirty="0" err="1"/>
              <a:t>commerce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Sitios web de comercio electrónico:</a:t>
            </a:r>
            <a:r>
              <a:rPr lang="es-ES" dirty="0"/>
              <a:t> </a:t>
            </a:r>
            <a:r>
              <a:rPr lang="es-ES" dirty="0" smtClean="0"/>
              <a:t>(Amazon</a:t>
            </a:r>
            <a:r>
              <a:rPr lang="es-ES" dirty="0"/>
              <a:t>, eBay, </a:t>
            </a:r>
            <a:r>
              <a:rPr lang="es-ES" dirty="0" err="1"/>
              <a:t>AliExpress</a:t>
            </a:r>
            <a:r>
              <a:rPr lang="es-ES" dirty="0"/>
              <a:t>, </a:t>
            </a:r>
            <a:r>
              <a:rPr lang="es-ES" dirty="0" err="1"/>
              <a:t>Walmart</a:t>
            </a:r>
            <a:r>
              <a:rPr lang="es-ES" dirty="0"/>
              <a:t>, Mercado Libre) Indica que los </a:t>
            </a:r>
            <a:r>
              <a:rPr lang="es-ES" dirty="0" err="1"/>
              <a:t>scrapers</a:t>
            </a:r>
            <a:r>
              <a:rPr lang="es-ES" dirty="0"/>
              <a:t> interactúan con estos sitios web.</a:t>
            </a:r>
          </a:p>
          <a:p>
            <a:r>
              <a:rPr lang="es-ES" b="1" dirty="0"/>
              <a:t>Flujo del Diagrama:</a:t>
            </a:r>
            <a:r>
              <a:rPr lang="es-ES" dirty="0"/>
              <a:t> Flechas que indiquen el flujo de información:</a:t>
            </a:r>
          </a:p>
          <a:p>
            <a:pPr lvl="1"/>
            <a:r>
              <a:rPr lang="es-ES" dirty="0"/>
              <a:t>Usuario -&gt; Interfaz Web (Consulta de Búsqueda)</a:t>
            </a:r>
          </a:p>
          <a:p>
            <a:pPr lvl="1"/>
            <a:r>
              <a:rPr lang="es-ES" dirty="0"/>
              <a:t>Interfaz Web -&gt; Motor de Búsqueda (Solicitud de Búsqueda)</a:t>
            </a:r>
          </a:p>
          <a:p>
            <a:pPr lvl="1"/>
            <a:r>
              <a:rPr lang="es-ES" dirty="0"/>
              <a:t>Motor de Búsqueda -&gt; </a:t>
            </a:r>
            <a:r>
              <a:rPr lang="es-ES" dirty="0" err="1"/>
              <a:t>Scrapers</a:t>
            </a:r>
            <a:r>
              <a:rPr lang="es-ES" dirty="0"/>
              <a:t> (Llamada a los </a:t>
            </a:r>
            <a:r>
              <a:rPr lang="es-ES" dirty="0" err="1"/>
              <a:t>Scrapers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Scrapers</a:t>
            </a:r>
            <a:r>
              <a:rPr lang="es-ES" dirty="0"/>
              <a:t> -&gt; E-</a:t>
            </a:r>
            <a:r>
              <a:rPr lang="es-ES" dirty="0" err="1"/>
              <a:t>commerce</a:t>
            </a:r>
            <a:r>
              <a:rPr lang="es-ES" dirty="0"/>
              <a:t> </a:t>
            </a:r>
            <a:r>
              <a:rPr lang="es-ES" dirty="0" err="1"/>
              <a:t>Websites</a:t>
            </a:r>
            <a:r>
              <a:rPr lang="es-ES" dirty="0"/>
              <a:t> (Extracción de Datos)</a:t>
            </a:r>
          </a:p>
          <a:p>
            <a:pPr lvl="1"/>
            <a:r>
              <a:rPr lang="es-ES" dirty="0"/>
              <a:t>E-</a:t>
            </a:r>
            <a:r>
              <a:rPr lang="es-ES" dirty="0" err="1"/>
              <a:t>commerce</a:t>
            </a:r>
            <a:r>
              <a:rPr lang="es-ES" dirty="0"/>
              <a:t> </a:t>
            </a:r>
            <a:r>
              <a:rPr lang="es-ES" dirty="0" err="1"/>
              <a:t>Websites</a:t>
            </a:r>
            <a:r>
              <a:rPr lang="es-ES" dirty="0"/>
              <a:t> -&gt; </a:t>
            </a:r>
            <a:r>
              <a:rPr lang="es-ES" dirty="0" err="1"/>
              <a:t>Scrapers</a:t>
            </a:r>
            <a:r>
              <a:rPr lang="es-ES" dirty="0"/>
              <a:t> (Datos del Producto: Título, Enlace, Rating)</a:t>
            </a:r>
          </a:p>
          <a:p>
            <a:pPr lvl="1"/>
            <a:r>
              <a:rPr lang="es-ES" dirty="0" err="1"/>
              <a:t>Scrapers</a:t>
            </a:r>
            <a:r>
              <a:rPr lang="es-ES" dirty="0"/>
              <a:t> -&gt; Motor de Búsqueda (Resultados Consolidados)</a:t>
            </a:r>
          </a:p>
          <a:p>
            <a:pPr lvl="1"/>
            <a:r>
              <a:rPr lang="es-ES" dirty="0" smtClean="0"/>
              <a:t>Interfaz </a:t>
            </a:r>
            <a:r>
              <a:rPr lang="es-ES" dirty="0"/>
              <a:t>Web -&gt; Usuario (Presentación de Resultados)</a:t>
            </a:r>
          </a:p>
          <a:p>
            <a:r>
              <a:rPr lang="es-ES" b="1" dirty="0"/>
              <a:t>Descripción (Debajo del Diagrama):</a:t>
            </a:r>
            <a:endParaRPr lang="es-ES" dirty="0"/>
          </a:p>
          <a:p>
            <a:pPr lvl="1"/>
            <a:r>
              <a:rPr lang="es-ES" dirty="0"/>
              <a:t>El usuario introduce una consulta de búsqueda a través de la interfaz web.</a:t>
            </a:r>
          </a:p>
          <a:p>
            <a:pPr lvl="1"/>
            <a:r>
              <a:rPr lang="es-ES" dirty="0"/>
              <a:t>La aplicación </a:t>
            </a:r>
            <a:r>
              <a:rPr lang="es-ES" dirty="0" err="1"/>
              <a:t>Flask</a:t>
            </a:r>
            <a:r>
              <a:rPr lang="es-ES" dirty="0"/>
              <a:t> (el "motor de búsqueda") recibe la consulta y la distribuye a los </a:t>
            </a:r>
            <a:r>
              <a:rPr lang="es-ES" dirty="0" err="1"/>
              <a:t>scrapers</a:t>
            </a:r>
            <a:r>
              <a:rPr lang="es-ES" dirty="0"/>
              <a:t> correspondientes para cada e-</a:t>
            </a:r>
            <a:r>
              <a:rPr lang="es-ES" dirty="0" err="1"/>
              <a:t>commerce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Cada </a:t>
            </a:r>
            <a:r>
              <a:rPr lang="es-ES" dirty="0" err="1"/>
              <a:t>scraper</a:t>
            </a:r>
            <a:r>
              <a:rPr lang="es-ES" dirty="0"/>
              <a:t> extrae la información relevante del producto (título, enlace, calificación) del sitio web correspondiente.</a:t>
            </a:r>
          </a:p>
          <a:p>
            <a:pPr lvl="1"/>
            <a:r>
              <a:rPr lang="es-ES" dirty="0"/>
              <a:t>Los resultados se consolidan y formatean para ser mostrados al usuario de forma clara y organizada en la interfaz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8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b="1" dirty="0"/>
              <a:t>Resultados Clave y Beneficios para el Usuario</a:t>
            </a:r>
            <a:br>
              <a:rPr lang="es-ES" b="1" dirty="0"/>
            </a:b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 smtClean="0"/>
              <a:t>Lista </a:t>
            </a:r>
            <a:r>
              <a:rPr lang="es-ES" b="1" dirty="0"/>
              <a:t>de Resultados Concretos:</a:t>
            </a:r>
            <a:endParaRPr lang="es-ES" dirty="0"/>
          </a:p>
          <a:p>
            <a:pPr lvl="1"/>
            <a:r>
              <a:rPr lang="es-ES" b="1" dirty="0"/>
              <a:t>Buscador de comercio electrónico múltiple operativo:</a:t>
            </a:r>
            <a:r>
              <a:rPr lang="es-ES" dirty="0"/>
              <a:t> Se ha desarrollado e implementado un buscador de productos funcional que integra resultados de múltiples plataformas de comercio electrónico (Amazon, eBay, </a:t>
            </a:r>
            <a:r>
              <a:rPr lang="es-ES" dirty="0" err="1"/>
              <a:t>AliExpress</a:t>
            </a:r>
            <a:r>
              <a:rPr lang="es-ES" dirty="0"/>
              <a:t>, </a:t>
            </a:r>
            <a:r>
              <a:rPr lang="es-ES" dirty="0" err="1"/>
              <a:t>Walmart</a:t>
            </a:r>
            <a:r>
              <a:rPr lang="es-ES" dirty="0"/>
              <a:t>, Mercado Libre).</a:t>
            </a:r>
          </a:p>
          <a:p>
            <a:pPr lvl="1"/>
            <a:r>
              <a:rPr lang="es-ES" b="1" dirty="0"/>
              <a:t>Centralización de Búsquedas:</a:t>
            </a:r>
            <a:r>
              <a:rPr lang="es-ES" dirty="0"/>
              <a:t> Los usuarios ahora pueden buscar productos en múltiples tiendas desde una única interfaz.</a:t>
            </a:r>
          </a:p>
          <a:p>
            <a:pPr lvl="1"/>
            <a:r>
              <a:rPr lang="es-ES" b="1" dirty="0" smtClean="0"/>
              <a:t>Interfaz </a:t>
            </a:r>
            <a:r>
              <a:rPr lang="es-ES" b="1" dirty="0"/>
              <a:t>Intuitiva:</a:t>
            </a:r>
            <a:r>
              <a:rPr lang="es-ES" dirty="0"/>
              <a:t> Se ha diseñado una interfaz de usuario clara y fácil de usar que facilita la comparación de precios y la toma de decisiones.</a:t>
            </a:r>
          </a:p>
          <a:p>
            <a:r>
              <a:rPr lang="es-ES" b="1" dirty="0"/>
              <a:t>Beneficios para el </a:t>
            </a:r>
            <a:r>
              <a:rPr lang="es-ES" b="1" dirty="0" smtClean="0"/>
              <a:t>Usuario:</a:t>
            </a:r>
            <a:endParaRPr lang="es-ES" dirty="0"/>
          </a:p>
          <a:p>
            <a:pPr lvl="1"/>
            <a:r>
              <a:rPr lang="es-ES" b="1" dirty="0"/>
              <a:t>Ahorro de Tiempo Significativo:</a:t>
            </a:r>
            <a:r>
              <a:rPr lang="es-ES" dirty="0"/>
              <a:t> Los usuarios ya no necesitan visitar múltiples sitios web para comparar precios.</a:t>
            </a:r>
          </a:p>
          <a:p>
            <a:pPr lvl="1"/>
            <a:r>
              <a:rPr lang="es-ES" b="1" dirty="0"/>
              <a:t>Mayor Comodidad:</a:t>
            </a:r>
            <a:r>
              <a:rPr lang="es-ES" dirty="0"/>
              <a:t> La búsqueda se realiza desde una única plataforma.</a:t>
            </a:r>
          </a:p>
          <a:p>
            <a:pPr lvl="1"/>
            <a:r>
              <a:rPr lang="es-ES" b="1" dirty="0"/>
              <a:t>Facilidad de Comparación:</a:t>
            </a:r>
            <a:r>
              <a:rPr lang="es-ES" dirty="0"/>
              <a:t> Los resultados se presentan de forma organizada para facilitar la comparación de precios, calificaciones y disponibilidad.</a:t>
            </a:r>
          </a:p>
          <a:p>
            <a:pPr lvl="1"/>
            <a:r>
              <a:rPr lang="es-ES" b="1" dirty="0"/>
              <a:t>Información Centralizada:</a:t>
            </a:r>
            <a:r>
              <a:rPr lang="es-ES" dirty="0"/>
              <a:t> Acceso a la información clave del producto (título, enlace, calificación) en un solo lugar.</a:t>
            </a:r>
          </a:p>
          <a:p>
            <a:r>
              <a:rPr lang="es-ES" b="1" dirty="0" smtClean="0"/>
              <a:t>(A DESARROLLAR </a:t>
            </a:r>
            <a:r>
              <a:rPr lang="es-ES" b="1" dirty="0"/>
              <a:t>- Si tienes datos cuantitativos):</a:t>
            </a:r>
            <a:endParaRPr lang="es-ES" dirty="0"/>
          </a:p>
          <a:p>
            <a:pPr lvl="1"/>
            <a:r>
              <a:rPr lang="es-ES" dirty="0"/>
              <a:t>"En pruebas preliminares, los usuarios han reportado un ahorro de tiempo promedio del [X]% al utilizar nuestro buscador en comparación con la búsqueda manual."</a:t>
            </a:r>
          </a:p>
          <a:p>
            <a:pPr lvl="1"/>
            <a:r>
              <a:rPr lang="es-ES" dirty="0"/>
              <a:t>"Nuestro buscador indexa actualmente más de [Y] productos de las principales e-</a:t>
            </a:r>
            <a:r>
              <a:rPr lang="es-ES" dirty="0" err="1"/>
              <a:t>commerce</a:t>
            </a:r>
            <a:r>
              <a:rPr lang="es-ES" dirty="0"/>
              <a:t>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5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Desafíos y Limitaciones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/>
              <a:t>Desafíos</a:t>
            </a:r>
            <a:r>
              <a:rPr lang="es-ES" b="1" dirty="0"/>
              <a:t>:</a:t>
            </a:r>
            <a:endParaRPr lang="es-ES" dirty="0"/>
          </a:p>
          <a:p>
            <a:pPr lvl="1"/>
            <a:r>
              <a:rPr lang="es-ES" b="1" dirty="0"/>
              <a:t>Mantenimiento Continuo de los </a:t>
            </a:r>
            <a:r>
              <a:rPr lang="es-ES" b="1" dirty="0" err="1"/>
              <a:t>Scrapers</a:t>
            </a:r>
            <a:r>
              <a:rPr lang="es-ES" b="1" dirty="0"/>
              <a:t>:</a:t>
            </a:r>
            <a:r>
              <a:rPr lang="es-ES" dirty="0"/>
              <a:t> Los sitios web cambian su estructura con frecuencia, lo que requiere actualizaciones constantes de los </a:t>
            </a:r>
            <a:r>
              <a:rPr lang="es-ES" dirty="0" err="1"/>
              <a:t>scrapers</a:t>
            </a:r>
            <a:r>
              <a:rPr lang="es-ES" dirty="0"/>
              <a:t> para garantizar la extracción correcta de los datos.</a:t>
            </a:r>
          </a:p>
          <a:p>
            <a:pPr lvl="1"/>
            <a:r>
              <a:rPr lang="es-ES" b="1" dirty="0"/>
              <a:t>Prevención de Bloqueos de IP:</a:t>
            </a:r>
            <a:r>
              <a:rPr lang="es-ES" dirty="0"/>
              <a:t> Algunos sitios web implementan medidas para bloquear </a:t>
            </a:r>
            <a:r>
              <a:rPr lang="es-ES" dirty="0" err="1"/>
              <a:t>bots</a:t>
            </a:r>
            <a:r>
              <a:rPr lang="es-ES" dirty="0"/>
              <a:t> y </a:t>
            </a:r>
            <a:r>
              <a:rPr lang="es-ES" dirty="0" err="1"/>
              <a:t>scrapers</a:t>
            </a:r>
            <a:r>
              <a:rPr lang="es-ES" dirty="0"/>
              <a:t>. Se han implementado estrategias para mitigar este problema (aunque no se detallan las estrategias específicas para no comprometerlas).</a:t>
            </a:r>
          </a:p>
          <a:p>
            <a:pPr lvl="1"/>
            <a:r>
              <a:rPr lang="es-ES" b="1" dirty="0"/>
              <a:t>Escalabilidad:</a:t>
            </a:r>
            <a:r>
              <a:rPr lang="es-ES" dirty="0"/>
              <a:t> </a:t>
            </a:r>
            <a:endParaRPr lang="es-ES" dirty="0" smtClean="0"/>
          </a:p>
          <a:p>
            <a:pPr lvl="1"/>
            <a:r>
              <a:rPr lang="es-ES" b="1" dirty="0" smtClean="0"/>
              <a:t>Calidad y Consistencia de los Datos:</a:t>
            </a:r>
            <a:r>
              <a:rPr lang="es-ES" dirty="0" smtClean="0"/>
              <a:t> Asegurar la precisión y la consistencia de los datos extraídos de diferentes fuentes con diferentes formatos.</a:t>
            </a:r>
          </a:p>
          <a:p>
            <a:r>
              <a:rPr lang="es-ES" b="1" dirty="0" smtClean="0"/>
              <a:t>Limitaciones</a:t>
            </a:r>
            <a:r>
              <a:rPr lang="es-ES" b="1" dirty="0"/>
              <a:t>:</a:t>
            </a:r>
            <a:endParaRPr lang="es-ES" dirty="0"/>
          </a:p>
          <a:p>
            <a:pPr lvl="1"/>
            <a:r>
              <a:rPr lang="es-ES" b="1" dirty="0"/>
              <a:t>Cobertura limitada de comercio electrónico:</a:t>
            </a:r>
            <a:r>
              <a:rPr lang="es-ES" dirty="0"/>
              <a:t> El buscador actualmente solo cubre </a:t>
            </a:r>
            <a:r>
              <a:rPr lang="es-ES" dirty="0" smtClean="0"/>
              <a:t>5 plataformas </a:t>
            </a:r>
            <a:r>
              <a:rPr lang="es-ES" dirty="0"/>
              <a:t>de comercio electrónico (Amazon, eBay, </a:t>
            </a:r>
            <a:r>
              <a:rPr lang="es-ES" dirty="0" err="1"/>
              <a:t>AliExpress</a:t>
            </a:r>
            <a:r>
              <a:rPr lang="es-ES" dirty="0"/>
              <a:t>, </a:t>
            </a:r>
            <a:r>
              <a:rPr lang="es-ES" dirty="0" err="1"/>
              <a:t>Walmart</a:t>
            </a:r>
            <a:r>
              <a:rPr lang="es-ES" dirty="0"/>
              <a:t>, Mercado Libre).</a:t>
            </a:r>
          </a:p>
          <a:p>
            <a:pPr lvl="1"/>
            <a:r>
              <a:rPr lang="es-ES" b="1" dirty="0"/>
              <a:t>Funcionalidad Limitada:</a:t>
            </a:r>
            <a:r>
              <a:rPr lang="es-ES" dirty="0"/>
              <a:t> El buscador actualmente solo ofrece la función básica de búsqueda y presentación de resultados. No incluye funcionalidades avanzadas como filtros, ordenamiento, alertas de precios o seguimiento de productos.</a:t>
            </a:r>
          </a:p>
          <a:p>
            <a:pPr lvl="1"/>
            <a:r>
              <a:rPr lang="es-ES" b="1" dirty="0"/>
              <a:t>Dependencia de la Estructura de los Sitios Web:</a:t>
            </a:r>
            <a:r>
              <a:rPr lang="es-ES" dirty="0"/>
              <a:t> El funcionamiento de los </a:t>
            </a:r>
            <a:r>
              <a:rPr lang="es-ES" dirty="0" err="1"/>
              <a:t>scrapers</a:t>
            </a:r>
            <a:r>
              <a:rPr lang="es-ES" dirty="0"/>
              <a:t> depende de la estructura HTML de los sitios web, lo que significa que los cambios en estos sitios web pueden afectar el funcionamiento del buscador.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3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Trabajo Futuro y Próximos Pasos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38460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 smtClean="0"/>
              <a:t>Mejoras </a:t>
            </a:r>
            <a:r>
              <a:rPr lang="es-ES" b="1" dirty="0"/>
              <a:t>a Corto Plazo:</a:t>
            </a:r>
            <a:endParaRPr lang="es-ES" dirty="0"/>
          </a:p>
          <a:p>
            <a:pPr lvl="1"/>
            <a:r>
              <a:rPr lang="es-ES" b="1" dirty="0"/>
              <a:t>Optimización del Rendimiento:</a:t>
            </a:r>
            <a:r>
              <a:rPr lang="es-ES" dirty="0"/>
              <a:t> Mejorar la velocidad y la eficiencia de la búsqueda y el web </a:t>
            </a:r>
            <a:r>
              <a:rPr lang="es-ES" dirty="0" err="1"/>
              <a:t>scraping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Robustecimiento de los </a:t>
            </a:r>
            <a:r>
              <a:rPr lang="es-ES" b="1" dirty="0" err="1"/>
              <a:t>Scrapers</a:t>
            </a:r>
            <a:r>
              <a:rPr lang="es-ES" b="1" dirty="0"/>
              <a:t>:</a:t>
            </a:r>
            <a:r>
              <a:rPr lang="es-ES" dirty="0"/>
              <a:t> Implementar mecanismos más robustos para manejar errores y evitar bloqueos.</a:t>
            </a:r>
          </a:p>
          <a:p>
            <a:pPr lvl="1"/>
            <a:r>
              <a:rPr lang="es-ES" b="1" dirty="0"/>
              <a:t>Mejora de la Interfaz de Usuario:</a:t>
            </a:r>
            <a:r>
              <a:rPr lang="es-ES" dirty="0"/>
              <a:t> Añadir funcionalidades básicas como filtros y opciones de ordenamiento.</a:t>
            </a:r>
          </a:p>
          <a:p>
            <a:r>
              <a:rPr lang="es-ES" b="1" dirty="0" smtClean="0"/>
              <a:t>Nuevas </a:t>
            </a:r>
            <a:r>
              <a:rPr lang="es-ES" b="1" dirty="0"/>
              <a:t>Funcionalidades a Mediano Plazo:</a:t>
            </a:r>
            <a:endParaRPr lang="es-ES" dirty="0"/>
          </a:p>
          <a:p>
            <a:pPr lvl="1"/>
            <a:r>
              <a:rPr lang="es-ES" b="1" dirty="0"/>
              <a:t>Implementación de una Base de Datos:</a:t>
            </a:r>
            <a:r>
              <a:rPr lang="es-ES" dirty="0"/>
              <a:t> Almacenar los datos de los productos en una base de datos para mejorar la velocidad de búsqueda y permitir la implementación de funcionalidades más avanzadas.</a:t>
            </a:r>
          </a:p>
          <a:p>
            <a:pPr lvl="1"/>
            <a:r>
              <a:rPr lang="es-ES" b="1" dirty="0"/>
              <a:t>Alertas de Precios:</a:t>
            </a:r>
            <a:r>
              <a:rPr lang="es-ES" dirty="0"/>
              <a:t> Permitir a los usuarios configurar alertas para recibir notificaciones cuando el precio de un producto baje.</a:t>
            </a:r>
          </a:p>
          <a:p>
            <a:pPr lvl="1"/>
            <a:r>
              <a:rPr lang="es-ES" b="1" dirty="0"/>
              <a:t>Seguimiento de Productos:</a:t>
            </a:r>
            <a:r>
              <a:rPr lang="es-ES" dirty="0"/>
              <a:t> Permitir a los usuarios seguir la disponibilidad y el precio de productos específicos a lo largo del tiempo.</a:t>
            </a:r>
          </a:p>
          <a:p>
            <a:r>
              <a:rPr lang="es-ES" b="1" dirty="0" smtClean="0"/>
              <a:t>Expansión </a:t>
            </a:r>
            <a:r>
              <a:rPr lang="es-ES" b="1" dirty="0"/>
              <a:t>a Largo Plazo:</a:t>
            </a:r>
            <a:endParaRPr lang="es-ES" dirty="0"/>
          </a:p>
          <a:p>
            <a:pPr lvl="1"/>
            <a:r>
              <a:rPr lang="es-ES" b="1" dirty="0"/>
              <a:t>Añadir Soporte para Más E-</a:t>
            </a:r>
            <a:r>
              <a:rPr lang="es-ES" b="1" dirty="0" err="1"/>
              <a:t>commerce</a:t>
            </a:r>
            <a:r>
              <a:rPr lang="es-ES" b="1" dirty="0"/>
              <a:t>:</a:t>
            </a:r>
            <a:r>
              <a:rPr lang="es-ES" dirty="0"/>
              <a:t> Expandir la cobertura del buscador para incluir más plataformas de comercio electrónico relevantes.</a:t>
            </a:r>
          </a:p>
          <a:p>
            <a:pPr lvl="1"/>
            <a:r>
              <a:rPr lang="es-ES" b="1" dirty="0"/>
              <a:t>Integración con </a:t>
            </a:r>
            <a:r>
              <a:rPr lang="es-ES" b="1" dirty="0" err="1"/>
              <a:t>APIs</a:t>
            </a:r>
            <a:r>
              <a:rPr lang="es-ES" b="1" dirty="0"/>
              <a:t> de E-</a:t>
            </a:r>
            <a:r>
              <a:rPr lang="es-ES" b="1" dirty="0" err="1"/>
              <a:t>commerce</a:t>
            </a:r>
            <a:r>
              <a:rPr lang="es-ES" b="1" dirty="0"/>
              <a:t>:</a:t>
            </a:r>
            <a:r>
              <a:rPr lang="es-ES" dirty="0"/>
              <a:t> Explorar la posibilidad de integrarse con </a:t>
            </a:r>
            <a:r>
              <a:rPr lang="es-ES" dirty="0" err="1"/>
              <a:t>APIs</a:t>
            </a:r>
            <a:r>
              <a:rPr lang="es-ES" dirty="0"/>
              <a:t> de e-</a:t>
            </a:r>
            <a:r>
              <a:rPr lang="es-ES" dirty="0" err="1"/>
              <a:t>commerce</a:t>
            </a:r>
            <a:r>
              <a:rPr lang="es-ES" dirty="0"/>
              <a:t> para obtener datos más precisos y actualizados (si están disponibles).</a:t>
            </a:r>
          </a:p>
          <a:p>
            <a:pPr lvl="1"/>
            <a:r>
              <a:rPr lang="es-ES" b="1" dirty="0"/>
              <a:t>Personalización:</a:t>
            </a:r>
            <a:r>
              <a:rPr lang="es-ES" dirty="0"/>
              <a:t> Permitir a los usuarios personalizar su experiencia de búsqueda y guardar sus preferencias.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2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/>
              <a:t>Conclusiones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 smtClean="0"/>
              <a:t>Resumen </a:t>
            </a:r>
            <a:r>
              <a:rPr lang="es-ES" b="1" dirty="0"/>
              <a:t>de los Logros:</a:t>
            </a:r>
            <a:endParaRPr lang="es-ES" dirty="0"/>
          </a:p>
          <a:p>
            <a:pPr lvl="1"/>
            <a:r>
              <a:rPr lang="es-ES" dirty="0"/>
              <a:t>Se ha desarrollado con éxito un buscador de productos </a:t>
            </a:r>
            <a:r>
              <a:rPr lang="es-ES" dirty="0" err="1"/>
              <a:t>multi</a:t>
            </a:r>
            <a:r>
              <a:rPr lang="es-ES" dirty="0"/>
              <a:t>-e-</a:t>
            </a:r>
            <a:r>
              <a:rPr lang="es-ES" dirty="0" err="1"/>
              <a:t>commerce</a:t>
            </a:r>
            <a:r>
              <a:rPr lang="es-ES" dirty="0"/>
              <a:t> funcional que integra resultados de las principales plataformas de comercio electrónico.</a:t>
            </a:r>
          </a:p>
          <a:p>
            <a:pPr lvl="1"/>
            <a:r>
              <a:rPr lang="es-ES" dirty="0"/>
              <a:t>El buscador simplifica el proceso de búsqueda y comparación de precios, ahorrando tiempo y esfuerzo a los usuarios.</a:t>
            </a:r>
          </a:p>
          <a:p>
            <a:pPr lvl="1"/>
            <a:r>
              <a:rPr lang="es-ES" dirty="0"/>
              <a:t>El proyecto ha demostrado la viabilidad del web </a:t>
            </a:r>
            <a:r>
              <a:rPr lang="es-ES" dirty="0" err="1"/>
              <a:t>scraping</a:t>
            </a:r>
            <a:r>
              <a:rPr lang="es-ES" dirty="0"/>
              <a:t> como técnica para extraer información de diferentes fuentes y consolidarla en una única plataforma.</a:t>
            </a:r>
          </a:p>
          <a:p>
            <a:r>
              <a:rPr lang="es-ES" b="1" dirty="0"/>
              <a:t>Aprendizajes Clave:</a:t>
            </a:r>
            <a:endParaRPr lang="es-ES" dirty="0"/>
          </a:p>
          <a:p>
            <a:pPr lvl="1"/>
            <a:r>
              <a:rPr lang="es-ES" dirty="0"/>
              <a:t>El web </a:t>
            </a:r>
            <a:r>
              <a:rPr lang="es-ES" dirty="0" err="1"/>
              <a:t>scraping</a:t>
            </a:r>
            <a:r>
              <a:rPr lang="es-ES" dirty="0"/>
              <a:t> es una técnica poderosa pero requiere un mantenimiento constante debido a los cambios en los sitios web.</a:t>
            </a:r>
          </a:p>
          <a:p>
            <a:pPr lvl="1"/>
            <a:r>
              <a:rPr lang="es-ES" dirty="0"/>
              <a:t>La escalabilidad y la prevención de bloqueos son desafíos importantes a tener en cuenta en proyectos de web </a:t>
            </a:r>
            <a:r>
              <a:rPr lang="es-ES" dirty="0" err="1"/>
              <a:t>scraping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experiencia del usuario es fundamental para el éxito de cualquier aplicación web.</a:t>
            </a:r>
          </a:p>
          <a:p>
            <a:r>
              <a:rPr lang="es-ES" b="1" dirty="0"/>
              <a:t>Impacto Potencial:</a:t>
            </a:r>
            <a:endParaRPr lang="es-ES" dirty="0"/>
          </a:p>
          <a:p>
            <a:pPr lvl="1"/>
            <a:r>
              <a:rPr lang="es-ES" dirty="0"/>
              <a:t>El buscador tiene el potencial de transformar la forma en que los usuarios buscan y comparan productos online, facilitando la toma de decisiones informadas y ahorrando tiempo y dinero.</a:t>
            </a:r>
          </a:p>
          <a:p>
            <a:r>
              <a:rPr lang="es-ES" b="1" dirty="0"/>
              <a:t>Próximos Pasos:</a:t>
            </a:r>
            <a:endParaRPr lang="es-ES" dirty="0"/>
          </a:p>
          <a:p>
            <a:pPr lvl="1"/>
            <a:r>
              <a:rPr lang="es-ES" dirty="0" smtClean="0"/>
              <a:t>Me comprometo </a:t>
            </a:r>
            <a:r>
              <a:rPr lang="es-ES" dirty="0"/>
              <a:t>a continuar mejorando y expandiendo el buscador, añadiendo nuevas funcionalidades y cubriendo más plataformas de comercio electrónico para ofrecer una experiencia aún más completa y valiosa para los usuarios.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7322191" cy="1293028"/>
          </a:xfrm>
        </p:spPr>
        <p:txBody>
          <a:bodyPr/>
          <a:lstStyle/>
          <a:p>
            <a:r>
              <a:rPr lang="en-US" b="1" dirty="0"/>
              <a:t>streamlit.io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782" y="2193925"/>
            <a:ext cx="7948435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8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7045354" cy="1293028"/>
          </a:xfrm>
        </p:spPr>
        <p:txBody>
          <a:bodyPr/>
          <a:lstStyle/>
          <a:p>
            <a:r>
              <a:rPr lang="es-AR" b="1" dirty="0" smtClean="0"/>
              <a:t>CODEIUM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563" y="2193925"/>
            <a:ext cx="860887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0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6256789" cy="1293028"/>
          </a:xfrm>
        </p:spPr>
        <p:txBody>
          <a:bodyPr/>
          <a:lstStyle/>
          <a:p>
            <a:r>
              <a:rPr lang="es-AR" b="1" dirty="0" smtClean="0"/>
              <a:t>CSV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195" y="2193925"/>
            <a:ext cx="4875609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1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6174" y="1608996"/>
            <a:ext cx="3070370" cy="418387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-</a:t>
            </a:r>
            <a:r>
              <a:rPr lang="en-US" sz="2000" b="1" dirty="0" err="1" smtClean="0"/>
              <a:t>Alcance</a:t>
            </a:r>
            <a:r>
              <a:rPr lang="en-US" sz="2000" b="1" dirty="0" smtClean="0"/>
              <a:t> </a:t>
            </a:r>
            <a:r>
              <a:rPr lang="en-US" sz="2000" b="1" dirty="0"/>
              <a:t>del Proyecto</a:t>
            </a:r>
            <a:endParaRPr lang="en-US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45065" y="2013743"/>
            <a:ext cx="2739705" cy="438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20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-Fuera </a:t>
            </a:r>
            <a:r>
              <a:rPr lang="es-ES" dirty="0"/>
              <a:t>del Alcance</a:t>
            </a: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15627" y="2429098"/>
            <a:ext cx="3432691" cy="505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20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-</a:t>
            </a:r>
            <a:r>
              <a:rPr lang="en-US" dirty="0" err="1" smtClean="0"/>
              <a:t>Criterios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Aceptación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350369" y="2906480"/>
            <a:ext cx="5470137" cy="48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20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-PORQUE </a:t>
            </a:r>
            <a:r>
              <a:rPr lang="es-ES" dirty="0"/>
              <a:t>UN BUSCADOR </a:t>
            </a:r>
            <a:r>
              <a:rPr lang="es-ES" dirty="0" err="1"/>
              <a:t>Multi</a:t>
            </a:r>
            <a:r>
              <a:rPr lang="es-ES" dirty="0"/>
              <a:t>-E-</a:t>
            </a:r>
            <a:r>
              <a:rPr lang="es-ES" dirty="0" err="1"/>
              <a:t>commerce</a:t>
            </a:r>
            <a:endParaRPr lang="en-U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345733" y="3404825"/>
            <a:ext cx="1788593" cy="46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20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-Un </a:t>
            </a:r>
            <a:r>
              <a:rPr lang="es-ES" dirty="0"/>
              <a:t>"Gancho"</a:t>
            </a:r>
            <a:endParaRPr lang="en-U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45733" y="4163321"/>
            <a:ext cx="6289781" cy="48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20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-Resultados </a:t>
            </a:r>
            <a:r>
              <a:rPr lang="es-ES" dirty="0"/>
              <a:t>Clave y Beneficios para el Usuario</a:t>
            </a:r>
            <a:endParaRPr lang="en-US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45733" y="4983695"/>
            <a:ext cx="4676650" cy="440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20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-Trabajo </a:t>
            </a:r>
            <a:r>
              <a:rPr lang="es-ES" dirty="0"/>
              <a:t>Futuro y Próximos Pasos</a:t>
            </a:r>
            <a:endParaRPr lang="en-US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345733" y="5441036"/>
            <a:ext cx="2164847" cy="48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20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-Conclusiones</a:t>
            </a:r>
            <a:endParaRPr lang="en-US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315627" y="4578948"/>
            <a:ext cx="3345200" cy="487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20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-Desafíos </a:t>
            </a:r>
            <a:r>
              <a:rPr lang="es-ES" dirty="0"/>
              <a:t>y Limitaciones</a:t>
            </a:r>
            <a:endParaRPr lang="en-U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345733" y="3715894"/>
            <a:ext cx="3882325" cy="530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20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-Arquitectura </a:t>
            </a:r>
            <a:r>
              <a:rPr lang="es-ES" dirty="0"/>
              <a:t>del Buscador</a:t>
            </a:r>
            <a:endParaRPr lang="en-US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6808365" y="804366"/>
            <a:ext cx="3284989" cy="418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TEMARIO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467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207781"/>
            <a:ext cx="8610600" cy="1293028"/>
          </a:xfrm>
        </p:spPr>
        <p:txBody>
          <a:bodyPr/>
          <a:lstStyle/>
          <a:p>
            <a:r>
              <a:rPr lang="en-US" b="1" dirty="0" err="1"/>
              <a:t>Alcance</a:t>
            </a:r>
            <a:r>
              <a:rPr lang="en-US" b="1" dirty="0"/>
              <a:t> del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470" y="2194560"/>
            <a:ext cx="3793435" cy="433207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El proyecto "Buscador de Productos en Varias E-</a:t>
            </a:r>
            <a:r>
              <a:rPr lang="es-ES" dirty="0" err="1"/>
              <a:t>commerce</a:t>
            </a:r>
            <a:r>
              <a:rPr lang="es-ES" dirty="0"/>
              <a:t>" tiene como objetivo desarrollar una aplicación web funcional que permita a los usuarios buscar productos de manera eficiente y comparativa en múltiples plataformas de comercio electrónico. El alcance específico del proyecto incluye lo siguiente: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346713" y="1285462"/>
            <a:ext cx="7421218" cy="5353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Desarrollo de la Interfaz de Usuario (</a:t>
            </a:r>
            <a:r>
              <a:rPr lang="es-ES" b="1" dirty="0" err="1"/>
              <a:t>Frontend</a:t>
            </a:r>
            <a:r>
              <a:rPr lang="es-ES" b="1" dirty="0"/>
              <a:t>):</a:t>
            </a:r>
            <a:endParaRPr lang="es-ES" dirty="0"/>
          </a:p>
          <a:p>
            <a:pPr lvl="1"/>
            <a:r>
              <a:rPr lang="es-ES" dirty="0"/>
              <a:t>Creación de una interfaz web intuitiva y fácil de usar para que los usuarios ingresen sus consultas de búsqueda.</a:t>
            </a:r>
          </a:p>
          <a:p>
            <a:pPr lvl="1"/>
            <a:r>
              <a:rPr lang="es-ES" dirty="0"/>
              <a:t>Diseño de una página de resultados que muestre los productos encontrados de forma clara y organizada, incluyendo título, enlace a la tienda online y calificación (si está disponible).</a:t>
            </a:r>
          </a:p>
          <a:p>
            <a:pPr lvl="1"/>
            <a:r>
              <a:rPr lang="es-ES" dirty="0"/>
              <a:t>Instrumento</a:t>
            </a:r>
          </a:p>
          <a:p>
            <a:r>
              <a:rPr lang="es-ES" b="1" dirty="0"/>
              <a:t>Implementación del </a:t>
            </a:r>
            <a:r>
              <a:rPr lang="es-ES" b="1" dirty="0" err="1"/>
              <a:t>Backend</a:t>
            </a:r>
            <a:r>
              <a:rPr lang="es-ES" b="1" dirty="0"/>
              <a:t> (Lógica de Búsqueda y Web </a:t>
            </a:r>
            <a:r>
              <a:rPr lang="es-ES" b="1" dirty="0" err="1"/>
              <a:t>Scraping</a:t>
            </a:r>
            <a:r>
              <a:rPr lang="es-ES" b="1" dirty="0"/>
              <a:t>):</a:t>
            </a:r>
            <a:endParaRPr lang="es-ES" dirty="0"/>
          </a:p>
          <a:p>
            <a:pPr lvl="1"/>
            <a:r>
              <a:rPr lang="es-ES" dirty="0"/>
              <a:t>Desarrollo de un motor de búsqueda que reciba la consulta del usuario y la envíe a los </a:t>
            </a:r>
            <a:r>
              <a:rPr lang="es-ES" dirty="0" err="1"/>
              <a:t>scrapers</a:t>
            </a:r>
            <a:r>
              <a:rPr lang="es-ES" dirty="0"/>
              <a:t> correspondientes.</a:t>
            </a:r>
          </a:p>
          <a:p>
            <a:pPr lvl="1"/>
            <a:r>
              <a:rPr lang="es-ES" dirty="0"/>
              <a:t>Creación de </a:t>
            </a:r>
            <a:r>
              <a:rPr lang="es-ES" dirty="0" err="1"/>
              <a:t>scrapers</a:t>
            </a:r>
            <a:r>
              <a:rPr lang="es-ES" dirty="0"/>
              <a:t> individuales para cada plataforma de comercio electrónico (Amazon, eBay, </a:t>
            </a:r>
            <a:r>
              <a:rPr lang="es-ES" dirty="0" err="1"/>
              <a:t>AliExpress</a:t>
            </a:r>
            <a:r>
              <a:rPr lang="es-ES" dirty="0"/>
              <a:t>, </a:t>
            </a:r>
            <a:r>
              <a:rPr lang="es-ES" dirty="0" err="1"/>
              <a:t>Walmart</a:t>
            </a:r>
            <a:r>
              <a:rPr lang="es-ES" dirty="0"/>
              <a:t>, Mercado Libre). Cada </a:t>
            </a:r>
            <a:r>
              <a:rPr lang="es-ES" dirty="0" err="1"/>
              <a:t>scraper</a:t>
            </a:r>
            <a:r>
              <a:rPr lang="es-ES" dirty="0"/>
              <a:t> estará diseñado para extraer información específica de los productos de su respectiva plataforma.</a:t>
            </a:r>
          </a:p>
          <a:p>
            <a:pPr lvl="1"/>
            <a:r>
              <a:rPr lang="es-ES" dirty="0"/>
              <a:t>Implementación de mecanismos para manejar errores y excepciones durante el proceso de web </a:t>
            </a:r>
            <a:r>
              <a:rPr lang="es-ES" dirty="0" err="1"/>
              <a:t>scraping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Consolidación de los resultados de búsqueda de todos los </a:t>
            </a:r>
            <a:r>
              <a:rPr lang="es-ES" dirty="0" err="1"/>
              <a:t>scrapers</a:t>
            </a:r>
            <a:r>
              <a:rPr lang="es-ES" dirty="0"/>
              <a:t> en un formato unificado para su presentación en la interfaz de usuario.</a:t>
            </a:r>
          </a:p>
          <a:p>
            <a:r>
              <a:rPr lang="es-ES" b="1" dirty="0"/>
              <a:t>Funcionalidades Clave:</a:t>
            </a:r>
            <a:endParaRPr lang="es-ES" dirty="0"/>
          </a:p>
          <a:p>
            <a:pPr lvl="1"/>
            <a:r>
              <a:rPr lang="es-ES" dirty="0"/>
              <a:t>Búsqueda de productos por palabra clave.</a:t>
            </a:r>
          </a:p>
          <a:p>
            <a:pPr lvl="1"/>
            <a:r>
              <a:rPr lang="es-ES" dirty="0"/>
              <a:t>Presentación de resultados de búsqueda con título, enlace y calificación del producto (si está disponible).</a:t>
            </a:r>
          </a:p>
          <a:p>
            <a:pPr lvl="1"/>
            <a:r>
              <a:rPr lang="es-ES" dirty="0"/>
              <a:t>Enlaces directos a las páginas de productos en las tiendas online correspondientes.</a:t>
            </a:r>
          </a:p>
          <a:p>
            <a:pPr lvl="1"/>
            <a:r>
              <a:rPr lang="es-ES" dirty="0"/>
              <a:t>Visualización de la tienda online de origen del producto en los resultados de búsqueda.</a:t>
            </a:r>
          </a:p>
          <a:p>
            <a:r>
              <a:rPr lang="es-ES" b="1" dirty="0"/>
              <a:t>Plataformas de Comercio Electrónico Cubiertas (Inicialmente):</a:t>
            </a:r>
            <a:endParaRPr lang="es-ES" dirty="0"/>
          </a:p>
          <a:p>
            <a:pPr lvl="1"/>
            <a:r>
              <a:rPr lang="es-ES" dirty="0"/>
              <a:t>Pero</a:t>
            </a:r>
          </a:p>
          <a:p>
            <a:pPr lvl="1"/>
            <a:r>
              <a:rPr lang="es-ES" dirty="0"/>
              <a:t>eBay</a:t>
            </a:r>
          </a:p>
          <a:p>
            <a:pPr lvl="1"/>
            <a:r>
              <a:rPr lang="es-ES" dirty="0" err="1"/>
              <a:t>AliExpress</a:t>
            </a:r>
            <a:endParaRPr lang="es-ES" dirty="0"/>
          </a:p>
          <a:p>
            <a:pPr lvl="1"/>
            <a:r>
              <a:rPr lang="es-ES" dirty="0" err="1"/>
              <a:t>Walmart</a:t>
            </a:r>
            <a:endParaRPr lang="es-ES" dirty="0"/>
          </a:p>
          <a:p>
            <a:pPr lvl="1"/>
            <a:r>
              <a:rPr lang="es-ES" dirty="0"/>
              <a:t>Mercado Libre</a:t>
            </a:r>
          </a:p>
        </p:txBody>
      </p:sp>
    </p:spTree>
    <p:extLst>
      <p:ext uri="{BB962C8B-B14F-4D97-AF65-F5344CB8AC3E}">
        <p14:creationId xmlns:p14="http://schemas.microsoft.com/office/powerpoint/2010/main" val="369740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967410"/>
            <a:ext cx="10820400" cy="5240443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Desarrollo de la Interfaz de Usuario (</a:t>
            </a:r>
            <a:r>
              <a:rPr lang="es-ES" b="1" dirty="0" err="1"/>
              <a:t>Frontend</a:t>
            </a:r>
            <a:r>
              <a:rPr lang="es-ES" b="1" dirty="0"/>
              <a:t>):</a:t>
            </a:r>
            <a:endParaRPr lang="es-ES" dirty="0"/>
          </a:p>
          <a:p>
            <a:pPr lvl="1"/>
            <a:r>
              <a:rPr lang="es-ES" dirty="0"/>
              <a:t>Creación de una interfaz web intuitiva y fácil de usar para que los usuarios ingresen sus consultas de búsqueda.</a:t>
            </a:r>
          </a:p>
          <a:p>
            <a:pPr lvl="1"/>
            <a:r>
              <a:rPr lang="es-ES" dirty="0"/>
              <a:t>Diseño de una página de resultados que muestre los productos encontrados de forma clara y organizada, incluyendo título, enlace a la tienda online y calificación (si está disponible).</a:t>
            </a:r>
          </a:p>
          <a:p>
            <a:r>
              <a:rPr lang="es-ES" b="1" dirty="0" smtClean="0"/>
              <a:t>Implementación </a:t>
            </a:r>
            <a:r>
              <a:rPr lang="es-ES" b="1" dirty="0"/>
              <a:t>del </a:t>
            </a:r>
            <a:r>
              <a:rPr lang="es-ES" b="1" dirty="0" err="1"/>
              <a:t>Backend</a:t>
            </a:r>
            <a:r>
              <a:rPr lang="es-ES" b="1" dirty="0"/>
              <a:t> (Lógica de Búsqueda y Web </a:t>
            </a:r>
            <a:r>
              <a:rPr lang="es-ES" b="1" dirty="0" err="1"/>
              <a:t>Scraping</a:t>
            </a:r>
            <a:r>
              <a:rPr lang="es-ES" b="1" dirty="0"/>
              <a:t>):</a:t>
            </a:r>
            <a:endParaRPr lang="es-ES" dirty="0"/>
          </a:p>
          <a:p>
            <a:pPr lvl="1"/>
            <a:r>
              <a:rPr lang="es-ES" dirty="0"/>
              <a:t>Desarrollo de un motor de búsqueda que reciba la consulta del usuario y la envíe a los </a:t>
            </a:r>
            <a:r>
              <a:rPr lang="es-ES" dirty="0" err="1"/>
              <a:t>scrapers</a:t>
            </a:r>
            <a:r>
              <a:rPr lang="es-ES" dirty="0"/>
              <a:t> correspondientes.</a:t>
            </a:r>
          </a:p>
          <a:p>
            <a:pPr lvl="1"/>
            <a:r>
              <a:rPr lang="es-ES" dirty="0"/>
              <a:t>Creación de </a:t>
            </a:r>
            <a:r>
              <a:rPr lang="es-ES" dirty="0" err="1"/>
              <a:t>scrapers</a:t>
            </a:r>
            <a:r>
              <a:rPr lang="es-ES" dirty="0"/>
              <a:t> individuales para cada plataforma de comercio electrónico (Amazon, eBay, </a:t>
            </a:r>
            <a:r>
              <a:rPr lang="es-ES" dirty="0" err="1"/>
              <a:t>AliExpress</a:t>
            </a:r>
            <a:r>
              <a:rPr lang="es-ES" dirty="0"/>
              <a:t>, </a:t>
            </a:r>
            <a:r>
              <a:rPr lang="es-ES" dirty="0" err="1"/>
              <a:t>Walmart</a:t>
            </a:r>
            <a:r>
              <a:rPr lang="es-ES" dirty="0"/>
              <a:t>, Mercado Libre). Cada </a:t>
            </a:r>
            <a:r>
              <a:rPr lang="es-ES" dirty="0" err="1"/>
              <a:t>scraper</a:t>
            </a:r>
            <a:r>
              <a:rPr lang="es-ES" dirty="0"/>
              <a:t> estará diseñado para extraer información específica de los productos de su respectiva plataforma.</a:t>
            </a:r>
          </a:p>
          <a:p>
            <a:pPr lvl="1"/>
            <a:r>
              <a:rPr lang="es-ES" dirty="0"/>
              <a:t>Implementación de mecanismos para manejar errores y excepciones durante el proceso de web </a:t>
            </a:r>
            <a:r>
              <a:rPr lang="es-ES" dirty="0" err="1"/>
              <a:t>scraping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Consolidación de los resultados de búsqueda de todos los </a:t>
            </a:r>
            <a:r>
              <a:rPr lang="es-ES" dirty="0" err="1"/>
              <a:t>scrapers</a:t>
            </a:r>
            <a:r>
              <a:rPr lang="es-ES" dirty="0"/>
              <a:t> en un formato unificado para su presentación en la interfaz de usuario.</a:t>
            </a:r>
          </a:p>
          <a:p>
            <a:r>
              <a:rPr lang="es-ES" b="1" dirty="0"/>
              <a:t>Funcionalidades Clave:</a:t>
            </a:r>
            <a:endParaRPr lang="es-ES" dirty="0"/>
          </a:p>
          <a:p>
            <a:pPr lvl="1"/>
            <a:r>
              <a:rPr lang="es-ES" dirty="0"/>
              <a:t>Búsqueda de productos por palabra clave.</a:t>
            </a:r>
          </a:p>
          <a:p>
            <a:pPr lvl="1"/>
            <a:r>
              <a:rPr lang="es-ES" dirty="0"/>
              <a:t>Presentación de resultados de búsqueda con título, enlace y calificación del producto (si está disponible).</a:t>
            </a:r>
          </a:p>
          <a:p>
            <a:pPr lvl="1"/>
            <a:r>
              <a:rPr lang="es-ES" dirty="0"/>
              <a:t>Enlaces directos a las páginas de productos en las tiendas online correspondientes.</a:t>
            </a:r>
          </a:p>
          <a:p>
            <a:pPr lvl="1"/>
            <a:r>
              <a:rPr lang="es-ES" dirty="0"/>
              <a:t>Visualización de la tienda online de origen del producto en los resultados de búsqueda.</a:t>
            </a:r>
          </a:p>
          <a:p>
            <a:r>
              <a:rPr lang="es-ES" b="1" dirty="0"/>
              <a:t>Plataformas de Comercio Electrónico Cubiertas (Inicialmente):</a:t>
            </a:r>
            <a:endParaRPr lang="es-ES" dirty="0"/>
          </a:p>
          <a:p>
            <a:pPr lvl="1"/>
            <a:r>
              <a:rPr lang="es-ES" dirty="0" smtClean="0"/>
              <a:t>Amazon</a:t>
            </a:r>
            <a:endParaRPr lang="es-ES" dirty="0"/>
          </a:p>
          <a:p>
            <a:pPr lvl="1"/>
            <a:r>
              <a:rPr lang="es-ES" dirty="0"/>
              <a:t>eBay</a:t>
            </a:r>
          </a:p>
          <a:p>
            <a:pPr lvl="1"/>
            <a:r>
              <a:rPr lang="es-ES" dirty="0" err="1"/>
              <a:t>AliExpress</a:t>
            </a:r>
            <a:endParaRPr lang="es-ES" dirty="0"/>
          </a:p>
          <a:p>
            <a:pPr lvl="1"/>
            <a:r>
              <a:rPr lang="es-ES" dirty="0" err="1"/>
              <a:t>Walmart</a:t>
            </a:r>
            <a:endParaRPr lang="es-ES" dirty="0"/>
          </a:p>
          <a:p>
            <a:pPr lvl="1"/>
            <a:r>
              <a:rPr lang="es-ES" dirty="0"/>
              <a:t>Mercado Libre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Fuera del Alcance (Potenciales Extensiones Futuras):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Las siguientes funcionalidades están fuera del alcance del proyecto actual, pero podrían considerarse para futuras extensiones:</a:t>
            </a:r>
          </a:p>
          <a:p>
            <a:r>
              <a:rPr lang="es-ES" dirty="0"/>
              <a:t>Implementación de una base de datos para almacenar y organizar los resultados de búsqueda.</a:t>
            </a:r>
          </a:p>
          <a:p>
            <a:r>
              <a:rPr lang="es-ES" dirty="0"/>
              <a:t>Funcionalidades avanzadas de filtrado y ordenamiento de resultados.</a:t>
            </a:r>
          </a:p>
          <a:p>
            <a:r>
              <a:rPr lang="es-ES" dirty="0"/>
              <a:t>Implementación de un sistema de alertas de precios y seguimiento de productos.</a:t>
            </a:r>
          </a:p>
          <a:p>
            <a:r>
              <a:rPr lang="es-ES" dirty="0"/>
              <a:t>Soporte para más plataformas de comercio electrónico.</a:t>
            </a:r>
          </a:p>
          <a:p>
            <a:r>
              <a:rPr lang="es-ES" dirty="0"/>
              <a:t>Personalización de la experiencia del usuario (por ejemplo, guardar búsquedas favoritas).</a:t>
            </a:r>
          </a:p>
          <a:p>
            <a:r>
              <a:rPr lang="es-ES" dirty="0"/>
              <a:t>Integración con </a:t>
            </a:r>
            <a:r>
              <a:rPr lang="es-ES" dirty="0" err="1"/>
              <a:t>APIs</a:t>
            </a:r>
            <a:r>
              <a:rPr lang="es-ES" dirty="0"/>
              <a:t> de comercio electrónico (si están disponibles).</a:t>
            </a:r>
          </a:p>
          <a:p>
            <a:r>
              <a:rPr lang="es-ES" dirty="0"/>
              <a:t>Implementación de técnicas anti-bloqueo de IP más sofisticadas.</a:t>
            </a:r>
          </a:p>
          <a:p>
            <a:r>
              <a:rPr lang="es-ES" dirty="0"/>
              <a:t>Análisis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0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Criterios</a:t>
            </a:r>
            <a:r>
              <a:rPr lang="en-US" b="1" dirty="0"/>
              <a:t> de </a:t>
            </a:r>
            <a:r>
              <a:rPr lang="en-US" b="1" dirty="0" err="1"/>
              <a:t>Aceptación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605378"/>
            <a:ext cx="10820400" cy="2922967"/>
          </a:xfrm>
        </p:spPr>
        <p:txBody>
          <a:bodyPr/>
          <a:lstStyle/>
          <a:p>
            <a:r>
              <a:rPr lang="es-ES" dirty="0"/>
              <a:t>La aplicación web sea funcional y estable.</a:t>
            </a:r>
          </a:p>
          <a:p>
            <a:r>
              <a:rPr lang="es-ES" dirty="0"/>
              <a:t>Los </a:t>
            </a:r>
            <a:r>
              <a:rPr lang="es-ES" dirty="0" err="1"/>
              <a:t>scrapers</a:t>
            </a:r>
            <a:r>
              <a:rPr lang="es-ES" dirty="0"/>
              <a:t> extraigan información precisa y completa de las plataformas de comercio electrónico especificadas.</a:t>
            </a:r>
          </a:p>
          <a:p>
            <a:r>
              <a:rPr lang="es-ES" dirty="0" smtClean="0"/>
              <a:t>La </a:t>
            </a:r>
            <a:r>
              <a:rPr lang="es-ES" dirty="0"/>
              <a:t>aplicación cumpla con los requisitos de rendimiento y escalabilidad definidos.</a:t>
            </a:r>
          </a:p>
          <a:p>
            <a:r>
              <a:rPr lang="es-ES" dirty="0"/>
              <a:t>Se hayan realizado pruebas exhaustivas y se hayan corregido los errores identificados.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5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b="1" dirty="0"/>
              <a:t>La Necesidad de un Buscador de Productos </a:t>
            </a:r>
            <a:r>
              <a:rPr lang="es-ES" b="1" dirty="0" err="1"/>
              <a:t>Multi</a:t>
            </a:r>
            <a:r>
              <a:rPr lang="es-ES" b="1" dirty="0"/>
              <a:t>-E-</a:t>
            </a:r>
            <a:r>
              <a:rPr lang="es-ES" b="1" dirty="0" err="1"/>
              <a:t>commerce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426063"/>
          </a:xfrm>
        </p:spPr>
        <p:txBody>
          <a:bodyPr/>
          <a:lstStyle/>
          <a:p>
            <a:r>
              <a:rPr lang="es-ES" b="1" dirty="0"/>
              <a:t>Problema (El Dolor):</a:t>
            </a:r>
            <a:endParaRPr lang="es-ES" dirty="0"/>
          </a:p>
          <a:p>
            <a:pPr lvl="1"/>
            <a:r>
              <a:rPr lang="es-ES" dirty="0"/>
              <a:t>Hoy en día, los consumidores tienen acceso a una gran variedad de productos a través de múltiples plataformas de comercio electrónico (Amazon, eBay, </a:t>
            </a:r>
            <a:r>
              <a:rPr lang="es-ES" dirty="0" err="1"/>
              <a:t>AliExpress</a:t>
            </a:r>
            <a:r>
              <a:rPr lang="es-ES" dirty="0"/>
              <a:t>, </a:t>
            </a:r>
            <a:r>
              <a:rPr lang="es-ES" dirty="0" err="1"/>
              <a:t>Walmart</a:t>
            </a:r>
            <a:r>
              <a:rPr lang="es-ES" dirty="0"/>
              <a:t>, Mercado Libre, etc.).</a:t>
            </a:r>
          </a:p>
          <a:p>
            <a:pPr lvl="1"/>
            <a:r>
              <a:rPr lang="es-ES" dirty="0"/>
              <a:t>Sin embargo, encontrar el mejor precio y la disponibilidad de un producto en particular puede ser una tarea tediosa y que requiere mucho tiempo. Los usuarios deben visitar cada sitio web individualmente, realizar la misma búsqueda repetidamente y comparar los resultados manualmente.</a:t>
            </a:r>
          </a:p>
          <a:p>
            <a:pPr lvl="1"/>
            <a:r>
              <a:rPr lang="es-ES" dirty="0"/>
              <a:t>Esta búsqueda manual es ineficiente, frustrante y puede llevar a los usuarios a perderse las mejores ofertas.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9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b="1" dirty="0"/>
              <a:t>La Necesidad de un Buscador de Productos </a:t>
            </a:r>
            <a:r>
              <a:rPr lang="es-ES" b="1" dirty="0" err="1"/>
              <a:t>Multi</a:t>
            </a:r>
            <a:r>
              <a:rPr lang="es-ES" b="1" dirty="0"/>
              <a:t>-E-</a:t>
            </a:r>
            <a:r>
              <a:rPr lang="es-ES" b="1" dirty="0" err="1"/>
              <a:t>commerce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456953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Solución (Nuestra Propuesta):</a:t>
            </a:r>
            <a:endParaRPr lang="es-ES" dirty="0"/>
          </a:p>
          <a:p>
            <a:pPr lvl="1"/>
            <a:r>
              <a:rPr lang="es-ES" dirty="0"/>
              <a:t>El "Buscador de Productos en Varias E-</a:t>
            </a:r>
            <a:r>
              <a:rPr lang="es-ES" dirty="0" err="1"/>
              <a:t>commerce</a:t>
            </a:r>
            <a:r>
              <a:rPr lang="es-ES" dirty="0"/>
              <a:t>" es una solución innovadora que simplifica el proceso de compra online.</a:t>
            </a:r>
          </a:p>
          <a:p>
            <a:pPr lvl="1"/>
            <a:r>
              <a:rPr lang="es-ES" dirty="0"/>
              <a:t>Nuestra aplicación web actúa como un </a:t>
            </a:r>
            <a:r>
              <a:rPr lang="es-ES" dirty="0" err="1"/>
              <a:t>agregador</a:t>
            </a:r>
            <a:r>
              <a:rPr lang="es-ES" dirty="0"/>
              <a:t> inteligente, permitiendo a los usuarios realizar una única búsqueda y recibir resultados consolidados de múltiples plataformas de comercio electrónico en un solo lugar.</a:t>
            </a:r>
          </a:p>
          <a:p>
            <a:pPr lvl="1"/>
            <a:r>
              <a:rPr lang="es-ES" dirty="0"/>
              <a:t>Esto elimina la necesidad de visitar múltiples sitios web y comparar resultados manualmente, ahorrando tiempo y esfuerzo a los usuarios.</a:t>
            </a:r>
          </a:p>
          <a:p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85800" y="4651513"/>
            <a:ext cx="10820400" cy="2017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Objetivos Clave (Lo que Buscamos Lograr):</a:t>
            </a:r>
            <a:endParaRPr lang="es-ES" dirty="0"/>
          </a:p>
          <a:p>
            <a:pPr lvl="1"/>
            <a:r>
              <a:rPr lang="es-ES" b="1" dirty="0"/>
              <a:t>Centralizar la Búsqueda:</a:t>
            </a:r>
            <a:r>
              <a:rPr lang="es-ES" dirty="0"/>
              <a:t> Ofrecer una plataforma única para buscar productos en múltiples e-</a:t>
            </a:r>
            <a:r>
              <a:rPr lang="es-ES" dirty="0" err="1"/>
              <a:t>commerce</a:t>
            </a:r>
            <a:r>
              <a:rPr lang="es-ES" dirty="0"/>
              <a:t> líderes.</a:t>
            </a:r>
          </a:p>
          <a:p>
            <a:pPr lvl="1"/>
            <a:r>
              <a:rPr lang="es-ES" b="1" dirty="0"/>
              <a:t>Ahorrar Tiempo y Esfuerzo:</a:t>
            </a:r>
            <a:r>
              <a:rPr lang="es-ES" dirty="0"/>
              <a:t> Eliminar la necesidad de realizar búsquedas repetidas en diferentes sitios web.</a:t>
            </a:r>
          </a:p>
          <a:p>
            <a:pPr lvl="1"/>
            <a:r>
              <a:rPr lang="es-ES" b="1" dirty="0"/>
              <a:t>Facilitar la Comparación:</a:t>
            </a:r>
            <a:r>
              <a:rPr lang="es-ES" dirty="0"/>
              <a:t> Presentar resultados de búsqueda de forma clara y organizada para facilitar la comparación de precios y disponibilidad.</a:t>
            </a:r>
          </a:p>
          <a:p>
            <a:pPr lvl="1"/>
            <a:r>
              <a:rPr lang="es-ES" b="1" dirty="0"/>
              <a:t>Mejorar la Experiencia del Usuario:</a:t>
            </a:r>
            <a:r>
              <a:rPr lang="es-ES" dirty="0"/>
              <a:t> Proporcionar una experiencia de compra online más eficiente, informada y satisfactoria.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4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 Un "Gancho" para captar la </a:t>
            </a:r>
            <a:r>
              <a:rPr lang="es-ES" b="1" dirty="0" smtClean="0"/>
              <a:t>atención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777656"/>
            <a:ext cx="10820400" cy="1754588"/>
          </a:xfrm>
        </p:spPr>
        <p:txBody>
          <a:bodyPr/>
          <a:lstStyle/>
          <a:p>
            <a:r>
              <a:rPr lang="es-ES" dirty="0"/>
              <a:t>¿Cansado de perder horas buscando el mejor precio? ¡Nuestro buscador lo hace por ti! Descubre cómo simplificar tus compras online.</a:t>
            </a:r>
          </a:p>
          <a:p>
            <a:r>
              <a:rPr lang="es-ES" dirty="0"/>
              <a:t>Deje que nuestro buscador compare los precios por usted y encuentre la mejor oferta disponible.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6691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210</TotalTime>
  <Words>1237</Words>
  <Application>Microsoft Office PowerPoint</Application>
  <PresentationFormat>Panorámica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Estela de condensación</vt:lpstr>
      <vt:lpstr>                                                                                                                                           PROYECTO  Buscador de Productos en Varias E-commerce</vt:lpstr>
      <vt:lpstr>-Alcance del Proyecto</vt:lpstr>
      <vt:lpstr>Alcance del Proyecto</vt:lpstr>
      <vt:lpstr>Presentación de PowerPoint</vt:lpstr>
      <vt:lpstr>Fuera del Alcance (Potenciales Extensiones Futuras):</vt:lpstr>
      <vt:lpstr>Criterios de Aceptación:</vt:lpstr>
      <vt:lpstr>La Necesidad de un Buscador de Productos Multi-E-commerce</vt:lpstr>
      <vt:lpstr>La Necesidad de un Buscador de Productos Multi-E-commerce</vt:lpstr>
      <vt:lpstr> Un "Gancho" para captar la atención</vt:lpstr>
      <vt:lpstr> Arquitectura del Buscador Multi-E-commerce </vt:lpstr>
      <vt:lpstr>Resultados Clave y Beneficios para el Usuario </vt:lpstr>
      <vt:lpstr>Desafíos y Limitaciones </vt:lpstr>
      <vt:lpstr>Trabajo Futuro y Próximos Pasos </vt:lpstr>
      <vt:lpstr>Conclusiones</vt:lpstr>
      <vt:lpstr>streamlit.io</vt:lpstr>
      <vt:lpstr>CODEIUM</vt:lpstr>
      <vt:lpstr>CSV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 Buscador de Productos en Varias E-commerce</dc:title>
  <dc:creator>win11</dc:creator>
  <cp:lastModifiedBy>win11</cp:lastModifiedBy>
  <cp:revision>17</cp:revision>
  <dcterms:created xsi:type="dcterms:W3CDTF">2025-03-14T14:37:15Z</dcterms:created>
  <dcterms:modified xsi:type="dcterms:W3CDTF">2025-03-14T18:58:15Z</dcterms:modified>
</cp:coreProperties>
</file>