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29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4" r:id="rId13"/>
    <p:sldId id="270" r:id="rId14"/>
    <p:sldId id="265" r:id="rId15"/>
    <p:sldId id="266" r:id="rId16"/>
    <p:sldId id="263" r:id="rId17"/>
    <p:sldId id="267" r:id="rId18"/>
    <p:sldId id="268" r:id="rId19"/>
    <p:sldId id="269" r:id="rId20"/>
    <p:sldId id="273" r:id="rId21"/>
    <p:sldId id="275" r:id="rId22"/>
    <p:sldId id="276" r:id="rId23"/>
    <p:sldId id="277" r:id="rId24"/>
    <p:sldId id="278" r:id="rId25"/>
    <p:sldId id="274" r:id="rId26"/>
    <p:sldId id="271" r:id="rId27"/>
    <p:sldId id="27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E35AD-2CCA-44E1-8805-DA061FBD344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32597-6FE6-49F9-9FED-DFC3FE04CF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7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2597-6FE6-49F9-9FED-DFC3FE04CF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83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2AAB-4FAD-4D14-9C20-52D0FED38FA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E4C6-7922-42E7-809F-C801F4B72536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2AAB-4FAD-4D14-9C20-52D0FED38FA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E4C6-7922-42E7-809F-C801F4B7253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2AAB-4FAD-4D14-9C20-52D0FED38FA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E4C6-7922-42E7-809F-C801F4B7253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2AAB-4FAD-4D14-9C20-52D0FED38FA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E4C6-7922-42E7-809F-C801F4B7253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2AAB-4FAD-4D14-9C20-52D0FED38FA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E4C6-7922-42E7-809F-C801F4B72536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2AAB-4FAD-4D14-9C20-52D0FED38FA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E4C6-7922-42E7-809F-C801F4B7253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2AAB-4FAD-4D14-9C20-52D0FED38FA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E4C6-7922-42E7-809F-C801F4B7253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2AAB-4FAD-4D14-9C20-52D0FED38FA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E4C6-7922-42E7-809F-C801F4B7253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2AAB-4FAD-4D14-9C20-52D0FED38FA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E4C6-7922-42E7-809F-C801F4B7253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2AAB-4FAD-4D14-9C20-52D0FED38FA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E4C6-7922-42E7-809F-C801F4B7253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2AAB-4FAD-4D14-9C20-52D0FED38FA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E4C6-7922-42E7-809F-C801F4B7253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DC72AAB-4FAD-4D14-9C20-52D0FED38FA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2C1E4C6-7922-42E7-809F-C801F4B72536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abamamarriage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model.com/download/nylunddis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Latent Transition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362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 Gentle Introduction…. Hopefully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Angela B. Bradford, PhD, LMFT</a:t>
            </a:r>
          </a:p>
          <a:p>
            <a:r>
              <a:rPr lang="en-US" dirty="0" smtClean="0"/>
              <a:t>School of Family Life</a:t>
            </a:r>
          </a:p>
          <a:p>
            <a:r>
              <a:rPr lang="en-US" dirty="0" smtClean="0"/>
              <a:t>Brigham Young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26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Participants are drawn from a sample of adolescents who received an average of 12 hours of RE as part of the Alabama Health Marriage and Relationship Education Initiative (</a:t>
            </a:r>
            <a:r>
              <a:rPr lang="en-US" dirty="0" smtClean="0">
                <a:hlinkClick r:id="rId2"/>
              </a:rPr>
              <a:t>www.alabamamarriage.org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smtClean="0"/>
              <a:t>Analytic sample (N=125) is comprised of youth who reported scores ≥1 standard deviation removed from the mean on measures of parental psychological control, parent support, and family harmony.</a:t>
            </a:r>
          </a:p>
          <a:p>
            <a:endParaRPr lang="en-US" dirty="0" smtClean="0"/>
          </a:p>
          <a:p>
            <a:r>
              <a:rPr lang="en-US" dirty="0" smtClean="0"/>
              <a:t>I can send you demographic information if you really want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1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 locus of control</a:t>
            </a:r>
          </a:p>
          <a:p>
            <a:endParaRPr lang="en-US" dirty="0" smtClean="0"/>
          </a:p>
          <a:p>
            <a:r>
              <a:rPr lang="en-US" dirty="0" smtClean="0"/>
              <a:t>Self-esteem</a:t>
            </a:r>
          </a:p>
          <a:p>
            <a:endParaRPr lang="en-US" dirty="0" smtClean="0"/>
          </a:p>
          <a:p>
            <a:r>
              <a:rPr lang="en-US" dirty="0" smtClean="0"/>
              <a:t>Reflective Coping (similar to emotional regulation)</a:t>
            </a:r>
          </a:p>
          <a:p>
            <a:endParaRPr lang="en-US" dirty="0"/>
          </a:p>
          <a:p>
            <a:r>
              <a:rPr lang="en-US" dirty="0" smtClean="0"/>
              <a:t>Covariates:</a:t>
            </a:r>
          </a:p>
          <a:p>
            <a:pPr lvl="1"/>
            <a:r>
              <a:rPr lang="en-US" dirty="0" smtClean="0"/>
              <a:t>Conflict Management difference score (improvement in conflict management)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0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219200"/>
          </a:xfrm>
        </p:spPr>
        <p:txBody>
          <a:bodyPr>
            <a:noAutofit/>
          </a:bodyPr>
          <a:lstStyle/>
          <a:p>
            <a:r>
              <a:rPr lang="en-US" sz="2400" dirty="0"/>
              <a:t>Step </a:t>
            </a:r>
            <a:r>
              <a:rPr lang="en-US" sz="2400" dirty="0" smtClean="0"/>
              <a:t>2a: </a:t>
            </a:r>
            <a:r>
              <a:rPr lang="en-US" sz="2400" dirty="0"/>
              <a:t>Explore transitions based on cross-sectional </a:t>
            </a:r>
            <a:r>
              <a:rPr lang="en-US" sz="2400" dirty="0" smtClean="0"/>
              <a:t>results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648200"/>
          </a:xfrm>
        </p:spPr>
        <p:txBody>
          <a:bodyPr/>
          <a:lstStyle/>
          <a:p>
            <a:r>
              <a:rPr lang="en-US" dirty="0" smtClean="0"/>
              <a:t>Each LCA gives you class counts and proportions; use these to create a </a:t>
            </a:r>
            <a:r>
              <a:rPr lang="en-US" dirty="0" err="1" smtClean="0"/>
              <a:t>crosstabulation</a:t>
            </a:r>
            <a:r>
              <a:rPr lang="en-US" dirty="0" smtClean="0"/>
              <a:t> table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411245"/>
              </p:ext>
            </p:extLst>
          </p:nvPr>
        </p:nvGraphicFramePr>
        <p:xfrm>
          <a:off x="1295400" y="3200400"/>
          <a:ext cx="6096000" cy="281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1</a:t>
                      </a:r>
                    </a:p>
                    <a:p>
                      <a:r>
                        <a:rPr lang="en-US" dirty="0" smtClean="0"/>
                        <a:t>Low resilience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.213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2</a:t>
                      </a:r>
                    </a:p>
                    <a:p>
                      <a:r>
                        <a:rPr lang="en-US" dirty="0" smtClean="0"/>
                        <a:t>Moderate resilience w/ low ILOC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.787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.736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82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Step </a:t>
            </a:r>
            <a:r>
              <a:rPr lang="en-US" sz="2400" dirty="0" smtClean="0"/>
              <a:t>2b: Test </a:t>
            </a:r>
            <a:r>
              <a:rPr lang="en-US" sz="2400" dirty="0"/>
              <a:t>measurement invariance if the same number and types of classes emerge in Step </a:t>
            </a:r>
            <a:r>
              <a:rPr lang="en-US" sz="2400" dirty="0" smtClean="0"/>
              <a:t>1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000" dirty="0"/>
              <a:t>You can use the usual Likelihood Ratio Difference Test (Likelihood Ratio distributed as chi-square, so a delta chi-square test) and the AIC and </a:t>
            </a:r>
            <a:r>
              <a:rPr lang="en-US" sz="3000" dirty="0" smtClean="0"/>
              <a:t>BIC</a:t>
            </a:r>
          </a:p>
          <a:p>
            <a:endParaRPr lang="en-US" sz="3200" dirty="0"/>
          </a:p>
          <a:p>
            <a:r>
              <a:rPr lang="en-US" sz="3000" dirty="0" smtClean="0"/>
              <a:t>You can have:</a:t>
            </a:r>
          </a:p>
          <a:p>
            <a:pPr lvl="1"/>
            <a:r>
              <a:rPr lang="en-US" sz="2600" dirty="0" smtClean="0"/>
              <a:t>Full </a:t>
            </a:r>
            <a:r>
              <a:rPr lang="en-US" sz="2600" dirty="0" err="1" smtClean="0"/>
              <a:t>Noninvariance</a:t>
            </a:r>
            <a:r>
              <a:rPr lang="en-US" sz="2600" dirty="0" smtClean="0"/>
              <a:t>- Conditional Item Probabilities (w/ categorical indicators) or Loadings are freely estimated for each </a:t>
            </a:r>
            <a:r>
              <a:rPr lang="en-US" sz="2600" dirty="0" err="1" smtClean="0"/>
              <a:t>timepoint</a:t>
            </a:r>
            <a:endParaRPr lang="en-US" sz="2600" dirty="0" smtClean="0"/>
          </a:p>
          <a:p>
            <a:pPr lvl="1"/>
            <a:r>
              <a:rPr lang="en-US" sz="2600" dirty="0" smtClean="0"/>
              <a:t>Partial Invariance- Some loadings are constrained others are freely estimated for each </a:t>
            </a:r>
            <a:r>
              <a:rPr lang="en-US" sz="2600" dirty="0" err="1" smtClean="0"/>
              <a:t>timepoint</a:t>
            </a:r>
            <a:endParaRPr lang="en-US" sz="2600" dirty="0" smtClean="0"/>
          </a:p>
          <a:p>
            <a:pPr lvl="1"/>
            <a:r>
              <a:rPr lang="en-US" sz="2600" dirty="0" smtClean="0"/>
              <a:t>Full Invariance- All loadings are constrained to be equal across time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 smtClean="0"/>
          </a:p>
          <a:p>
            <a:r>
              <a:rPr lang="en-US" sz="3000" dirty="0" smtClean="0"/>
              <a:t>In my case, tests indicated the model should be specified as fully </a:t>
            </a:r>
            <a:r>
              <a:rPr lang="en-US" sz="3000" dirty="0" err="1" smtClean="0"/>
              <a:t>noninvariant</a:t>
            </a:r>
            <a:endParaRPr lang="en-US" sz="1800" dirty="0" smtClean="0"/>
          </a:p>
          <a:p>
            <a:pPr lvl="1"/>
            <a:r>
              <a:rPr lang="en-US" sz="2600" dirty="0" smtClean="0"/>
              <a:t>This means my classes are different at Time 2 than they were at Time 1</a:t>
            </a:r>
          </a:p>
        </p:txBody>
      </p:sp>
    </p:spTree>
    <p:extLst>
      <p:ext uri="{BB962C8B-B14F-4D97-AF65-F5344CB8AC3E}">
        <p14:creationId xmlns:p14="http://schemas.microsoft.com/office/powerpoint/2010/main" val="310303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Step 3: Explore specification of the latent transition model without covariates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77" y="2209800"/>
            <a:ext cx="3931920" cy="639762"/>
          </a:xfrm>
        </p:spPr>
        <p:txBody>
          <a:bodyPr/>
          <a:lstStyle/>
          <a:p>
            <a:r>
              <a:rPr lang="en-US" dirty="0" smtClean="0"/>
              <a:t>Full </a:t>
            </a:r>
            <a:r>
              <a:rPr lang="en-US" dirty="0" err="1" smtClean="0"/>
              <a:t>NonInvariance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42912940"/>
              </p:ext>
            </p:extLst>
          </p:nvPr>
        </p:nvGraphicFramePr>
        <p:xfrm>
          <a:off x="270921" y="3124200"/>
          <a:ext cx="4084638" cy="2971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787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T2 Class 1 (resilient)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T2 Class 2 (non)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534">
                <a:tc>
                  <a:txBody>
                    <a:bodyPr/>
                    <a:lstStyle/>
                    <a:p>
                      <a:r>
                        <a:rPr lang="en-US" dirty="0" smtClean="0"/>
                        <a:t>T1 Class</a:t>
                      </a:r>
                      <a:r>
                        <a:rPr lang="en-US" baseline="0" dirty="0" smtClean="0"/>
                        <a:t> 1</a:t>
                      </a:r>
                    </a:p>
                    <a:p>
                      <a:r>
                        <a:rPr lang="en-US" baseline="0" dirty="0" smtClean="0"/>
                        <a:t>(resilient)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.805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.195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534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r>
                        <a:rPr lang="en-US" baseline="0" dirty="0" smtClean="0"/>
                        <a:t> Class 2 (non)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.126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.874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2133600"/>
            <a:ext cx="3931920" cy="639762"/>
          </a:xfrm>
        </p:spPr>
        <p:txBody>
          <a:bodyPr/>
          <a:lstStyle/>
          <a:p>
            <a:r>
              <a:rPr lang="en-US" dirty="0" smtClean="0"/>
              <a:t>Full Invariance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778171218"/>
              </p:ext>
            </p:extLst>
          </p:nvPr>
        </p:nvGraphicFramePr>
        <p:xfrm>
          <a:off x="4724400" y="3124200"/>
          <a:ext cx="4160838" cy="2971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5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776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T2 Class 1 (non)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T2 Class 2 (resilient)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7061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r>
                        <a:rPr lang="en-US" baseline="0" dirty="0" smtClean="0"/>
                        <a:t> Class 1 (non)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.708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061">
                <a:tc>
                  <a:txBody>
                    <a:bodyPr/>
                    <a:lstStyle/>
                    <a:p>
                      <a:r>
                        <a:rPr lang="en-US" dirty="0" smtClean="0"/>
                        <a:t>T1 Class 2</a:t>
                      </a:r>
                    </a:p>
                    <a:p>
                      <a:r>
                        <a:rPr lang="en-US" dirty="0" smtClean="0"/>
                        <a:t>(resilient)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.178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.822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6877" y="1491415"/>
            <a:ext cx="733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are latent transition probabilities from </a:t>
            </a:r>
            <a:r>
              <a:rPr lang="en-US" dirty="0" err="1" smtClean="0"/>
              <a:t>Mplus</a:t>
            </a:r>
            <a:r>
              <a:rPr lang="en-US" dirty="0" smtClean="0"/>
              <a:t> output.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07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Step 4: Include covariates in the LTA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066800" y="4038600"/>
            <a:ext cx="2167468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715000" y="4038600"/>
            <a:ext cx="21336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2000" y="2777067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1" name="Rectangle 10"/>
          <p:cNvSpPr/>
          <p:nvPr/>
        </p:nvSpPr>
        <p:spPr>
          <a:xfrm>
            <a:off x="1769534" y="2777067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2743200" y="2777067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X3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3" name="Rectangle 12"/>
          <p:cNvSpPr/>
          <p:nvPr/>
        </p:nvSpPr>
        <p:spPr>
          <a:xfrm>
            <a:off x="5410200" y="2743200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7391400" y="2751667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X3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5" name="Rectangle 14"/>
          <p:cNvSpPr/>
          <p:nvPr/>
        </p:nvSpPr>
        <p:spPr>
          <a:xfrm>
            <a:off x="6400800" y="2751667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6" name="Oval 15"/>
          <p:cNvSpPr/>
          <p:nvPr/>
        </p:nvSpPr>
        <p:spPr>
          <a:xfrm>
            <a:off x="791633" y="1371600"/>
            <a:ext cx="702734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e1</a:t>
            </a:r>
            <a:r>
              <a:rPr lang="en-US" sz="1600" baseline="-25000" dirty="0" smtClean="0"/>
              <a:t>1</a:t>
            </a:r>
            <a:endParaRPr lang="en-US" sz="16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1799167" y="1371600"/>
            <a:ext cx="702734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e2</a:t>
            </a:r>
            <a:r>
              <a:rPr lang="en-US" sz="1600" baseline="-25000" dirty="0" smtClean="0"/>
              <a:t>1</a:t>
            </a:r>
            <a:endParaRPr lang="en-US" sz="1600" baseline="-25000" dirty="0"/>
          </a:p>
        </p:txBody>
      </p:sp>
      <p:sp>
        <p:nvSpPr>
          <p:cNvPr id="18" name="Oval 17"/>
          <p:cNvSpPr/>
          <p:nvPr/>
        </p:nvSpPr>
        <p:spPr>
          <a:xfrm>
            <a:off x="2743200" y="1371600"/>
            <a:ext cx="702734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e3</a:t>
            </a:r>
            <a:r>
              <a:rPr lang="en-US" sz="1600" baseline="-25000" dirty="0" smtClean="0"/>
              <a:t>1</a:t>
            </a:r>
            <a:endParaRPr lang="en-US" sz="1600" baseline="-25000" dirty="0"/>
          </a:p>
        </p:txBody>
      </p:sp>
      <p:sp>
        <p:nvSpPr>
          <p:cNvPr id="19" name="Oval 18"/>
          <p:cNvSpPr/>
          <p:nvPr/>
        </p:nvSpPr>
        <p:spPr>
          <a:xfrm>
            <a:off x="5397500" y="1371600"/>
            <a:ext cx="702734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e1</a:t>
            </a:r>
            <a:r>
              <a:rPr lang="en-US" sz="1600" baseline="-25000" dirty="0" smtClean="0"/>
              <a:t>2</a:t>
            </a:r>
            <a:endParaRPr lang="en-US" sz="1600" baseline="-25000" dirty="0"/>
          </a:p>
        </p:txBody>
      </p:sp>
      <p:sp>
        <p:nvSpPr>
          <p:cNvPr id="20" name="Oval 19"/>
          <p:cNvSpPr/>
          <p:nvPr/>
        </p:nvSpPr>
        <p:spPr>
          <a:xfrm>
            <a:off x="6400800" y="1371600"/>
            <a:ext cx="702734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e2</a:t>
            </a:r>
            <a:r>
              <a:rPr lang="en-US" sz="1600" baseline="-25000" dirty="0" smtClean="0"/>
              <a:t>2</a:t>
            </a:r>
            <a:endParaRPr lang="en-US" sz="1600" baseline="-25000" dirty="0"/>
          </a:p>
        </p:txBody>
      </p:sp>
      <p:sp>
        <p:nvSpPr>
          <p:cNvPr id="21" name="Oval 20"/>
          <p:cNvSpPr/>
          <p:nvPr/>
        </p:nvSpPr>
        <p:spPr>
          <a:xfrm>
            <a:off x="7450666" y="1371600"/>
            <a:ext cx="702734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e3</a:t>
            </a:r>
            <a:r>
              <a:rPr lang="en-US" sz="1600" baseline="-25000" dirty="0" smtClean="0"/>
              <a:t>2</a:t>
            </a:r>
            <a:endParaRPr lang="en-US" sz="1600" baseline="-25000" dirty="0"/>
          </a:p>
        </p:txBody>
      </p:sp>
      <p:cxnSp>
        <p:nvCxnSpPr>
          <p:cNvPr id="22" name="Straight Arrow Connector 21"/>
          <p:cNvCxnSpPr>
            <a:stCxn id="10" idx="0"/>
            <a:endCxn id="16" idx="4"/>
          </p:cNvCxnSpPr>
          <p:nvPr/>
        </p:nvCxnSpPr>
        <p:spPr>
          <a:xfrm flipV="1">
            <a:off x="1143000" y="2057400"/>
            <a:ext cx="0" cy="7196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094567" y="2057400"/>
            <a:ext cx="0" cy="7196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150534" y="2057400"/>
            <a:ext cx="0" cy="7196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735234" y="2057400"/>
            <a:ext cx="0" cy="7196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748867" y="2057400"/>
            <a:ext cx="0" cy="7196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802033" y="2057400"/>
            <a:ext cx="0" cy="7196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2"/>
          </p:cNvCxnSpPr>
          <p:nvPr/>
        </p:nvCxnSpPr>
        <p:spPr>
          <a:xfrm flipH="1" flipV="1">
            <a:off x="1143000" y="3386667"/>
            <a:ext cx="342900" cy="83820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0"/>
          </p:cNvCxnSpPr>
          <p:nvPr/>
        </p:nvCxnSpPr>
        <p:spPr>
          <a:xfrm flipV="1">
            <a:off x="2150534" y="3386668"/>
            <a:ext cx="8467" cy="65193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2" idx="2"/>
          </p:cNvCxnSpPr>
          <p:nvPr/>
        </p:nvCxnSpPr>
        <p:spPr>
          <a:xfrm flipV="1">
            <a:off x="2895600" y="3386667"/>
            <a:ext cx="228600" cy="8382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0"/>
          </p:cNvCxnSpPr>
          <p:nvPr/>
        </p:nvCxnSpPr>
        <p:spPr>
          <a:xfrm flipH="1" flipV="1">
            <a:off x="6769100" y="3361268"/>
            <a:ext cx="12700" cy="67733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5791200" y="3352801"/>
            <a:ext cx="309034" cy="83819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4" idx="2"/>
          </p:cNvCxnSpPr>
          <p:nvPr/>
        </p:nvCxnSpPr>
        <p:spPr>
          <a:xfrm flipV="1">
            <a:off x="7450666" y="3361267"/>
            <a:ext cx="321734" cy="8636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234268" y="4910667"/>
            <a:ext cx="2480732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810000" y="5791200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105400" y="5447048"/>
            <a:ext cx="1143000" cy="8382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2" idx="1"/>
            <a:endCxn id="8" idx="5"/>
          </p:cNvCxnSpPr>
          <p:nvPr/>
        </p:nvCxnSpPr>
        <p:spPr>
          <a:xfrm flipH="1" flipV="1">
            <a:off x="2916850" y="5339415"/>
            <a:ext cx="893150" cy="9089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457700" y="4889906"/>
            <a:ext cx="0" cy="1071034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234268" y="5042306"/>
            <a:ext cx="2442632" cy="748894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07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Covariate effects </a:t>
            </a:r>
            <a:br>
              <a:rPr lang="en-US" dirty="0" smtClean="0"/>
            </a:br>
            <a:r>
              <a:rPr lang="en-US" dirty="0" smtClean="0"/>
              <a:t>(multinomial logistic regression)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Latent Class Pattern 1 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C2#1       </a:t>
            </a:r>
            <a:r>
              <a:rPr lang="en-US" dirty="0"/>
              <a:t>ON</a:t>
            </a:r>
          </a:p>
          <a:p>
            <a:pPr marL="0" indent="0">
              <a:buNone/>
            </a:pPr>
            <a:r>
              <a:rPr lang="en-US" dirty="0"/>
              <a:t>    CONMGT             0.704      0.405      1.740      0.082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Latent Class Pattern 2 1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C2#1       </a:t>
            </a:r>
            <a:r>
              <a:rPr lang="en-US" dirty="0"/>
              <a:t>ON</a:t>
            </a:r>
          </a:p>
          <a:p>
            <a:pPr marL="0" indent="0">
              <a:buNone/>
            </a:pPr>
            <a:r>
              <a:rPr lang="en-US" dirty="0"/>
              <a:t>    CONMGT             0.394      0.363      1.085      0.278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0" y="2133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Estimate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2133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S.E.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0" y="21431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Estimate/ S.E.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62800" y="2133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-value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5666138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these were significant, you could look at the odds ratio to help you interpret what they mean. (E.g., The odds ratio of C2#1 ON </a:t>
            </a:r>
            <a:r>
              <a:rPr lang="en-US" dirty="0" err="1" smtClean="0"/>
              <a:t>conmgt</a:t>
            </a:r>
            <a:r>
              <a:rPr lang="en-US" dirty="0" smtClean="0"/>
              <a:t> is e(.704) = 2.02, so for every unit increase in </a:t>
            </a:r>
            <a:r>
              <a:rPr lang="en-US" dirty="0" err="1" smtClean="0"/>
              <a:t>conmgt</a:t>
            </a:r>
            <a:r>
              <a:rPr lang="en-US" dirty="0" smtClean="0"/>
              <a:t>, people are 102% </a:t>
            </a:r>
            <a:r>
              <a:rPr lang="en-US" i="1" dirty="0" smtClean="0"/>
              <a:t>more</a:t>
            </a:r>
            <a:r>
              <a:rPr lang="en-US" dirty="0" smtClean="0"/>
              <a:t> likely to stay in class 1 vs. moving to class 2 at Time 2.)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 Mplus code (LCA or LPA)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IDVARIABLE=ID; </a:t>
            </a:r>
            <a:r>
              <a:rPr lang="en-US" dirty="0">
                <a:solidFill>
                  <a:srgbClr val="00B050"/>
                </a:solidFill>
              </a:rPr>
              <a:t>!Tells you which of your variables is the </a:t>
            </a:r>
            <a:r>
              <a:rPr lang="en-US" dirty="0" smtClean="0">
                <a:solidFill>
                  <a:srgbClr val="00B050"/>
                </a:solidFill>
              </a:rPr>
              <a:t>identifier </a:t>
            </a:r>
            <a:r>
              <a:rPr lang="en-US" dirty="0">
                <a:solidFill>
                  <a:srgbClr val="00B050"/>
                </a:solidFill>
              </a:rPr>
              <a:t>for each case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CLASSES = c (2); </a:t>
            </a:r>
            <a:r>
              <a:rPr lang="en-US" dirty="0">
                <a:solidFill>
                  <a:srgbClr val="00B050"/>
                </a:solidFill>
              </a:rPr>
              <a:t>!Specifies that there should be two classes in the </a:t>
            </a:r>
            <a:r>
              <a:rPr lang="en-US" dirty="0" smtClean="0">
                <a:solidFill>
                  <a:srgbClr val="00B050"/>
                </a:solidFill>
              </a:rPr>
              <a:t>model.  When model testing, this is the value you change as you examine how many classes are the most appropriate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USEVARIABLES T1iloc T1esteem T1refcop; </a:t>
            </a:r>
            <a:r>
              <a:rPr lang="en-US" dirty="0">
                <a:solidFill>
                  <a:srgbClr val="00B050"/>
                </a:solidFill>
              </a:rPr>
              <a:t>!Which variables are indicators of your </a:t>
            </a:r>
            <a:r>
              <a:rPr lang="en-US" dirty="0" smtClean="0">
                <a:solidFill>
                  <a:srgbClr val="00B050"/>
                </a:solidFill>
              </a:rPr>
              <a:t>classes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MISSING are all(999);</a:t>
            </a:r>
            <a:r>
              <a:rPr lang="en-US" dirty="0" smtClean="0">
                <a:solidFill>
                  <a:srgbClr val="00B050"/>
                </a:solidFill>
              </a:rPr>
              <a:t> !What missing values are in my dataset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ANALYSIS: TYPE = MIXTURE; </a:t>
            </a:r>
            <a:r>
              <a:rPr lang="en-US" dirty="0">
                <a:solidFill>
                  <a:srgbClr val="00B050"/>
                </a:solidFill>
              </a:rPr>
              <a:t>!It's a mixture model</a:t>
            </a:r>
          </a:p>
          <a:p>
            <a:pPr marL="0" indent="0">
              <a:buNone/>
            </a:pPr>
            <a:r>
              <a:rPr lang="en-US" dirty="0"/>
              <a:t>LRTSTARTS= 50 10 75 20; </a:t>
            </a:r>
            <a:r>
              <a:rPr lang="en-US" dirty="0">
                <a:solidFill>
                  <a:srgbClr val="00B050"/>
                </a:solidFill>
              </a:rPr>
              <a:t>!</a:t>
            </a:r>
            <a:r>
              <a:rPr lang="en-US" dirty="0" smtClean="0">
                <a:solidFill>
                  <a:srgbClr val="00B050"/>
                </a:solidFill>
              </a:rPr>
              <a:t>If you have difficulty </a:t>
            </a:r>
            <a:r>
              <a:rPr lang="en-US" dirty="0">
                <a:solidFill>
                  <a:srgbClr val="00B050"/>
                </a:solidFill>
              </a:rPr>
              <a:t>with convergence, </a:t>
            </a:r>
            <a:r>
              <a:rPr lang="en-US" dirty="0" smtClean="0">
                <a:solidFill>
                  <a:srgbClr val="00B050"/>
                </a:solidFill>
              </a:rPr>
              <a:t>you can </a:t>
            </a:r>
            <a:r>
              <a:rPr lang="en-US" dirty="0">
                <a:solidFill>
                  <a:srgbClr val="00B050"/>
                </a:solidFill>
              </a:rPr>
              <a:t>increased starts and stops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Plot:</a:t>
            </a:r>
          </a:p>
          <a:p>
            <a:pPr marL="0" indent="0">
              <a:buNone/>
            </a:pPr>
            <a:r>
              <a:rPr lang="en-US" dirty="0"/>
              <a:t>  type is plot3; </a:t>
            </a:r>
            <a:r>
              <a:rPr lang="en-US" dirty="0">
                <a:solidFill>
                  <a:srgbClr val="00B050"/>
                </a:solidFill>
              </a:rPr>
              <a:t>!Gives you a plot of the indicator means for each class</a:t>
            </a:r>
          </a:p>
          <a:p>
            <a:pPr marL="0" indent="0">
              <a:buNone/>
            </a:pPr>
            <a:r>
              <a:rPr lang="en-US" dirty="0"/>
              <a:t>  series is T1iloc (1) T1esteem (2) T1refcop (3); </a:t>
            </a:r>
            <a:r>
              <a:rPr lang="en-US" dirty="0">
                <a:solidFill>
                  <a:srgbClr val="00B050"/>
                </a:solidFill>
              </a:rPr>
              <a:t>!Defines which variable is 1st, 2nd, and so 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SAVEDATA: </a:t>
            </a:r>
            <a:r>
              <a:rPr lang="en-US" dirty="0">
                <a:solidFill>
                  <a:srgbClr val="00B050"/>
                </a:solidFill>
              </a:rPr>
              <a:t>!Saves a new SPSS file that gives you the probability of each </a:t>
            </a:r>
            <a:r>
              <a:rPr lang="en-US" dirty="0" smtClean="0">
                <a:solidFill>
                  <a:srgbClr val="00B050"/>
                </a:solidFill>
              </a:rPr>
              <a:t>case </a:t>
            </a:r>
            <a:r>
              <a:rPr lang="en-US" dirty="0">
                <a:solidFill>
                  <a:srgbClr val="00B050"/>
                </a:solidFill>
              </a:rPr>
              <a:t>belonging to each of the classes and the most likely class </a:t>
            </a:r>
            <a:r>
              <a:rPr lang="en-US" dirty="0" smtClean="0">
                <a:solidFill>
                  <a:srgbClr val="00B050"/>
                </a:solidFill>
              </a:rPr>
              <a:t>membership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file is T1classes.sav;</a:t>
            </a:r>
          </a:p>
          <a:p>
            <a:pPr marL="0" indent="0">
              <a:buNone/>
            </a:pPr>
            <a:r>
              <a:rPr lang="en-US" dirty="0"/>
              <a:t>save is </a:t>
            </a:r>
            <a:r>
              <a:rPr lang="en-US" dirty="0" err="1"/>
              <a:t>cprobabilities</a:t>
            </a:r>
            <a:r>
              <a:rPr lang="en-US" dirty="0"/>
              <a:t>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OUTPUT: SAMPSTAT STANDARDIZED TECH11 TECH14; </a:t>
            </a:r>
            <a:r>
              <a:rPr lang="en-US" dirty="0">
                <a:solidFill>
                  <a:srgbClr val="00B050"/>
                </a:solidFill>
              </a:rPr>
              <a:t>!The usual; TECH14 gives you the LMR and BLRT tests </a:t>
            </a:r>
            <a:r>
              <a:rPr lang="en-US" dirty="0" smtClean="0">
                <a:solidFill>
                  <a:srgbClr val="00B050"/>
                </a:solidFill>
              </a:rPr>
              <a:t>of model </a:t>
            </a:r>
            <a:r>
              <a:rPr lang="en-US" dirty="0">
                <a:solidFill>
                  <a:srgbClr val="00B050"/>
                </a:solidFill>
              </a:rPr>
              <a:t>fit, testing the hypothesis that k-1 classes is better fitting than k classes</a:t>
            </a:r>
          </a:p>
        </p:txBody>
      </p:sp>
    </p:spTree>
    <p:extLst>
      <p:ext uri="{BB962C8B-B14F-4D97-AF65-F5344CB8AC3E}">
        <p14:creationId xmlns:p14="http://schemas.microsoft.com/office/powerpoint/2010/main" val="230178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LTA, no covariates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IDVARIABLE=id; </a:t>
            </a:r>
            <a:r>
              <a:rPr lang="en-US" sz="1200" dirty="0">
                <a:solidFill>
                  <a:srgbClr val="00B050"/>
                </a:solidFill>
              </a:rPr>
              <a:t>!Which variable is the identifier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200" dirty="0"/>
              <a:t>CLASSES = c1 (2) c2(2); </a:t>
            </a:r>
            <a:r>
              <a:rPr lang="en-US" sz="1200" dirty="0">
                <a:solidFill>
                  <a:srgbClr val="00B050"/>
                </a:solidFill>
              </a:rPr>
              <a:t>!Specifies how many time points (c1 is one and c2 is the </a:t>
            </a:r>
            <a:r>
              <a:rPr lang="en-US" sz="1200" dirty="0" smtClean="0">
                <a:solidFill>
                  <a:srgbClr val="00B050"/>
                </a:solidFill>
              </a:rPr>
              <a:t>second) and </a:t>
            </a:r>
            <a:r>
              <a:rPr lang="en-US" sz="1200" dirty="0">
                <a:solidFill>
                  <a:srgbClr val="00B050"/>
                </a:solidFill>
              </a:rPr>
              <a:t>how many classes each </a:t>
            </a:r>
            <a:r>
              <a:rPr lang="en-US" sz="1200" dirty="0" err="1">
                <a:solidFill>
                  <a:srgbClr val="00B050"/>
                </a:solidFill>
              </a:rPr>
              <a:t>timepoint</a:t>
            </a:r>
            <a:r>
              <a:rPr lang="en-US" sz="1200" dirty="0">
                <a:solidFill>
                  <a:srgbClr val="00B050"/>
                </a:solidFill>
              </a:rPr>
              <a:t> has (2 in each)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200" dirty="0"/>
              <a:t>USEVARIABLES T1iloc T1esteem T1refcop T2iloc T2esteem T2refcop; </a:t>
            </a:r>
            <a:r>
              <a:rPr lang="en-US" sz="1200" dirty="0">
                <a:solidFill>
                  <a:srgbClr val="00B050"/>
                </a:solidFill>
              </a:rPr>
              <a:t>!Which variables are </a:t>
            </a:r>
            <a:r>
              <a:rPr lang="en-US" sz="1200" dirty="0" smtClean="0">
                <a:solidFill>
                  <a:srgbClr val="00B050"/>
                </a:solidFill>
              </a:rPr>
              <a:t>indicators of </a:t>
            </a:r>
            <a:r>
              <a:rPr lang="en-US" sz="1200" dirty="0">
                <a:solidFill>
                  <a:srgbClr val="00B050"/>
                </a:solidFill>
              </a:rPr>
              <a:t>the latent classes at each </a:t>
            </a:r>
            <a:r>
              <a:rPr lang="en-US" sz="1200" dirty="0" err="1">
                <a:solidFill>
                  <a:srgbClr val="00B050"/>
                </a:solidFill>
              </a:rPr>
              <a:t>timepoint</a:t>
            </a:r>
            <a:endParaRPr lang="en-US" sz="1200" dirty="0">
              <a:solidFill>
                <a:srgbClr val="00B050"/>
              </a:solidFill>
            </a:endParaRPr>
          </a:p>
          <a:p>
            <a:endParaRPr lang="en-US" sz="1200" dirty="0"/>
          </a:p>
          <a:p>
            <a:pPr marL="0" indent="0">
              <a:buNone/>
            </a:pPr>
            <a:r>
              <a:rPr lang="en-US" sz="1200" dirty="0"/>
              <a:t>MISSING are all(999); </a:t>
            </a:r>
            <a:r>
              <a:rPr lang="en-US" sz="1200" dirty="0">
                <a:solidFill>
                  <a:srgbClr val="00B050"/>
                </a:solidFill>
              </a:rPr>
              <a:t>!Missing values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200" dirty="0"/>
              <a:t>ANALYSIS: TYPE = MIXTURE; </a:t>
            </a:r>
            <a:r>
              <a:rPr lang="en-US" sz="1200" dirty="0">
                <a:solidFill>
                  <a:srgbClr val="00B050"/>
                </a:solidFill>
              </a:rPr>
              <a:t>!Still a mixture model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200" dirty="0"/>
              <a:t>MODEL: %OVERALL% </a:t>
            </a:r>
            <a:r>
              <a:rPr lang="en-US" sz="1200" dirty="0">
                <a:solidFill>
                  <a:srgbClr val="00B050"/>
                </a:solidFill>
              </a:rPr>
              <a:t>!The overall model specification</a:t>
            </a:r>
          </a:p>
          <a:p>
            <a:pPr marL="0" indent="0">
              <a:buNone/>
            </a:pPr>
            <a:r>
              <a:rPr lang="en-US" sz="1200" dirty="0"/>
              <a:t>c2 ON c1; </a:t>
            </a:r>
            <a:r>
              <a:rPr lang="en-US" sz="1200" dirty="0">
                <a:solidFill>
                  <a:srgbClr val="00B050"/>
                </a:solidFill>
              </a:rPr>
              <a:t>!regresses c2 on </a:t>
            </a:r>
            <a:r>
              <a:rPr lang="en-US" sz="1200" dirty="0" smtClean="0">
                <a:solidFill>
                  <a:srgbClr val="00B050"/>
                </a:solidFill>
              </a:rPr>
              <a:t>c1 (for the latent transition probabilities)</a:t>
            </a:r>
            <a:endParaRPr lang="en-US" sz="1200" dirty="0">
              <a:solidFill>
                <a:srgbClr val="00B050"/>
              </a:solidFill>
            </a:endParaRPr>
          </a:p>
          <a:p>
            <a:endParaRPr lang="en-US" sz="1200" dirty="0"/>
          </a:p>
          <a:p>
            <a:pPr marL="0" indent="0">
              <a:buNone/>
            </a:pPr>
            <a:r>
              <a:rPr lang="en-US" sz="1200" dirty="0"/>
              <a:t>MODEL c1: </a:t>
            </a:r>
            <a:r>
              <a:rPr lang="en-US" sz="1200" dirty="0">
                <a:solidFill>
                  <a:srgbClr val="00B050"/>
                </a:solidFill>
              </a:rPr>
              <a:t>!Specification/ measurement model for each class at Time 1</a:t>
            </a:r>
          </a:p>
          <a:p>
            <a:pPr marL="0" indent="0">
              <a:buNone/>
            </a:pPr>
            <a:r>
              <a:rPr lang="en-US" sz="1200" dirty="0"/>
              <a:t>%c1#1% </a:t>
            </a:r>
            <a:r>
              <a:rPr lang="en-US" sz="1200" dirty="0">
                <a:solidFill>
                  <a:srgbClr val="00B050"/>
                </a:solidFill>
              </a:rPr>
              <a:t>!Time 1, class 1</a:t>
            </a:r>
          </a:p>
          <a:p>
            <a:pPr marL="0" indent="0">
              <a:buNone/>
            </a:pPr>
            <a:r>
              <a:rPr lang="en-US" sz="1200" dirty="0"/>
              <a:t>[T1iloc]; </a:t>
            </a:r>
            <a:r>
              <a:rPr lang="en-US" sz="1200" dirty="0">
                <a:solidFill>
                  <a:srgbClr val="00B050"/>
                </a:solidFill>
              </a:rPr>
              <a:t>!These loadings/means can be constrained when testing </a:t>
            </a:r>
            <a:r>
              <a:rPr lang="en-US" sz="1200" dirty="0" smtClean="0">
                <a:solidFill>
                  <a:srgbClr val="00B050"/>
                </a:solidFill>
              </a:rPr>
              <a:t>measurement invariance across time</a:t>
            </a:r>
            <a:endParaRPr lang="en-US" sz="1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200" dirty="0"/>
              <a:t>[T1esteem]; </a:t>
            </a:r>
          </a:p>
          <a:p>
            <a:pPr marL="0" indent="0">
              <a:buNone/>
            </a:pPr>
            <a:r>
              <a:rPr lang="en-US" sz="1200" dirty="0"/>
              <a:t>[T1refcop]; 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200" dirty="0"/>
              <a:t>%c1#2% </a:t>
            </a:r>
            <a:r>
              <a:rPr lang="en-US" sz="1200" dirty="0">
                <a:solidFill>
                  <a:srgbClr val="00B050"/>
                </a:solidFill>
              </a:rPr>
              <a:t>!Time 1, class 2</a:t>
            </a:r>
          </a:p>
          <a:p>
            <a:pPr marL="0" indent="0">
              <a:buNone/>
            </a:pPr>
            <a:r>
              <a:rPr lang="en-US" sz="1200" dirty="0"/>
              <a:t>[T1iloc]; </a:t>
            </a:r>
          </a:p>
          <a:p>
            <a:pPr marL="0" indent="0">
              <a:buNone/>
            </a:pPr>
            <a:r>
              <a:rPr lang="en-US" sz="1200" dirty="0"/>
              <a:t>[T1esteem]; </a:t>
            </a:r>
          </a:p>
          <a:p>
            <a:pPr marL="0" indent="0">
              <a:buNone/>
            </a:pPr>
            <a:r>
              <a:rPr lang="en-US" sz="1200" dirty="0"/>
              <a:t>[T1refcop]; </a:t>
            </a:r>
          </a:p>
        </p:txBody>
      </p:sp>
    </p:spTree>
    <p:extLst>
      <p:ext uri="{BB962C8B-B14F-4D97-AF65-F5344CB8AC3E}">
        <p14:creationId xmlns:p14="http://schemas.microsoft.com/office/powerpoint/2010/main" val="385926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LTA specification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MODEL c2: </a:t>
            </a:r>
            <a:r>
              <a:rPr lang="en-US" sz="1200" dirty="0">
                <a:solidFill>
                  <a:srgbClr val="00B050"/>
                </a:solidFill>
              </a:rPr>
              <a:t>!Specification/ measurement model for each class at Time 2</a:t>
            </a:r>
          </a:p>
          <a:p>
            <a:pPr marL="0" indent="0">
              <a:buNone/>
            </a:pPr>
            <a:r>
              <a:rPr lang="en-US" sz="1200" dirty="0"/>
              <a:t>%c2#1% </a:t>
            </a:r>
            <a:r>
              <a:rPr lang="en-US" sz="1200" dirty="0">
                <a:solidFill>
                  <a:srgbClr val="00B050"/>
                </a:solidFill>
              </a:rPr>
              <a:t>!Time 2, class 1</a:t>
            </a:r>
          </a:p>
          <a:p>
            <a:pPr marL="0" indent="0">
              <a:buNone/>
            </a:pPr>
            <a:r>
              <a:rPr lang="en-US" sz="1200" dirty="0"/>
              <a:t>[T2iloc]; </a:t>
            </a:r>
          </a:p>
          <a:p>
            <a:pPr marL="0" indent="0">
              <a:buNone/>
            </a:pPr>
            <a:r>
              <a:rPr lang="en-US" sz="1200" dirty="0"/>
              <a:t>[T2esteem]; </a:t>
            </a:r>
          </a:p>
          <a:p>
            <a:pPr marL="0" indent="0">
              <a:buNone/>
            </a:pPr>
            <a:r>
              <a:rPr lang="en-US" sz="1200" dirty="0"/>
              <a:t>[T2refcop]; 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200" dirty="0"/>
              <a:t>%c2#2% </a:t>
            </a:r>
            <a:r>
              <a:rPr lang="en-US" sz="1200" dirty="0">
                <a:solidFill>
                  <a:srgbClr val="00B050"/>
                </a:solidFill>
              </a:rPr>
              <a:t>!Time 2, class 2</a:t>
            </a:r>
          </a:p>
          <a:p>
            <a:pPr marL="0" indent="0">
              <a:buNone/>
            </a:pPr>
            <a:r>
              <a:rPr lang="en-US" sz="1200" dirty="0"/>
              <a:t>[T2iloc]; </a:t>
            </a:r>
          </a:p>
          <a:p>
            <a:pPr marL="0" indent="0">
              <a:buNone/>
            </a:pPr>
            <a:r>
              <a:rPr lang="en-US" sz="1200" dirty="0"/>
              <a:t>[T2esteem]; </a:t>
            </a:r>
          </a:p>
          <a:p>
            <a:pPr marL="0" indent="0">
              <a:buNone/>
            </a:pPr>
            <a:r>
              <a:rPr lang="en-US" sz="1200" dirty="0"/>
              <a:t>[T2refcop];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200" dirty="0"/>
              <a:t>OUTPUT: SAMPSTAT STAN</a:t>
            </a:r>
            <a:r>
              <a:rPr lang="en-US" sz="1400" dirty="0"/>
              <a:t>DARDIZED TECH1 TECH8 TECH15;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97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658513" cy="924475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5105401"/>
          </a:xfrm>
        </p:spPr>
        <p:txBody>
          <a:bodyPr>
            <a:normAutofit/>
          </a:bodyPr>
          <a:lstStyle/>
          <a:p>
            <a:r>
              <a:rPr lang="en-US" dirty="0" smtClean="0"/>
              <a:t>Mixture Models (aka “finite mixture models”)- Models based on the idea that there are multiple characteristically different sub-populations within the population, and that those subpopulations are not directly observable.  Mixture models characterize and estimate parameters for those sub-populations</a:t>
            </a:r>
          </a:p>
          <a:p>
            <a:pPr lvl="1"/>
            <a:r>
              <a:rPr lang="en-US" dirty="0" smtClean="0"/>
              <a:t>Different Genders are directly observable (well…. they used to be), so that’s not an example; Different kinds of “Awesome Assistant Professors” may not be directly observable, so a mixture model could help characterize them </a:t>
            </a:r>
          </a:p>
          <a:p>
            <a:endParaRPr lang="en-US" dirty="0" smtClean="0"/>
          </a:p>
          <a:p>
            <a:r>
              <a:rPr lang="en-US" dirty="0" smtClean="0"/>
              <a:t>Latent Transition Analysis is a type of Mixture Model and an extension of the Latent Class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7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 smtClean="0"/>
              <a:t>LTA with covariates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76800"/>
          </a:xfrm>
        </p:spPr>
        <p:txBody>
          <a:bodyPr>
            <a:normAutofit fontScale="25000" lnSpcReduction="20000"/>
          </a:bodyPr>
          <a:lstStyle/>
          <a:p>
            <a:r>
              <a:rPr lang="en-US" sz="5600" dirty="0" smtClean="0"/>
              <a:t>Everything up to the model specification is the same (w/ the addition of the covariate to USEVARIABLES).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800" dirty="0" smtClean="0"/>
              <a:t>MODEL</a:t>
            </a:r>
            <a:r>
              <a:rPr lang="en-US" sz="4800" dirty="0"/>
              <a:t>: %OVERALL%</a:t>
            </a:r>
          </a:p>
          <a:p>
            <a:endParaRPr lang="en-US" sz="4800" dirty="0"/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c2 </a:t>
            </a:r>
            <a:r>
              <a:rPr lang="en-US" sz="4800" dirty="0"/>
              <a:t>ON c1; </a:t>
            </a:r>
            <a:r>
              <a:rPr lang="en-US" sz="4800" dirty="0">
                <a:solidFill>
                  <a:srgbClr val="00B050"/>
                </a:solidFill>
              </a:rPr>
              <a:t>!Latent transition </a:t>
            </a:r>
            <a:r>
              <a:rPr lang="en-US" sz="4800" dirty="0" smtClean="0">
                <a:solidFill>
                  <a:srgbClr val="00B050"/>
                </a:solidFill>
              </a:rPr>
              <a:t>specification</a:t>
            </a:r>
          </a:p>
          <a:p>
            <a:pPr marL="0" indent="0">
              <a:buNone/>
            </a:pPr>
            <a:r>
              <a:rPr lang="en-US" sz="4800" dirty="0" smtClean="0"/>
              <a:t> </a:t>
            </a:r>
            <a:r>
              <a:rPr lang="en-US" sz="4800" dirty="0"/>
              <a:t>c1 ON covariate; </a:t>
            </a:r>
            <a:r>
              <a:rPr lang="en-US" sz="4800" dirty="0">
                <a:solidFill>
                  <a:srgbClr val="00B050"/>
                </a:solidFill>
              </a:rPr>
              <a:t>!Tests the covariate's influence on c1 (on which the transition probability is dependent)</a:t>
            </a:r>
          </a:p>
          <a:p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MODEL </a:t>
            </a:r>
            <a:r>
              <a:rPr lang="en-US" sz="4800" dirty="0"/>
              <a:t>c1: %c1#1%</a:t>
            </a:r>
          </a:p>
          <a:p>
            <a:pPr marL="0" indent="0">
              <a:buNone/>
            </a:pPr>
            <a:r>
              <a:rPr lang="en-US" sz="4800" dirty="0" smtClean="0"/>
              <a:t>[</a:t>
            </a:r>
            <a:r>
              <a:rPr lang="en-US" sz="4800" dirty="0"/>
              <a:t>T1iloc];</a:t>
            </a:r>
          </a:p>
          <a:p>
            <a:pPr marL="0" indent="0">
              <a:buNone/>
            </a:pPr>
            <a:r>
              <a:rPr lang="en-US" sz="4800" dirty="0" smtClean="0"/>
              <a:t>[</a:t>
            </a:r>
            <a:r>
              <a:rPr lang="en-US" sz="4800" dirty="0"/>
              <a:t>T1esteem];</a:t>
            </a:r>
          </a:p>
          <a:p>
            <a:pPr marL="0" indent="0">
              <a:buNone/>
            </a:pPr>
            <a:r>
              <a:rPr lang="en-US" sz="4800" dirty="0" smtClean="0"/>
              <a:t>[</a:t>
            </a:r>
            <a:r>
              <a:rPr lang="en-US" sz="4800" dirty="0"/>
              <a:t>T1refcop];</a:t>
            </a:r>
          </a:p>
          <a:p>
            <a:pPr marL="0" indent="0">
              <a:buNone/>
            </a:pPr>
            <a:r>
              <a:rPr lang="en-US" sz="4800" dirty="0" smtClean="0"/>
              <a:t>c2 </a:t>
            </a:r>
            <a:r>
              <a:rPr lang="en-US" sz="4800" dirty="0"/>
              <a:t>ON </a:t>
            </a:r>
            <a:r>
              <a:rPr lang="en-US" sz="4800" dirty="0" smtClean="0"/>
              <a:t>covariate; </a:t>
            </a:r>
            <a:r>
              <a:rPr lang="en-US" sz="4800" dirty="0">
                <a:solidFill>
                  <a:srgbClr val="00B050"/>
                </a:solidFill>
              </a:rPr>
              <a:t>!Tests the interaction of the transition and the covariate for those starting in class </a:t>
            </a:r>
            <a:r>
              <a:rPr lang="en-US" sz="4800" dirty="0"/>
              <a:t>1</a:t>
            </a:r>
          </a:p>
          <a:p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%</a:t>
            </a:r>
            <a:r>
              <a:rPr lang="en-US" sz="4800" dirty="0"/>
              <a:t>c1#2%</a:t>
            </a:r>
          </a:p>
          <a:p>
            <a:pPr marL="0" indent="0">
              <a:buNone/>
            </a:pPr>
            <a:r>
              <a:rPr lang="en-US" sz="4800" dirty="0" smtClean="0"/>
              <a:t>[</a:t>
            </a:r>
            <a:r>
              <a:rPr lang="en-US" sz="4800" dirty="0"/>
              <a:t>T1iloc];</a:t>
            </a:r>
          </a:p>
          <a:p>
            <a:pPr marL="0" indent="0">
              <a:buNone/>
            </a:pPr>
            <a:r>
              <a:rPr lang="en-US" sz="4800" dirty="0" smtClean="0"/>
              <a:t>[</a:t>
            </a:r>
            <a:r>
              <a:rPr lang="en-US" sz="4800" dirty="0"/>
              <a:t>T1esteem];</a:t>
            </a:r>
          </a:p>
          <a:p>
            <a:pPr marL="0" indent="0">
              <a:buNone/>
            </a:pPr>
            <a:r>
              <a:rPr lang="en-US" sz="4800" dirty="0" smtClean="0"/>
              <a:t>[</a:t>
            </a:r>
            <a:r>
              <a:rPr lang="en-US" sz="4800" dirty="0"/>
              <a:t>T1refcop];</a:t>
            </a:r>
          </a:p>
          <a:p>
            <a:pPr marL="0" indent="0">
              <a:buNone/>
            </a:pPr>
            <a:r>
              <a:rPr lang="en-US" sz="4800" dirty="0" smtClean="0"/>
              <a:t>c2 </a:t>
            </a:r>
            <a:r>
              <a:rPr lang="en-US" sz="4800" dirty="0"/>
              <a:t>ON </a:t>
            </a:r>
            <a:r>
              <a:rPr lang="en-US" sz="4800" dirty="0" smtClean="0"/>
              <a:t>covariate; </a:t>
            </a:r>
            <a:r>
              <a:rPr lang="en-US" sz="4800" dirty="0">
                <a:solidFill>
                  <a:srgbClr val="00B050"/>
                </a:solidFill>
              </a:rPr>
              <a:t>!Tests the interaction of the transition and the covariate for those starting in class 2</a:t>
            </a:r>
          </a:p>
          <a:p>
            <a:endParaRPr lang="en-US" sz="4800" dirty="0"/>
          </a:p>
          <a:p>
            <a:pPr marL="0" indent="0">
              <a:buNone/>
            </a:pPr>
            <a:r>
              <a:rPr lang="en-US" sz="4800" dirty="0"/>
              <a:t>MODEL c2: </a:t>
            </a:r>
          </a:p>
          <a:p>
            <a:pPr marL="0" indent="0">
              <a:buNone/>
            </a:pPr>
            <a:r>
              <a:rPr lang="en-US" sz="4800" dirty="0"/>
              <a:t>%c2#1% </a:t>
            </a:r>
          </a:p>
          <a:p>
            <a:pPr marL="0" indent="0">
              <a:buNone/>
            </a:pPr>
            <a:r>
              <a:rPr lang="en-US" sz="4800" dirty="0"/>
              <a:t>[T2iloc]; </a:t>
            </a:r>
          </a:p>
          <a:p>
            <a:pPr marL="0" indent="0">
              <a:buNone/>
            </a:pPr>
            <a:r>
              <a:rPr lang="en-US" sz="4800" dirty="0"/>
              <a:t>[T2esteem]; </a:t>
            </a:r>
          </a:p>
          <a:p>
            <a:pPr marL="0" indent="0">
              <a:buNone/>
            </a:pPr>
            <a:r>
              <a:rPr lang="en-US" sz="4800" dirty="0"/>
              <a:t>[T2refcop]; </a:t>
            </a:r>
          </a:p>
          <a:p>
            <a:endParaRPr lang="en-US" sz="4800" dirty="0"/>
          </a:p>
          <a:p>
            <a:pPr marL="0" indent="0">
              <a:buNone/>
            </a:pPr>
            <a:r>
              <a:rPr lang="en-US" sz="4800" dirty="0"/>
              <a:t>%c2#2% </a:t>
            </a:r>
          </a:p>
          <a:p>
            <a:pPr marL="0" indent="0">
              <a:buNone/>
            </a:pPr>
            <a:r>
              <a:rPr lang="en-US" sz="4800" dirty="0"/>
              <a:t>[T2iloc]; </a:t>
            </a:r>
          </a:p>
          <a:p>
            <a:pPr marL="0" indent="0">
              <a:buNone/>
            </a:pPr>
            <a:r>
              <a:rPr lang="en-US" sz="4800" dirty="0"/>
              <a:t>[T2esteem]; </a:t>
            </a:r>
          </a:p>
          <a:p>
            <a:pPr marL="0" indent="0">
              <a:buNone/>
            </a:pPr>
            <a:r>
              <a:rPr lang="en-US" sz="4800" dirty="0"/>
              <a:t>[T2refcop];</a:t>
            </a:r>
          </a:p>
          <a:p>
            <a:endParaRPr lang="en-US" sz="4800" dirty="0"/>
          </a:p>
          <a:p>
            <a:pPr marL="0" indent="0">
              <a:buNone/>
            </a:pPr>
            <a:r>
              <a:rPr lang="en-US" sz="4800" dirty="0"/>
              <a:t>OUTPUT: SAMPSTAT STANDARDIZED TECH1 TECH8 TECH15;</a:t>
            </a:r>
          </a:p>
        </p:txBody>
      </p:sp>
    </p:spTree>
    <p:extLst>
      <p:ext uri="{BB962C8B-B14F-4D97-AF65-F5344CB8AC3E}">
        <p14:creationId xmlns:p14="http://schemas.microsoft.com/office/powerpoint/2010/main" val="238494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other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673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couple of helpful sources on LTA: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Collins, L.M., &amp; </a:t>
            </a:r>
            <a:r>
              <a:rPr lang="en-US" dirty="0" err="1" smtClean="0"/>
              <a:t>Lanza</a:t>
            </a:r>
            <a:r>
              <a:rPr lang="en-US" dirty="0" smtClean="0"/>
              <a:t>, S.T. (2010).  </a:t>
            </a:r>
            <a:r>
              <a:rPr lang="en-US" i="1" dirty="0" smtClean="0"/>
              <a:t>Latent Class and Latent Transition Analysis: With applications in the social, behavioral, and health sciences</a:t>
            </a:r>
            <a:r>
              <a:rPr lang="en-US" dirty="0" smtClean="0"/>
              <a:t>. Hoboken, NJ: John Wiley &amp; Sons, Inc.</a:t>
            </a:r>
          </a:p>
          <a:p>
            <a:endParaRPr lang="en-US" dirty="0"/>
          </a:p>
          <a:p>
            <a:r>
              <a:rPr lang="en-US" dirty="0" err="1" smtClean="0"/>
              <a:t>Lanza</a:t>
            </a:r>
            <a:r>
              <a:rPr lang="en-US" dirty="0"/>
              <a:t>, S.T., Patrick, M.E., &amp; </a:t>
            </a:r>
            <a:r>
              <a:rPr lang="en-US" dirty="0" err="1"/>
              <a:t>Maggs</a:t>
            </a:r>
            <a:r>
              <a:rPr lang="en-US" dirty="0"/>
              <a:t>, J.L. (2010).  Latent transition analysis: Benefits of a latent variable approach to modeling transitions in substance use.  </a:t>
            </a:r>
            <a:r>
              <a:rPr lang="en-US" i="1" dirty="0"/>
              <a:t>Journal of Drug Issues, 40, </a:t>
            </a:r>
            <a:r>
              <a:rPr lang="en-US" dirty="0"/>
              <a:t>93-120.</a:t>
            </a:r>
          </a:p>
          <a:p>
            <a:endParaRPr lang="en-US" dirty="0" smtClean="0"/>
          </a:p>
          <a:p>
            <a:r>
              <a:rPr lang="en-US" dirty="0" err="1" smtClean="0"/>
              <a:t>Nylund</a:t>
            </a:r>
            <a:r>
              <a:rPr lang="en-US" dirty="0" smtClean="0"/>
              <a:t> </a:t>
            </a:r>
            <a:r>
              <a:rPr lang="en-US" dirty="0"/>
              <a:t>(2007) Doctoral dissertation: Latent Transition Analysis: Modeling Extensions and an Application to Peer Victimization (Chapter 2): available at </a:t>
            </a:r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www.statmodel.com/download/nylunddis.pdf</a:t>
            </a:r>
            <a:endParaRPr lang="en-US" u="sn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1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Adler-</a:t>
            </a:r>
            <a:r>
              <a:rPr lang="en-US" dirty="0" err="1" smtClean="0"/>
              <a:t>Baeder</a:t>
            </a:r>
            <a:r>
              <a:rPr lang="en-US" dirty="0"/>
              <a:t>, F., </a:t>
            </a:r>
            <a:r>
              <a:rPr lang="en-US" dirty="0" err="1"/>
              <a:t>Kerpelman</a:t>
            </a:r>
            <a:r>
              <a:rPr lang="en-US" dirty="0"/>
              <a:t>, J. L., Schramm, D. G., Higginbotham, B., &amp; </a:t>
            </a:r>
            <a:r>
              <a:rPr lang="en-US" dirty="0" err="1"/>
              <a:t>Paulk</a:t>
            </a:r>
            <a:r>
              <a:rPr lang="en-US" dirty="0"/>
              <a:t>, A. (2007). The </a:t>
            </a:r>
            <a:r>
              <a:rPr lang="en-US" dirty="0" smtClean="0"/>
              <a:t>impact </a:t>
            </a:r>
            <a:r>
              <a:rPr lang="en-US" dirty="0"/>
              <a:t>of relationship education on adolescents of diverse backgrounds. </a:t>
            </a:r>
            <a:r>
              <a:rPr lang="en-US" i="1" dirty="0"/>
              <a:t>Family Relations, 56</a:t>
            </a:r>
            <a:r>
              <a:rPr lang="en-US" dirty="0"/>
              <a:t>(3),</a:t>
            </a:r>
            <a:r>
              <a:rPr lang="en-US" i="1" dirty="0"/>
              <a:t> </a:t>
            </a:r>
            <a:r>
              <a:rPr lang="en-US" dirty="0"/>
              <a:t>291-303. </a:t>
            </a:r>
            <a:r>
              <a:rPr lang="en-US" dirty="0" err="1"/>
              <a:t>doi</a:t>
            </a:r>
            <a:r>
              <a:rPr lang="en-US" dirty="0"/>
              <a:t>: 10.1111/j.1741-3729.2007.00460.x</a:t>
            </a:r>
          </a:p>
          <a:p>
            <a:r>
              <a:rPr lang="en-US" dirty="0"/>
              <a:t>Alvord, M. K. &amp; </a:t>
            </a:r>
            <a:r>
              <a:rPr lang="en-US" dirty="0" err="1"/>
              <a:t>Grados</a:t>
            </a:r>
            <a:r>
              <a:rPr lang="en-US" dirty="0"/>
              <a:t>, J. J. (2005). Enhancing resilience in children: a proactive approach. </a:t>
            </a:r>
            <a:r>
              <a:rPr lang="en-US" i="1" dirty="0" smtClean="0"/>
              <a:t>Professional </a:t>
            </a:r>
            <a:r>
              <a:rPr lang="en-US" i="1" dirty="0"/>
              <a:t>Psychology: Research and Practice, 36</a:t>
            </a:r>
            <a:r>
              <a:rPr lang="en-US" dirty="0"/>
              <a:t>(3),</a:t>
            </a:r>
            <a:r>
              <a:rPr lang="en-US" i="1" dirty="0"/>
              <a:t> </a:t>
            </a:r>
            <a:r>
              <a:rPr lang="en-US" dirty="0"/>
              <a:t>238-245. </a:t>
            </a:r>
            <a:r>
              <a:rPr lang="en-US" dirty="0" smtClean="0"/>
              <a:t>doi:10.1037/0735-7028.36.3.238</a:t>
            </a:r>
            <a:endParaRPr lang="en-US" dirty="0"/>
          </a:p>
          <a:p>
            <a:r>
              <a:rPr lang="en-US" dirty="0" smtClean="0"/>
              <a:t>Barber</a:t>
            </a:r>
            <a:r>
              <a:rPr lang="en-US" dirty="0"/>
              <a:t>, B. K. (1996). Parental psychological control: Revisiting a neglected construct. </a:t>
            </a:r>
            <a:r>
              <a:rPr lang="en-US" i="1" dirty="0"/>
              <a:t>Child Development</a:t>
            </a:r>
            <a:r>
              <a:rPr lang="en-US" dirty="0"/>
              <a:t>, </a:t>
            </a:r>
            <a:r>
              <a:rPr lang="en-US" i="1" dirty="0"/>
              <a:t>67</a:t>
            </a:r>
            <a:r>
              <a:rPr lang="en-US" dirty="0"/>
              <a:t>(6), 3296-3319. doi:10.2307/1131780 </a:t>
            </a:r>
            <a:endParaRPr lang="en-US" dirty="0" smtClean="0"/>
          </a:p>
          <a:p>
            <a:r>
              <a:rPr lang="en-US" dirty="0" err="1"/>
              <a:t>Masten</a:t>
            </a:r>
            <a:r>
              <a:rPr lang="en-US" dirty="0"/>
              <a:t>, A.S. &amp; </a:t>
            </a:r>
            <a:r>
              <a:rPr lang="en-US" dirty="0" err="1"/>
              <a:t>Coatsworth</a:t>
            </a:r>
            <a:r>
              <a:rPr lang="en-US" dirty="0"/>
              <a:t>, J.D. (1998). The development of competence in favorable and   </a:t>
            </a:r>
            <a:r>
              <a:rPr lang="en-US" dirty="0" smtClean="0"/>
              <a:t>unfavorable </a:t>
            </a:r>
            <a:r>
              <a:rPr lang="en-US" dirty="0"/>
              <a:t>environments: lessons from research on successful children. </a:t>
            </a:r>
            <a:r>
              <a:rPr lang="en-US" i="1" dirty="0"/>
              <a:t>American  </a:t>
            </a:r>
            <a:r>
              <a:rPr lang="en-US" i="1" dirty="0" smtClean="0"/>
              <a:t>Psychologist</a:t>
            </a:r>
            <a:r>
              <a:rPr lang="en-US" i="1" dirty="0"/>
              <a:t>, 53</a:t>
            </a:r>
            <a:r>
              <a:rPr lang="en-US" dirty="0"/>
              <a:t>(2),</a:t>
            </a:r>
            <a:r>
              <a:rPr lang="en-US" i="1" dirty="0"/>
              <a:t> </a:t>
            </a:r>
            <a:r>
              <a:rPr lang="en-US" dirty="0"/>
              <a:t>205-220. </a:t>
            </a:r>
            <a:r>
              <a:rPr lang="en-US" dirty="0" smtClean="0"/>
              <a:t>doi:10.1037/0003-066X.53.2.205</a:t>
            </a:r>
          </a:p>
          <a:p>
            <a:r>
              <a:rPr lang="en-US" dirty="0" smtClean="0"/>
              <a:t>Patterson</a:t>
            </a:r>
            <a:r>
              <a:rPr lang="en-US" dirty="0"/>
              <a:t>, G. R., </a:t>
            </a:r>
            <a:r>
              <a:rPr lang="en-US" dirty="0" err="1"/>
              <a:t>DeBaryshe</a:t>
            </a:r>
            <a:r>
              <a:rPr lang="en-US" dirty="0"/>
              <a:t>, B. D., &amp; Ramsey, E. ( 1989). A developmental perspective on antisocial behavior. </a:t>
            </a:r>
            <a:r>
              <a:rPr lang="en-US" i="1" dirty="0"/>
              <a:t>American Psychologist</a:t>
            </a:r>
            <a:r>
              <a:rPr lang="en-US" dirty="0"/>
              <a:t>, </a:t>
            </a:r>
            <a:r>
              <a:rPr lang="en-US" i="1" dirty="0"/>
              <a:t>44</a:t>
            </a:r>
            <a:r>
              <a:rPr lang="en-US" dirty="0"/>
              <a:t>, 329– 335.</a:t>
            </a:r>
          </a:p>
          <a:p>
            <a:r>
              <a:rPr lang="en-US" dirty="0" err="1"/>
              <a:t>Steeger</a:t>
            </a:r>
            <a:r>
              <a:rPr lang="en-US" dirty="0"/>
              <a:t>, C. M., &amp; </a:t>
            </a:r>
            <a:r>
              <a:rPr lang="en-US" dirty="0" err="1"/>
              <a:t>Gondoli</a:t>
            </a:r>
            <a:r>
              <a:rPr lang="en-US" dirty="0"/>
              <a:t>, D. M. (2013). Mother–adolescent conflict as a mediator between adolescent problem behaviors and maternal psychological control. </a:t>
            </a:r>
            <a:r>
              <a:rPr lang="en-US" i="1" dirty="0"/>
              <a:t>Developmental Psychology</a:t>
            </a:r>
            <a:r>
              <a:rPr lang="en-US" dirty="0"/>
              <a:t>, </a:t>
            </a:r>
            <a:r>
              <a:rPr lang="en-US" i="1" dirty="0"/>
              <a:t>49</a:t>
            </a:r>
            <a:r>
              <a:rPr lang="en-US" dirty="0"/>
              <a:t>(4), 804-814. </a:t>
            </a:r>
            <a:r>
              <a:rPr lang="en-US" dirty="0" smtClean="0"/>
              <a:t>doi:10.1037/a0028599</a:t>
            </a:r>
          </a:p>
          <a:p>
            <a:r>
              <a:rPr lang="en-US" dirty="0"/>
              <a:t>Vinita, T., &amp; </a:t>
            </a:r>
            <a:r>
              <a:rPr lang="en-US" dirty="0" err="1"/>
              <a:t>Saroj</a:t>
            </a:r>
            <a:r>
              <a:rPr lang="en-US" dirty="0"/>
              <a:t>, V. (2012). General health of adolescents in relation to perceived parental psychological control. </a:t>
            </a:r>
            <a:r>
              <a:rPr lang="en-US" i="1" dirty="0"/>
              <a:t>Social Science International, 28</a:t>
            </a:r>
            <a:r>
              <a:rPr lang="en-US" dirty="0"/>
              <a:t>(1), 59-73.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8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“But what is a Latent Class Analysis?” </a:t>
            </a:r>
            <a:r>
              <a:rPr lang="en-US" dirty="0"/>
              <a:t>y</a:t>
            </a:r>
            <a:r>
              <a:rPr lang="en-US" dirty="0" smtClean="0"/>
              <a:t>ou ask.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Latent Class Analysis identifies unobservable groups (or categories) within a population, using observed variables/ indicators.</a:t>
            </a:r>
          </a:p>
          <a:p>
            <a:endParaRPr lang="en-US" dirty="0" smtClean="0"/>
          </a:p>
          <a:p>
            <a:r>
              <a:rPr lang="en-US" dirty="0" smtClean="0"/>
              <a:t>Similar to a factor analysis, but the latent variable is categorical, rather than continuous.</a:t>
            </a:r>
          </a:p>
          <a:p>
            <a:endParaRPr lang="en-US" dirty="0" smtClean="0"/>
          </a:p>
          <a:p>
            <a:r>
              <a:rPr lang="en-US" dirty="0" smtClean="0"/>
              <a:t>LCA usually refers to models in which the indicators are categorical; Latent Profile Analysis (LPA) usually refers to the models in which the indicators are continuous.</a:t>
            </a:r>
            <a:endParaRPr lang="en-US" dirty="0"/>
          </a:p>
          <a:p>
            <a:pPr lvl="1"/>
            <a:r>
              <a:rPr lang="en-US" dirty="0" smtClean="0"/>
              <a:t>Aside from why you’ve theoretically chosen to model continuous data by “chunking it up” into categories, there are very few-</a:t>
            </a:r>
            <a:r>
              <a:rPr lang="en-US" dirty="0"/>
              <a:t> </a:t>
            </a:r>
            <a:r>
              <a:rPr lang="en-US" dirty="0" smtClean="0"/>
              <a:t>if any- practical differences in modeling and interpretation of results.</a:t>
            </a:r>
          </a:p>
        </p:txBody>
      </p:sp>
    </p:spTree>
    <p:extLst>
      <p:ext uri="{BB962C8B-B14F-4D97-AF65-F5344CB8AC3E}">
        <p14:creationId xmlns:p14="http://schemas.microsoft.com/office/powerpoint/2010/main" val="285944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Latent Class Analysis/ Latent Profile Analysis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95600" y="4419600"/>
            <a:ext cx="25908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2514600"/>
            <a:ext cx="1447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3429000" y="2514600"/>
            <a:ext cx="1447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5105400" y="2514600"/>
            <a:ext cx="1447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0" name="Oval 9"/>
          <p:cNvSpPr/>
          <p:nvPr/>
        </p:nvSpPr>
        <p:spPr>
          <a:xfrm>
            <a:off x="2133600" y="15240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e1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410200" y="15240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e3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810000" y="15240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e2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476500" y="2209800"/>
            <a:ext cx="0" cy="304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48867" y="2209800"/>
            <a:ext cx="0" cy="304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48667" y="2209800"/>
            <a:ext cx="0" cy="304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2552700" y="3581400"/>
            <a:ext cx="647700" cy="1143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191000" y="3581400"/>
            <a:ext cx="8467" cy="838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57800" y="3581400"/>
            <a:ext cx="571500" cy="1143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19800" y="3886200"/>
            <a:ext cx="28956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These are your conditional item probabilities or loadings…. Will represent means of each X in an LPA.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895600" y="4191000"/>
            <a:ext cx="312420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4199467" y="4191000"/>
            <a:ext cx="1820333" cy="16933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5543550" y="4152900"/>
            <a:ext cx="476250" cy="3386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02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Transition Analysis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685800" y="4419600"/>
            <a:ext cx="2167468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5334000" y="4419600"/>
            <a:ext cx="21336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81000" y="3158067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0" name="Rectangle 39"/>
          <p:cNvSpPr/>
          <p:nvPr/>
        </p:nvSpPr>
        <p:spPr>
          <a:xfrm>
            <a:off x="1388534" y="3158067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1" name="Rectangle 40"/>
          <p:cNvSpPr/>
          <p:nvPr/>
        </p:nvSpPr>
        <p:spPr>
          <a:xfrm>
            <a:off x="2362200" y="3158067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X3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2" name="Rectangle 41"/>
          <p:cNvSpPr/>
          <p:nvPr/>
        </p:nvSpPr>
        <p:spPr>
          <a:xfrm>
            <a:off x="5029200" y="3124200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43" name="Rectangle 42"/>
          <p:cNvSpPr/>
          <p:nvPr/>
        </p:nvSpPr>
        <p:spPr>
          <a:xfrm>
            <a:off x="7010400" y="3132667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X3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44" name="Rectangle 43"/>
          <p:cNvSpPr/>
          <p:nvPr/>
        </p:nvSpPr>
        <p:spPr>
          <a:xfrm>
            <a:off x="6019800" y="3132667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45" name="Oval 44"/>
          <p:cNvSpPr/>
          <p:nvPr/>
        </p:nvSpPr>
        <p:spPr>
          <a:xfrm>
            <a:off x="410633" y="1752600"/>
            <a:ext cx="702734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e1</a:t>
            </a:r>
            <a:r>
              <a:rPr lang="en-US" sz="1600" baseline="-25000" dirty="0" smtClean="0"/>
              <a:t>1</a:t>
            </a:r>
            <a:endParaRPr lang="en-US" sz="1600" baseline="-25000" dirty="0"/>
          </a:p>
        </p:txBody>
      </p:sp>
      <p:sp>
        <p:nvSpPr>
          <p:cNvPr id="46" name="Oval 45"/>
          <p:cNvSpPr/>
          <p:nvPr/>
        </p:nvSpPr>
        <p:spPr>
          <a:xfrm>
            <a:off x="1418167" y="1752600"/>
            <a:ext cx="702734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e2</a:t>
            </a:r>
            <a:r>
              <a:rPr lang="en-US" sz="1600" baseline="-25000" dirty="0" smtClean="0"/>
              <a:t>1</a:t>
            </a:r>
            <a:endParaRPr lang="en-US" sz="1600" baseline="-25000" dirty="0"/>
          </a:p>
        </p:txBody>
      </p:sp>
      <p:sp>
        <p:nvSpPr>
          <p:cNvPr id="47" name="Oval 46"/>
          <p:cNvSpPr/>
          <p:nvPr/>
        </p:nvSpPr>
        <p:spPr>
          <a:xfrm>
            <a:off x="2362200" y="1752600"/>
            <a:ext cx="702734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e3</a:t>
            </a:r>
            <a:r>
              <a:rPr lang="en-US" sz="1600" baseline="-25000" dirty="0" smtClean="0"/>
              <a:t>1</a:t>
            </a:r>
            <a:endParaRPr lang="en-US" sz="1600" baseline="-25000" dirty="0"/>
          </a:p>
        </p:txBody>
      </p:sp>
      <p:sp>
        <p:nvSpPr>
          <p:cNvPr id="48" name="Oval 47"/>
          <p:cNvSpPr/>
          <p:nvPr/>
        </p:nvSpPr>
        <p:spPr>
          <a:xfrm>
            <a:off x="5016500" y="1752600"/>
            <a:ext cx="702734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e1</a:t>
            </a:r>
            <a:r>
              <a:rPr lang="en-US" sz="1600" baseline="-25000" dirty="0" smtClean="0"/>
              <a:t>2</a:t>
            </a:r>
            <a:endParaRPr lang="en-US" sz="1600" baseline="-25000" dirty="0"/>
          </a:p>
        </p:txBody>
      </p:sp>
      <p:sp>
        <p:nvSpPr>
          <p:cNvPr id="49" name="Oval 48"/>
          <p:cNvSpPr/>
          <p:nvPr/>
        </p:nvSpPr>
        <p:spPr>
          <a:xfrm>
            <a:off x="6019800" y="1752600"/>
            <a:ext cx="702734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e2</a:t>
            </a:r>
            <a:r>
              <a:rPr lang="en-US" sz="1600" baseline="-25000" dirty="0" smtClean="0"/>
              <a:t>2</a:t>
            </a:r>
            <a:endParaRPr lang="en-US" sz="1600" baseline="-25000" dirty="0"/>
          </a:p>
        </p:txBody>
      </p:sp>
      <p:sp>
        <p:nvSpPr>
          <p:cNvPr id="50" name="Oval 49"/>
          <p:cNvSpPr/>
          <p:nvPr/>
        </p:nvSpPr>
        <p:spPr>
          <a:xfrm>
            <a:off x="7069666" y="1752600"/>
            <a:ext cx="702734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e3</a:t>
            </a:r>
            <a:r>
              <a:rPr lang="en-US" sz="1600" baseline="-25000" dirty="0" smtClean="0"/>
              <a:t>2</a:t>
            </a:r>
            <a:endParaRPr lang="en-US" sz="1600" baseline="-25000" dirty="0"/>
          </a:p>
        </p:txBody>
      </p:sp>
      <p:cxnSp>
        <p:nvCxnSpPr>
          <p:cNvPr id="52" name="Straight Arrow Connector 51"/>
          <p:cNvCxnSpPr>
            <a:stCxn id="39" idx="0"/>
            <a:endCxn id="45" idx="4"/>
          </p:cNvCxnSpPr>
          <p:nvPr/>
        </p:nvCxnSpPr>
        <p:spPr>
          <a:xfrm flipV="1">
            <a:off x="762000" y="2438400"/>
            <a:ext cx="0" cy="7196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2713567" y="2438400"/>
            <a:ext cx="0" cy="7196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1769534" y="2438400"/>
            <a:ext cx="0" cy="7196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6354234" y="2438400"/>
            <a:ext cx="0" cy="7196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367867" y="2438400"/>
            <a:ext cx="0" cy="7196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7421033" y="2438400"/>
            <a:ext cx="0" cy="7196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39" idx="2"/>
          </p:cNvCxnSpPr>
          <p:nvPr/>
        </p:nvCxnSpPr>
        <p:spPr>
          <a:xfrm flipH="1" flipV="1">
            <a:off x="762000" y="3767667"/>
            <a:ext cx="342900" cy="83820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0"/>
          </p:cNvCxnSpPr>
          <p:nvPr/>
        </p:nvCxnSpPr>
        <p:spPr>
          <a:xfrm flipV="1">
            <a:off x="1769534" y="3767668"/>
            <a:ext cx="8467" cy="65193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41" idx="2"/>
          </p:cNvCxnSpPr>
          <p:nvPr/>
        </p:nvCxnSpPr>
        <p:spPr>
          <a:xfrm flipV="1">
            <a:off x="2514600" y="3767667"/>
            <a:ext cx="228600" cy="8382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8" idx="0"/>
          </p:cNvCxnSpPr>
          <p:nvPr/>
        </p:nvCxnSpPr>
        <p:spPr>
          <a:xfrm flipH="1" flipV="1">
            <a:off x="6388100" y="3742268"/>
            <a:ext cx="12700" cy="67733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5410200" y="3733801"/>
            <a:ext cx="309034" cy="83819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43" idx="2"/>
          </p:cNvCxnSpPr>
          <p:nvPr/>
        </p:nvCxnSpPr>
        <p:spPr>
          <a:xfrm flipV="1">
            <a:off x="7069666" y="3742267"/>
            <a:ext cx="321734" cy="8636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2853268" y="5291667"/>
            <a:ext cx="2480732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743200" y="5867400"/>
            <a:ext cx="27432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This is the transition in class memberships from Time 1 to Time 2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73" idx="0"/>
          </p:cNvCxnSpPr>
          <p:nvPr/>
        </p:nvCxnSpPr>
        <p:spPr>
          <a:xfrm flipH="1" flipV="1">
            <a:off x="4093634" y="5291668"/>
            <a:ext cx="21166" cy="5757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35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why conduct an LTA?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 for modeling categorical, multivariate constructs developmentally (where growth modeling is not as well-suited)</a:t>
            </a:r>
          </a:p>
          <a:p>
            <a:endParaRPr lang="en-US" dirty="0" smtClean="0"/>
          </a:p>
          <a:p>
            <a:r>
              <a:rPr lang="en-US" dirty="0" smtClean="0"/>
              <a:t>Useful for identifying profiles of individuals that move into categories that are more/less functional, risky, or whatever</a:t>
            </a:r>
          </a:p>
          <a:p>
            <a:pPr lvl="1"/>
            <a:r>
              <a:rPr lang="en-US" dirty="0" smtClean="0"/>
              <a:t>Can thereby inform prevention and intervention efforts</a:t>
            </a:r>
          </a:p>
          <a:p>
            <a:endParaRPr lang="en-US" dirty="0" smtClean="0"/>
          </a:p>
          <a:p>
            <a:r>
              <a:rPr lang="en-US" dirty="0" smtClean="0"/>
              <a:t>Others?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conduct an LTA</a:t>
            </a:r>
            <a:br>
              <a:rPr lang="en-US" dirty="0" smtClean="0"/>
            </a:br>
            <a:r>
              <a:rPr lang="en-US" sz="2000" dirty="0" smtClean="0"/>
              <a:t>(from </a:t>
            </a:r>
            <a:r>
              <a:rPr lang="en-US" sz="2000" dirty="0" err="1" smtClean="0"/>
              <a:t>Nylund</a:t>
            </a:r>
            <a:r>
              <a:rPr lang="en-US" sz="2000" dirty="0" smtClean="0"/>
              <a:t>, 2007)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0: Study descriptive statistics</a:t>
            </a:r>
          </a:p>
          <a:p>
            <a:r>
              <a:rPr lang="en-US" dirty="0" smtClean="0"/>
              <a:t>Step 1: Study measurement model alternatives for each time point (using LCA / LPA)</a:t>
            </a:r>
          </a:p>
          <a:p>
            <a:r>
              <a:rPr lang="en-US" dirty="0" smtClean="0"/>
              <a:t>Step 2: Explore transitions based on cross-sectional results; Test measurement invariance if the same number and types of classes emerge in Step 1</a:t>
            </a:r>
          </a:p>
          <a:p>
            <a:r>
              <a:rPr lang="en-US" dirty="0" smtClean="0"/>
              <a:t>Step 3: Explore specification of the latent transition model without covariates</a:t>
            </a:r>
          </a:p>
          <a:p>
            <a:r>
              <a:rPr lang="en-US" dirty="0" smtClean="0"/>
              <a:t>Step 4: Include covariates in the LTA model</a:t>
            </a:r>
          </a:p>
          <a:p>
            <a:r>
              <a:rPr lang="en-US" dirty="0" smtClean="0"/>
              <a:t>Step 5: Include distal outcomes and advanced modeling extensions (e.g., multi-level LTA)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52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Example (for Example’s sake only)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Adolescents from families with conflict/ interpersonal stress often have negative outcomes, particularly when there are parent-child problems, such as psychological control (Barber, 1996; Patterson, </a:t>
            </a:r>
            <a:r>
              <a:rPr lang="en-US" dirty="0" err="1" smtClean="0"/>
              <a:t>DeBaryshe</a:t>
            </a:r>
            <a:r>
              <a:rPr lang="en-US" dirty="0" smtClean="0"/>
              <a:t>, </a:t>
            </a:r>
            <a:r>
              <a:rPr lang="en-US" dirty="0"/>
              <a:t>&amp; Ramsey, </a:t>
            </a:r>
            <a:r>
              <a:rPr lang="en-US" dirty="0" smtClean="0"/>
              <a:t>1989; </a:t>
            </a:r>
            <a:r>
              <a:rPr lang="en-US" dirty="0" err="1" smtClean="0"/>
              <a:t>Steeger</a:t>
            </a:r>
            <a:r>
              <a:rPr lang="en-US" dirty="0" smtClean="0"/>
              <a:t> &amp; </a:t>
            </a:r>
            <a:r>
              <a:rPr lang="en-US" dirty="0" err="1" smtClean="0"/>
              <a:t>Gondoli</a:t>
            </a:r>
            <a:r>
              <a:rPr lang="en-US" dirty="0" smtClean="0"/>
              <a:t>, 2013; Vinita &amp; </a:t>
            </a:r>
            <a:r>
              <a:rPr lang="en-US" dirty="0" err="1" smtClean="0"/>
              <a:t>Saroj</a:t>
            </a:r>
            <a:r>
              <a:rPr lang="en-US" dirty="0" smtClean="0"/>
              <a:t>, 2012)</a:t>
            </a:r>
          </a:p>
          <a:p>
            <a:endParaRPr lang="en-US" dirty="0" smtClean="0"/>
          </a:p>
          <a:p>
            <a:r>
              <a:rPr lang="en-US" dirty="0" smtClean="0"/>
              <a:t>Many adolescents, however, show resilience to those stressors</a:t>
            </a:r>
          </a:p>
          <a:p>
            <a:endParaRPr lang="en-US" dirty="0" smtClean="0"/>
          </a:p>
          <a:p>
            <a:r>
              <a:rPr lang="en-US" dirty="0" smtClean="0"/>
              <a:t>The literature has focused singularly on resilience factors, rather than profiles of resilience that could inform intervention</a:t>
            </a:r>
          </a:p>
          <a:p>
            <a:pPr lvl="1"/>
            <a:r>
              <a:rPr lang="en-US" dirty="0" smtClean="0"/>
              <a:t>Such factors are internal locus of control, self-esteem, and emotional regulation (Alvord &amp; </a:t>
            </a:r>
            <a:r>
              <a:rPr lang="en-US" dirty="0" err="1" smtClean="0"/>
              <a:t>Grados</a:t>
            </a:r>
            <a:r>
              <a:rPr lang="en-US" dirty="0" smtClean="0"/>
              <a:t>, 2005; </a:t>
            </a:r>
            <a:r>
              <a:rPr lang="en-US" dirty="0" err="1" smtClean="0"/>
              <a:t>Masten</a:t>
            </a:r>
            <a:r>
              <a:rPr lang="en-US" dirty="0" smtClean="0"/>
              <a:t> &amp; </a:t>
            </a:r>
            <a:r>
              <a:rPr lang="en-US" dirty="0" err="1" smtClean="0"/>
              <a:t>Coatsworth</a:t>
            </a:r>
            <a:r>
              <a:rPr lang="en-US" dirty="0" smtClean="0"/>
              <a:t>, 1998).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738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adolescent romantic relationships are linked to </a:t>
            </a:r>
            <a:r>
              <a:rPr lang="en-US" dirty="0" smtClean="0"/>
              <a:t>many facets </a:t>
            </a:r>
            <a:r>
              <a:rPr lang="en-US" dirty="0"/>
              <a:t>of </a:t>
            </a:r>
            <a:r>
              <a:rPr lang="en-US" dirty="0" smtClean="0"/>
              <a:t>well-being (Adler-</a:t>
            </a:r>
            <a:r>
              <a:rPr lang="en-US" dirty="0" err="1" smtClean="0"/>
              <a:t>Baeder</a:t>
            </a:r>
            <a:r>
              <a:rPr lang="en-US" dirty="0" smtClean="0"/>
              <a:t>, </a:t>
            </a:r>
            <a:r>
              <a:rPr lang="en-US" dirty="0" err="1" smtClean="0"/>
              <a:t>Kerpelman</a:t>
            </a:r>
            <a:r>
              <a:rPr lang="en-US" dirty="0" smtClean="0"/>
              <a:t>, Schramm, &amp; </a:t>
            </a:r>
            <a:r>
              <a:rPr lang="en-US" dirty="0" err="1" smtClean="0"/>
              <a:t>Paulk</a:t>
            </a:r>
            <a:r>
              <a:rPr lang="en-US" dirty="0" smtClean="0"/>
              <a:t>, 2007), </a:t>
            </a:r>
            <a:r>
              <a:rPr lang="en-US" dirty="0"/>
              <a:t>teaching them healthy relationship skills may improve their resilience.</a:t>
            </a:r>
          </a:p>
          <a:p>
            <a:endParaRPr lang="en-US" dirty="0"/>
          </a:p>
          <a:p>
            <a:r>
              <a:rPr lang="en-US" dirty="0"/>
              <a:t>There has been some work indicating that adolescents improve in these individual domains after participation in Relationship Education classes (e.g., </a:t>
            </a:r>
            <a:r>
              <a:rPr lang="en-US" dirty="0" smtClean="0"/>
              <a:t>Adler-</a:t>
            </a:r>
            <a:r>
              <a:rPr lang="en-US" dirty="0" err="1" smtClean="0"/>
              <a:t>Baeder</a:t>
            </a:r>
            <a:r>
              <a:rPr lang="en-US" dirty="0"/>
              <a:t> </a:t>
            </a:r>
            <a:r>
              <a:rPr lang="en-US" dirty="0" smtClean="0"/>
              <a:t>et al., </a:t>
            </a:r>
            <a:r>
              <a:rPr lang="en-US" dirty="0"/>
              <a:t>2007).  However, no work on whether youth in difficult family situations develop more functional “profiles” of resilience after RE participation has been done.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50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5D391BCD5B454EB5B26DA53A9D4B9A" ma:contentTypeVersion="1" ma:contentTypeDescription="Create a new document." ma:contentTypeScope="" ma:versionID="6d6af963effdf9b8cd6c3059d7de39bc">
  <xsd:schema xmlns:xsd="http://www.w3.org/2001/XMLSchema" xmlns:xs="http://www.w3.org/2001/XMLSchema" xmlns:p="http://schemas.microsoft.com/office/2006/metadata/properties" xmlns:ns1="http://schemas.microsoft.com/sharepoint/v3" xmlns:ns2="48b6d067-7ddf-4a15-b9ee-a08ab956e98c" targetNamespace="http://schemas.microsoft.com/office/2006/metadata/properties" ma:root="true" ma:fieldsID="c06e70a1cb4c465e6e057d7695683f8a" ns1:_="" ns2:_="">
    <xsd:import namespace="http://schemas.microsoft.com/sharepoint/v3"/>
    <xsd:import namespace="48b6d067-7ddf-4a15-b9ee-a08ab956e98c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b6d067-7ddf-4a15-b9ee-a08ab956e98c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48b6d067-7ddf-4a15-b9ee-a08ab956e98c" xsi:nil="true"/>
    <_dlc_DocIdUrl xmlns="48b6d067-7ddf-4a15-b9ee-a08ab956e98c">
      <Url xsi:nil="true"/>
      <Description xsi:nil="true"/>
    </_dlc_DocIdUrl>
  </documentManagement>
</p:properties>
</file>

<file path=customXml/itemProps1.xml><?xml version="1.0" encoding="utf-8"?>
<ds:datastoreItem xmlns:ds="http://schemas.openxmlformats.org/officeDocument/2006/customXml" ds:itemID="{88CCEA12-9B81-4899-9FCE-551A55C5C3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8b6d067-7ddf-4a15-b9ee-a08ab956e9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E6E740-696E-4CFB-A4D3-730908B23EC2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9169F207-F32E-46B2-BDD9-DB2E412AC5C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D42411A1-F158-428F-A0F1-7D0AB256893A}">
  <ds:schemaRefs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48b6d067-7ddf-4a15-b9ee-a08ab956e98c"/>
    <ds:schemaRef ds:uri="http://schemas.microsoft.com/sharepoint/v3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369</TotalTime>
  <Words>1975</Words>
  <Application>Microsoft Office PowerPoint</Application>
  <PresentationFormat>Presentación en pantalla (4:3)</PresentationFormat>
  <Paragraphs>264</Paragraphs>
  <Slides>23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6" baseType="lpstr">
      <vt:lpstr>Arial</vt:lpstr>
      <vt:lpstr>Calibri</vt:lpstr>
      <vt:lpstr>Clarity</vt:lpstr>
      <vt:lpstr>Latent Transition Analysis</vt:lpstr>
      <vt:lpstr>Background</vt:lpstr>
      <vt:lpstr>“But what is a Latent Class Analysis?” you ask.</vt:lpstr>
      <vt:lpstr>Latent Class Analysis/ Latent Profile Analysis</vt:lpstr>
      <vt:lpstr>Latent Transition Analysis</vt:lpstr>
      <vt:lpstr>So why conduct an LTA?</vt:lpstr>
      <vt:lpstr>How to conduct an LTA (from Nylund, 2007)</vt:lpstr>
      <vt:lpstr>An Example (for Example’s sake only)</vt:lpstr>
      <vt:lpstr>Cont.</vt:lpstr>
      <vt:lpstr>Sample</vt:lpstr>
      <vt:lpstr>Measures</vt:lpstr>
      <vt:lpstr>Step 2a: Explore transitions based on cross-sectional results</vt:lpstr>
      <vt:lpstr>Step 2b: Test measurement invariance if the same number and types of classes emerge in Step 1</vt:lpstr>
      <vt:lpstr>Step 3: Explore specification of the latent transition model without covariates </vt:lpstr>
      <vt:lpstr>Step 4: Include covariates in the LTA model</vt:lpstr>
      <vt:lpstr>Covariate effects  (multinomial logistic regression)</vt:lpstr>
      <vt:lpstr>Relevant Mplus code (LCA or LPA)</vt:lpstr>
      <vt:lpstr>LTA, no covariates</vt:lpstr>
      <vt:lpstr>LTA specification (cont.)</vt:lpstr>
      <vt:lpstr>LTA with covariates</vt:lpstr>
      <vt:lpstr>Any other questions?</vt:lpstr>
      <vt:lpstr>A couple of helpful sources on LTA:</vt:lpstr>
      <vt:lpstr>References:</vt:lpstr>
    </vt:vector>
  </TitlesOfParts>
  <Company>Brigham Young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Latent Transition Analysis</dc:title>
  <dc:creator>Angela Bradford</dc:creator>
  <cp:lastModifiedBy>Ronald Eduardo Minchola Alza</cp:lastModifiedBy>
  <cp:revision>23</cp:revision>
  <dcterms:created xsi:type="dcterms:W3CDTF">2014-03-06T21:47:54Z</dcterms:created>
  <dcterms:modified xsi:type="dcterms:W3CDTF">2019-06-08T01:53:19Z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0x0101000B5D391BCD5B454EB5B26DA53A9D4B9A</vt:lpwstr>
  </property>
  <property fmtid="{D5CDD505-2E9C-101B-9397-08002B2CF9AE}" pid="3" name="_dlc_DocIdItemGuid">
    <vt:lpwstr>397b797f-ae13-41c3-a370-56cb388049ae</vt:lpwstr>
  </property>
</Properties>
</file>