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bookmarkIdSeed="2">
  <p:sldMasterIdLst>
    <p:sldMasterId id="2147483791" r:id="rId1"/>
  </p:sldMasterIdLst>
  <p:notesMasterIdLst>
    <p:notesMasterId r:id="rId7"/>
  </p:notesMasterIdLst>
  <p:handoutMasterIdLst>
    <p:handoutMasterId r:id="rId8"/>
  </p:handoutMasterIdLst>
  <p:sldIdLst>
    <p:sldId id="1212" r:id="rId2"/>
    <p:sldId id="1213" r:id="rId3"/>
    <p:sldId id="1216" r:id="rId4"/>
    <p:sldId id="1214" r:id="rId5"/>
    <p:sldId id="1215" r:id="rId6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612" userDrawn="1">
          <p15:clr>
            <a:srgbClr val="A4A3A4"/>
          </p15:clr>
        </p15:guide>
        <p15:guide id="4" pos="5148" userDrawn="1">
          <p15:clr>
            <a:srgbClr val="A4A3A4"/>
          </p15:clr>
        </p15:guide>
        <p15:guide id="5" orient="horz" pos="26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 userDrawn="1">
          <p15:clr>
            <a:srgbClr val="A4A3A4"/>
          </p15:clr>
        </p15:guide>
        <p15:guide id="2" pos="215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oxiang Wang" initials="DW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0000"/>
    <a:srgbClr val="0000FF"/>
    <a:srgbClr val="426DCE"/>
    <a:srgbClr val="315CBD"/>
    <a:srgbClr val="FF9900"/>
    <a:srgbClr val="B9863A"/>
    <a:srgbClr val="7F7F7F"/>
    <a:srgbClr val="B4B4B4"/>
    <a:srgbClr val="6E869D"/>
    <a:srgbClr val="CED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4" autoAdjust="0"/>
    <p:restoredTop sz="95219" autoAdjust="0"/>
  </p:normalViewPr>
  <p:slideViewPr>
    <p:cSldViewPr>
      <p:cViewPr varScale="1">
        <p:scale>
          <a:sx n="95" d="100"/>
          <a:sy n="95" d="100"/>
        </p:scale>
        <p:origin x="894" y="102"/>
      </p:cViewPr>
      <p:guideLst>
        <p:guide pos="2880"/>
        <p:guide pos="612"/>
        <p:guide pos="5148"/>
        <p:guide orient="horz" pos="2614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0147"/>
    </p:cViewPr>
  </p:sorterViewPr>
  <p:notesViewPr>
    <p:cSldViewPr>
      <p:cViewPr varScale="1">
        <p:scale>
          <a:sx n="65" d="100"/>
          <a:sy n="65" d="100"/>
        </p:scale>
        <p:origin x="-3324" y="-102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125" y="0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342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125" y="9478342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7B5A763-A87E-4152-A232-88C3F3B4C2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1528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125" y="0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3419" y="4740037"/>
            <a:ext cx="5467350" cy="449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342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125" y="9478342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91C199-4493-4742-BEA1-FC9F973348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881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1C199-4493-4742-BEA1-FC9F973348E6}" type="slidenum">
              <a:rPr lang="en-US" altLang="zh-CN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129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1C199-4493-4742-BEA1-FC9F973348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19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1C199-4493-4742-BEA1-FC9F973348E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360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1C199-4493-4742-BEA1-FC9F973348E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51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1C199-4493-4742-BEA1-FC9F973348E6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11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EB3CB03-0A50-49C4-82E4-4B9A685EB399}"/>
              </a:ext>
            </a:extLst>
          </p:cNvPr>
          <p:cNvSpPr/>
          <p:nvPr userDrawn="1"/>
        </p:nvSpPr>
        <p:spPr>
          <a:xfrm>
            <a:off x="-53788" y="-27384"/>
            <a:ext cx="9242612" cy="691276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48000">
                <a:srgbClr val="C00000"/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lumMod val="6000"/>
                    <a:lumOff val="94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09120"/>
            <a:ext cx="2651537" cy="1343795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 txBox="1">
            <a:spLocks noGrp="1"/>
          </p:cNvSpPr>
          <p:nvPr userDrawn="1"/>
        </p:nvSpPr>
        <p:spPr bwMode="auto">
          <a:xfrm>
            <a:off x="8593251" y="6381328"/>
            <a:ext cx="381000" cy="32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3" tIns="52137" rIns="104273" bIns="52137" anchor="b"/>
          <a:lstStyle>
            <a:lvl1pPr eaLnBrk="0" hangingPunct="0">
              <a:spcBef>
                <a:spcPct val="50000"/>
              </a:spcBef>
              <a:defRPr sz="1400">
                <a:solidFill>
                  <a:srgbClr val="CC0000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50000"/>
              </a:spcBef>
              <a:defRPr sz="1400">
                <a:solidFill>
                  <a:srgbClr val="CC0000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50000"/>
              </a:spcBef>
              <a:defRPr sz="1400">
                <a:solidFill>
                  <a:srgbClr val="CC0000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50000"/>
              </a:spcBef>
              <a:defRPr sz="1400">
                <a:solidFill>
                  <a:srgbClr val="CC0000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50000"/>
              </a:spcBef>
              <a:defRPr sz="1400">
                <a:solidFill>
                  <a:srgbClr val="CC0000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</a:pPr>
            <a:fld id="{5480273B-CF92-4D29-84AB-CF7A27F5B69A}" type="slidenum">
              <a:rPr lang="zh-CN" altLang="en-US" sz="1100" smtClean="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</a:pPr>
              <a:t>‹#›</a:t>
            </a:fld>
            <a:endParaRPr lang="zh-CN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 txBox="1">
            <a:spLocks noGrp="1"/>
          </p:cNvSpPr>
          <p:nvPr userDrawn="1"/>
        </p:nvSpPr>
        <p:spPr bwMode="auto">
          <a:xfrm>
            <a:off x="8295456" y="6411243"/>
            <a:ext cx="381000" cy="32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3" tIns="52137" rIns="104273" bIns="52137" anchor="b"/>
          <a:lstStyle>
            <a:lvl1pPr eaLnBrk="0" hangingPunct="0">
              <a:spcBef>
                <a:spcPct val="50000"/>
              </a:spcBef>
              <a:defRPr sz="1400">
                <a:solidFill>
                  <a:srgbClr val="CC0000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50000"/>
              </a:spcBef>
              <a:defRPr sz="1400">
                <a:solidFill>
                  <a:srgbClr val="CC0000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50000"/>
              </a:spcBef>
              <a:defRPr sz="1400">
                <a:solidFill>
                  <a:srgbClr val="CC0000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50000"/>
              </a:spcBef>
              <a:defRPr sz="1400">
                <a:solidFill>
                  <a:srgbClr val="CC0000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50000"/>
              </a:spcBef>
              <a:defRPr sz="1400">
                <a:solidFill>
                  <a:srgbClr val="CC0000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</a:pPr>
            <a:fld id="{5480273B-CF92-4D29-84AB-CF7A27F5B69A}" type="slidenum">
              <a:rPr lang="zh-CN" altLang="en-US" sz="1100" smtClean="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</a:pPr>
              <a:t>‹#›</a:t>
            </a:fld>
            <a:endParaRPr lang="zh-CN" altLang="en-US" sz="11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</p:sldLayoutIdLst>
  <p:transition>
    <p:split orient="vert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3200" b="0" dirty="0" smtClean="0">
          <a:solidFill>
            <a:srgbClr val="99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5"/>
          <p:cNvSpPr txBox="1">
            <a:spLocks noChangeArrowheads="1"/>
          </p:cNvSpPr>
          <p:nvPr/>
        </p:nvSpPr>
        <p:spPr bwMode="auto">
          <a:xfrm>
            <a:off x="-3132" y="-58161"/>
            <a:ext cx="9170304" cy="58475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 lIns="91419" tIns="45709" rIns="91419" bIns="45709" anchor="ctr">
            <a:spAutoFit/>
          </a:bodyPr>
          <a:lstStyle/>
          <a:p>
            <a:pPr lvl="0" algn="ctr" defTabSz="913765">
              <a:buSzPct val="25000"/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肺癌有无分类识别</a:t>
            </a:r>
            <a:endParaRPr lang="zh-CN" altLang="en-US" sz="3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B612C2-E9AE-441A-8448-FB74A9B22E44}"/>
              </a:ext>
            </a:extLst>
          </p:cNvPr>
          <p:cNvSpPr txBox="1"/>
          <p:nvPr/>
        </p:nvSpPr>
        <p:spPr>
          <a:xfrm>
            <a:off x="539551" y="1644558"/>
            <a:ext cx="1734770" cy="1520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26D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样本：</a:t>
            </a:r>
            <a:endParaRPr lang="en-US" altLang="zh-CN" sz="2800" dirty="0">
              <a:solidFill>
                <a:srgbClr val="426D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肺癌组：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对照组：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0E20B0-77E9-4D8C-941B-6B8EDB820750}"/>
              </a:ext>
            </a:extLst>
          </p:cNvPr>
          <p:cNvSpPr txBox="1"/>
          <p:nvPr/>
        </p:nvSpPr>
        <p:spPr>
          <a:xfrm>
            <a:off x="539552" y="3429000"/>
            <a:ext cx="2736304" cy="1520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26D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结果：</a:t>
            </a:r>
            <a:endParaRPr lang="en-US" altLang="zh-CN" sz="2800" dirty="0">
              <a:solidFill>
                <a:srgbClr val="426D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分类准确度为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92%~94%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69F334-718E-47BF-88CF-B128DC7C76EB}"/>
              </a:ext>
            </a:extLst>
          </p:cNvPr>
          <p:cNvSpPr txBox="1"/>
          <p:nvPr/>
        </p:nvSpPr>
        <p:spPr>
          <a:xfrm>
            <a:off x="1029870" y="6536828"/>
            <a:ext cx="81404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分析方法说明：模型评估统一采用交叉验证法（</a:t>
            </a: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cv=5</a:t>
            </a: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）得出最终准确度，数据分类方法统一采用</a:t>
            </a: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LDA</a:t>
            </a:r>
            <a:endParaRPr lang="zh-CN" altLang="en-US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409125-37BE-449C-BBEB-5F0DD98CD1AB}"/>
              </a:ext>
            </a:extLst>
          </p:cNvPr>
          <p:cNvSpPr txBox="1"/>
          <p:nvPr/>
        </p:nvSpPr>
        <p:spPr>
          <a:xfrm>
            <a:off x="4932040" y="5643021"/>
            <a:ext cx="27165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肺癌</a:t>
            </a: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对照</a:t>
            </a: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--LDA</a:t>
            </a: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样本分布图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6F164B-35DE-41C1-BDDB-2AB108843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10" y="1474567"/>
            <a:ext cx="5695238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43863"/>
      </p:ext>
    </p:ext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5"/>
          <p:cNvSpPr txBox="1">
            <a:spLocks noChangeArrowheads="1"/>
          </p:cNvSpPr>
          <p:nvPr/>
        </p:nvSpPr>
        <p:spPr bwMode="auto">
          <a:xfrm>
            <a:off x="-13152" y="0"/>
            <a:ext cx="9170304" cy="58475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 lIns="91419" tIns="45709" rIns="91419" bIns="45709" anchor="ctr">
            <a:spAutoFit/>
          </a:bodyPr>
          <a:lstStyle/>
          <a:p>
            <a:pPr lvl="0" algn="ctr" defTabSz="913765">
              <a:buSzPct val="25000"/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肺癌病人时序变化</a:t>
            </a:r>
            <a:endParaRPr lang="zh-CN" altLang="en-US" sz="3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3F16CE-09C2-416D-863C-A0B52C02C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266" y="3537390"/>
            <a:ext cx="4052206" cy="29159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B3D1B9-1421-4E3E-96E9-6D6727CE7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771" y="647164"/>
            <a:ext cx="4064450" cy="29258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34AE2D-E3AC-479D-9FB5-7A9FE2D17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48" y="3560852"/>
            <a:ext cx="4052207" cy="28924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4E84C3-93B2-4BED-A7FB-62FB2BE2E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47" y="647164"/>
            <a:ext cx="4108498" cy="292585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E577CAD-2844-4415-99F8-5E0A7D30D753}"/>
              </a:ext>
            </a:extLst>
          </p:cNvPr>
          <p:cNvSpPr txBox="1"/>
          <p:nvPr/>
        </p:nvSpPr>
        <p:spPr>
          <a:xfrm>
            <a:off x="840803" y="6556460"/>
            <a:ext cx="8303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图例说明：红色代表肺癌样本区域，蓝色代表健康样本区域，星号及灰色线段标记关注病人的时序变化</a:t>
            </a:r>
          </a:p>
        </p:txBody>
      </p:sp>
    </p:spTree>
    <p:extLst>
      <p:ext uri="{BB962C8B-B14F-4D97-AF65-F5344CB8AC3E}">
        <p14:creationId xmlns:p14="http://schemas.microsoft.com/office/powerpoint/2010/main" val="873499514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5"/>
          <p:cNvSpPr txBox="1">
            <a:spLocks noChangeArrowheads="1"/>
          </p:cNvSpPr>
          <p:nvPr/>
        </p:nvSpPr>
        <p:spPr bwMode="auto">
          <a:xfrm>
            <a:off x="-3132" y="-58161"/>
            <a:ext cx="9170304" cy="58475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 lIns="91419" tIns="45709" rIns="91419" bIns="45709" anchor="ctr">
            <a:spAutoFit/>
          </a:bodyPr>
          <a:lstStyle/>
          <a:p>
            <a:pPr lvl="0" algn="ctr" defTabSz="913765">
              <a:buSzPct val="25000"/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胸腺瘤有无分类识别</a:t>
            </a:r>
            <a:endParaRPr lang="zh-CN" altLang="en-US" sz="3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B612C2-E9AE-441A-8448-FB74A9B22E44}"/>
              </a:ext>
            </a:extLst>
          </p:cNvPr>
          <p:cNvSpPr txBox="1"/>
          <p:nvPr/>
        </p:nvSpPr>
        <p:spPr>
          <a:xfrm>
            <a:off x="539551" y="1644558"/>
            <a:ext cx="1965603" cy="1520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26D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样本：</a:t>
            </a:r>
            <a:endParaRPr lang="en-US" altLang="zh-CN" sz="2800" dirty="0">
              <a:solidFill>
                <a:srgbClr val="426D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胸腺瘤组：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对照组：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0E20B0-77E9-4D8C-941B-6B8EDB820750}"/>
              </a:ext>
            </a:extLst>
          </p:cNvPr>
          <p:cNvSpPr txBox="1"/>
          <p:nvPr/>
        </p:nvSpPr>
        <p:spPr>
          <a:xfrm>
            <a:off x="539552" y="3429000"/>
            <a:ext cx="2736304" cy="1105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26D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结果：</a:t>
            </a:r>
            <a:endParaRPr lang="en-US" altLang="zh-CN" sz="2800" dirty="0">
              <a:solidFill>
                <a:srgbClr val="426D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分类准确度为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69F334-718E-47BF-88CF-B128DC7C76EB}"/>
              </a:ext>
            </a:extLst>
          </p:cNvPr>
          <p:cNvSpPr txBox="1"/>
          <p:nvPr/>
        </p:nvSpPr>
        <p:spPr>
          <a:xfrm>
            <a:off x="1029870" y="6536828"/>
            <a:ext cx="81404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分析方法说明：模型评估统一采用交叉验证法（</a:t>
            </a: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cv=5</a:t>
            </a: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）得出最终准确度，数据分类方法统一采用</a:t>
            </a: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LDA</a:t>
            </a:r>
            <a:endParaRPr lang="zh-CN" altLang="en-US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409125-37BE-449C-BBEB-5F0DD98CD1AB}"/>
              </a:ext>
            </a:extLst>
          </p:cNvPr>
          <p:cNvSpPr txBox="1"/>
          <p:nvPr/>
        </p:nvSpPr>
        <p:spPr>
          <a:xfrm>
            <a:off x="4932040" y="5643021"/>
            <a:ext cx="27165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胸腺瘤</a:t>
            </a: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对照</a:t>
            </a: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--LDA</a:t>
            </a: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样本分布图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CB1000-DD7A-48C0-90C4-427425CEE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996" y="1414450"/>
            <a:ext cx="5590476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11279"/>
      </p:ext>
    </p:extLst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5"/>
          <p:cNvSpPr txBox="1">
            <a:spLocks noChangeArrowheads="1"/>
          </p:cNvSpPr>
          <p:nvPr/>
        </p:nvSpPr>
        <p:spPr bwMode="auto">
          <a:xfrm>
            <a:off x="-3132" y="-58161"/>
            <a:ext cx="9170304" cy="58475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 lIns="91419" tIns="45709" rIns="91419" bIns="45709" anchor="ctr">
            <a:spAutoFit/>
          </a:bodyPr>
          <a:lstStyle/>
          <a:p>
            <a:pPr lvl="0" algn="ctr" defTabSz="913765">
              <a:buSzPct val="25000"/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三分类：术前术后对照</a:t>
            </a:r>
            <a:endParaRPr lang="zh-CN" altLang="en-US" sz="3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B612C2-E9AE-441A-8448-FB74A9B22E44}"/>
              </a:ext>
            </a:extLst>
          </p:cNvPr>
          <p:cNvSpPr txBox="1"/>
          <p:nvPr/>
        </p:nvSpPr>
        <p:spPr>
          <a:xfrm>
            <a:off x="480862" y="700676"/>
            <a:ext cx="3812262" cy="1936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26D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样本：</a:t>
            </a:r>
            <a:endParaRPr lang="en-US" altLang="zh-CN" sz="2800" dirty="0">
              <a:solidFill>
                <a:srgbClr val="426D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术前组（所有疾病）：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术后组（所有疾病）：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对照组（医护人员、体检）：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38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BF2345-963B-4EE1-886C-9741FD80DCA6}"/>
              </a:ext>
            </a:extLst>
          </p:cNvPr>
          <p:cNvSpPr txBox="1"/>
          <p:nvPr/>
        </p:nvSpPr>
        <p:spPr>
          <a:xfrm>
            <a:off x="4937882" y="700676"/>
            <a:ext cx="4089581" cy="193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26D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结果：</a:t>
            </a:r>
            <a:endParaRPr lang="en-US" altLang="zh-CN" sz="2800" dirty="0">
              <a:solidFill>
                <a:srgbClr val="426D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对照组和术前组分类效果较好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模型对术后组并不敏感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分类准确度为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85.8%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E0F87D-495C-45BF-8E9D-969411B78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22" y="2665234"/>
            <a:ext cx="4297841" cy="33560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8F46DB-45B7-44AB-A95F-03A32F0F5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2" y="2658422"/>
            <a:ext cx="4457020" cy="335605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469725-9170-4E9F-BD58-48307C96F3E7}"/>
              </a:ext>
            </a:extLst>
          </p:cNvPr>
          <p:cNvSpPr txBox="1"/>
          <p:nvPr/>
        </p:nvSpPr>
        <p:spPr>
          <a:xfrm>
            <a:off x="1029870" y="6536828"/>
            <a:ext cx="81404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分析方法说明：模型评估统一采用交叉验证法（</a:t>
            </a: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cv=5</a:t>
            </a: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）得出最终准确度，数据分类方法统一采用</a:t>
            </a: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LDA</a:t>
            </a:r>
            <a:endParaRPr lang="zh-CN" altLang="en-US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9ECFFD-DCAC-4DA5-AF7B-CD82B5A4C4AA}"/>
              </a:ext>
            </a:extLst>
          </p:cNvPr>
          <p:cNvSpPr txBox="1"/>
          <p:nvPr/>
        </p:nvSpPr>
        <p:spPr>
          <a:xfrm>
            <a:off x="987701" y="6020496"/>
            <a:ext cx="27165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术前</a:t>
            </a: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术后</a:t>
            </a: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对照</a:t>
            </a: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--LDA</a:t>
            </a: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样本分布图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D6355C-70AC-4FC0-AA44-3AA5D9610473}"/>
              </a:ext>
            </a:extLst>
          </p:cNvPr>
          <p:cNvSpPr txBox="1"/>
          <p:nvPr/>
        </p:nvSpPr>
        <p:spPr>
          <a:xfrm>
            <a:off x="6732240" y="6088940"/>
            <a:ext cx="10480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</a:t>
            </a: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844975023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5"/>
          <p:cNvSpPr txBox="1">
            <a:spLocks noChangeArrowheads="1"/>
          </p:cNvSpPr>
          <p:nvPr/>
        </p:nvSpPr>
        <p:spPr bwMode="auto">
          <a:xfrm>
            <a:off x="0" y="0"/>
            <a:ext cx="9170304" cy="58475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 lIns="91419" tIns="45709" rIns="91419" bIns="45709" anchor="ctr">
            <a:spAutoFit/>
          </a:bodyPr>
          <a:lstStyle/>
          <a:p>
            <a:pPr lvl="0" algn="ctr" defTabSz="913765">
              <a:buSzPct val="25000"/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疾病有无分类识别</a:t>
            </a:r>
            <a:endParaRPr lang="zh-CN" altLang="en-US" sz="3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B612C2-E9AE-441A-8448-FB74A9B22E44}"/>
              </a:ext>
            </a:extLst>
          </p:cNvPr>
          <p:cNvSpPr txBox="1"/>
          <p:nvPr/>
        </p:nvSpPr>
        <p:spPr>
          <a:xfrm>
            <a:off x="683568" y="980728"/>
            <a:ext cx="3812262" cy="1520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26D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样本：</a:t>
            </a:r>
            <a:endParaRPr lang="en-US" altLang="zh-CN" sz="2800" dirty="0">
              <a:solidFill>
                <a:srgbClr val="426D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疾病组（所有病种）：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131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对照组（医护人员、体检）：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38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BF2345-963B-4EE1-886C-9741FD80DCA6}"/>
              </a:ext>
            </a:extLst>
          </p:cNvPr>
          <p:cNvSpPr txBox="1"/>
          <p:nvPr/>
        </p:nvSpPr>
        <p:spPr>
          <a:xfrm>
            <a:off x="683568" y="2885144"/>
            <a:ext cx="3473425" cy="318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26D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结果：</a:t>
            </a:r>
            <a:endParaRPr lang="en-US" altLang="zh-CN" sz="2800" dirty="0">
              <a:solidFill>
                <a:srgbClr val="426D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VOC-biomarker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全部用于训练，分类准确度为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80%~82%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选择关联度最高的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VOC-biomarker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后，准确度可达到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94%~97.04%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E146BEE-61F1-4465-B75A-965532DC1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30" y="2735941"/>
            <a:ext cx="4392488" cy="328892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6F2154D-F24D-4F8A-B1B1-E727AB89059B}"/>
              </a:ext>
            </a:extLst>
          </p:cNvPr>
          <p:cNvSpPr txBox="1"/>
          <p:nvPr/>
        </p:nvSpPr>
        <p:spPr>
          <a:xfrm>
            <a:off x="1029870" y="6536828"/>
            <a:ext cx="81404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分析方法说明：模型评估统一采用交叉验证法（</a:t>
            </a: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cv=5</a:t>
            </a: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）得出最终准确度，数据分类方法统一采用</a:t>
            </a: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LDA</a:t>
            </a:r>
            <a:endParaRPr lang="zh-CN" altLang="en-US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D1B987-37F9-4C86-A640-071CA411CE51}"/>
              </a:ext>
            </a:extLst>
          </p:cNvPr>
          <p:cNvSpPr txBox="1"/>
          <p:nvPr/>
        </p:nvSpPr>
        <p:spPr>
          <a:xfrm>
            <a:off x="6300192" y="6118868"/>
            <a:ext cx="10480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</a:t>
            </a: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853211725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9525">
          <a:solidFill>
            <a:srgbClr val="66CCFF"/>
          </a:solidFill>
          <a:miter lim="800000"/>
          <a:headEnd/>
          <a:tailEnd/>
        </a:ln>
        <a:effectLst/>
      </a:spPr>
      <a:bodyPr tIns="0" bIns="0" rtlCol="0" anchor="ctr"/>
      <a:lstStyle>
        <a:defPPr algn="ctr">
          <a:lnSpc>
            <a:spcPct val="95000"/>
          </a:lnSpc>
          <a:spcBef>
            <a:spcPct val="0"/>
          </a:spcBef>
          <a:buFont typeface="Wingdings" pitchFamily="2" charset="2"/>
          <a:buNone/>
          <a:defRPr sz="1200" dirty="0">
            <a:latin typeface="仿宋_GB2312" pitchFamily="49" charset="-122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CCEC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E2F4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33839</TotalTime>
  <Words>334</Words>
  <Application>Microsoft Office PowerPoint</Application>
  <PresentationFormat>全屏显示(4:3)</PresentationFormat>
  <Paragraphs>44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Arial</vt:lpstr>
      <vt:lpstr>Verdana</vt:lpstr>
      <vt:lpstr>Wingdings</vt:lpstr>
      <vt:lpstr>Profile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厦门北大泰普制药有限公司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wdx</dc:creator>
  <cp:lastModifiedBy>邓 月喜</cp:lastModifiedBy>
  <cp:revision>4665</cp:revision>
  <cp:lastPrinted>2013-11-01T10:00:40Z</cp:lastPrinted>
  <dcterms:created xsi:type="dcterms:W3CDTF">2006-11-20T03:57:46Z</dcterms:created>
  <dcterms:modified xsi:type="dcterms:W3CDTF">2021-12-23T09:53:16Z</dcterms:modified>
</cp:coreProperties>
</file>