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362"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375" y="3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model solution</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5839442" y="1569154"/>
            <a:ext cx="4808505" cy="4434604"/>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Churn is indeed high in the SME division</a:t>
            </a:r>
          </a:p>
          <a:p>
            <a:pPr marL="334800" lvl="2"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 9.7% across 14606 customers</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Predictive model is able to predict churn but the main driver is not customer price sensitivity</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 Yearly consumption, forecasted consumption and net margin are the 3 largest drivers</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Discounts strategy of 20% is effective but only if targeted appropriately</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 Offer discount to only to high-value customers with high churn probability</a:t>
            </a:r>
          </a:p>
        </p:txBody>
      </p:sp>
      <p:pic>
        <p:nvPicPr>
          <p:cNvPr id="5" name="Picture 4">
            <a:extLst>
              <a:ext uri="{FF2B5EF4-FFF2-40B4-BE49-F238E27FC236}">
                <a16:creationId xmlns:a16="http://schemas.microsoft.com/office/drawing/2014/main" id="{3B62F671-2C6E-4C68-B538-DD581C345226}"/>
              </a:ext>
            </a:extLst>
          </p:cNvPr>
          <p:cNvPicPr/>
          <p:nvPr/>
        </p:nvPicPr>
        <p:blipFill>
          <a:blip r:embed="rId6"/>
          <a:stretch>
            <a:fillRect/>
          </a:stretch>
        </p:blipFill>
        <p:spPr>
          <a:xfrm>
            <a:off x="4645007" y="1448506"/>
            <a:ext cx="1194435" cy="855980"/>
          </a:xfrm>
          <a:prstGeom prst="rect">
            <a:avLst/>
          </a:prstGeom>
        </p:spPr>
      </p:pic>
      <p:sp>
        <p:nvSpPr>
          <p:cNvPr id="6" name="Rectangle 5">
            <a:extLst>
              <a:ext uri="{FF2B5EF4-FFF2-40B4-BE49-F238E27FC236}">
                <a16:creationId xmlns:a16="http://schemas.microsoft.com/office/drawing/2014/main" id="{6A300CB0-D426-4A4E-8CFB-0BDBFD23437B}"/>
              </a:ext>
            </a:extLst>
          </p:cNvPr>
          <p:cNvSpPr/>
          <p:nvPr/>
        </p:nvSpPr>
        <p:spPr>
          <a:xfrm>
            <a:off x="6133484" y="1876496"/>
            <a:ext cx="141605" cy="313690"/>
          </a:xfrm>
          <a:prstGeom prst="rect">
            <a:avLst/>
          </a:prstGeom>
          <a:ln>
            <a:noFill/>
          </a:ln>
        </p:spPr>
        <p:txBody>
          <a:bodyPr vert="horz" lIns="0" tIns="0" rIns="0" bIns="0" rtlCol="0">
            <a:noAutofit/>
          </a:bodyPr>
          <a:lstStyle/>
          <a:p>
            <a:pPr>
              <a:lnSpc>
                <a:spcPct val="107000"/>
              </a:lnSpc>
              <a:spcAft>
                <a:spcPts val="800"/>
              </a:spcAft>
            </a:pPr>
            <a:r>
              <a:rPr lang="vi-VN" sz="1600" dirty="0">
                <a:solidFill>
                  <a:srgbClr val="28BA73"/>
                </a:solidFill>
                <a:effectLst/>
                <a:latin typeface="Trebuchet MS" panose="020B0603020202020204" pitchFamily="34" charset="0"/>
                <a:ea typeface="Trebuchet MS" panose="020B0603020202020204" pitchFamily="34" charset="0"/>
                <a:cs typeface="Trebuchet MS" panose="020B0603020202020204" pitchFamily="34" charset="0"/>
              </a:rPr>
              <a:t>•</a:t>
            </a:r>
            <a:endParaRPr lang="vi-VN" sz="1100" dirty="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E07E7712-C7F1-4752-AC4F-7326EDFB02D1}"/>
              </a:ext>
            </a:extLst>
          </p:cNvPr>
          <p:cNvSpPr/>
          <p:nvPr/>
        </p:nvSpPr>
        <p:spPr>
          <a:xfrm>
            <a:off x="6148136" y="3380874"/>
            <a:ext cx="74814" cy="333319"/>
          </a:xfrm>
          <a:prstGeom prst="rect">
            <a:avLst/>
          </a:prstGeom>
          <a:ln>
            <a:noFill/>
          </a:ln>
        </p:spPr>
        <p:txBody>
          <a:bodyPr vert="horz" lIns="0" tIns="0" rIns="0" bIns="0" rtlCol="0">
            <a:noAutofit/>
          </a:bodyPr>
          <a:lstStyle/>
          <a:p>
            <a:pPr>
              <a:lnSpc>
                <a:spcPct val="107000"/>
              </a:lnSpc>
              <a:spcAft>
                <a:spcPts val="800"/>
              </a:spcAft>
            </a:pPr>
            <a:r>
              <a:rPr lang="vi-VN" sz="1600" dirty="0">
                <a:solidFill>
                  <a:srgbClr val="28BA73"/>
                </a:solidFill>
                <a:effectLst/>
                <a:latin typeface="Trebuchet MS" panose="020B0603020202020204" pitchFamily="34" charset="0"/>
                <a:ea typeface="Trebuchet MS" panose="020B0603020202020204" pitchFamily="34" charset="0"/>
                <a:cs typeface="Trebuchet MS" panose="020B0603020202020204" pitchFamily="34" charset="0"/>
              </a:rPr>
              <a:t>•</a:t>
            </a:r>
            <a:endParaRPr lang="vi-VN" sz="1100" dirty="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FA77815E-8243-4B29-BA2A-2029DEF5CEC7}"/>
              </a:ext>
            </a:extLst>
          </p:cNvPr>
          <p:cNvSpPr/>
          <p:nvPr/>
        </p:nvSpPr>
        <p:spPr>
          <a:xfrm>
            <a:off x="6156158" y="5350044"/>
            <a:ext cx="74814" cy="333319"/>
          </a:xfrm>
          <a:prstGeom prst="rect">
            <a:avLst/>
          </a:prstGeom>
          <a:ln>
            <a:noFill/>
          </a:ln>
        </p:spPr>
        <p:txBody>
          <a:bodyPr vert="horz" lIns="0" tIns="0" rIns="0" bIns="0" rtlCol="0">
            <a:noAutofit/>
          </a:bodyPr>
          <a:lstStyle/>
          <a:p>
            <a:pPr>
              <a:lnSpc>
                <a:spcPct val="107000"/>
              </a:lnSpc>
              <a:spcAft>
                <a:spcPts val="800"/>
              </a:spcAft>
            </a:pPr>
            <a:r>
              <a:rPr lang="vi-VN" sz="1600" dirty="0">
                <a:solidFill>
                  <a:srgbClr val="28BA73"/>
                </a:solidFill>
                <a:effectLst/>
                <a:latin typeface="Trebuchet MS" panose="020B0603020202020204" pitchFamily="34" charset="0"/>
                <a:ea typeface="Trebuchet MS" panose="020B0603020202020204" pitchFamily="34" charset="0"/>
                <a:cs typeface="Trebuchet MS" panose="020B0603020202020204" pitchFamily="34" charset="0"/>
              </a:rPr>
              <a:t>•</a:t>
            </a:r>
            <a:endParaRPr lang="vi-VN" sz="1100" dirty="0">
              <a:solidFill>
                <a:srgbClr val="000000"/>
              </a:solidFill>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33ACF6AE-0564-4946-93F3-917AF9D36A9B}"/>
              </a:ext>
            </a:extLst>
          </p:cNvPr>
          <p:cNvPicPr/>
          <p:nvPr/>
        </p:nvPicPr>
        <p:blipFill>
          <a:blip r:embed="rId7"/>
          <a:stretch>
            <a:fillRect/>
          </a:stretch>
        </p:blipFill>
        <p:spPr>
          <a:xfrm>
            <a:off x="4882100" y="2850649"/>
            <a:ext cx="956945" cy="1060450"/>
          </a:xfrm>
          <a:prstGeom prst="rect">
            <a:avLst/>
          </a:prstGeom>
        </p:spPr>
      </p:pic>
      <p:pic>
        <p:nvPicPr>
          <p:cNvPr id="10" name="Picture 9">
            <a:extLst>
              <a:ext uri="{FF2B5EF4-FFF2-40B4-BE49-F238E27FC236}">
                <a16:creationId xmlns:a16="http://schemas.microsoft.com/office/drawing/2014/main" id="{44A30EC2-891B-4178-BE88-48D8D9B9DD45}"/>
              </a:ext>
            </a:extLst>
          </p:cNvPr>
          <p:cNvPicPr/>
          <p:nvPr/>
        </p:nvPicPr>
        <p:blipFill>
          <a:blip r:embed="rId8"/>
          <a:stretch>
            <a:fillRect/>
          </a:stretch>
        </p:blipFill>
        <p:spPr>
          <a:xfrm>
            <a:off x="4766530" y="4795371"/>
            <a:ext cx="1072515" cy="1109345"/>
          </a:xfrm>
          <a:prstGeom prst="rect">
            <a:avLst/>
          </a:prstGeom>
        </p:spPr>
      </p:pic>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79</Words>
  <Application>Microsoft Office PowerPoint</Application>
  <PresentationFormat>Widescreen</PresentationFormat>
  <Paragraphs>18</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Trebuchet MS</vt:lpstr>
      <vt:lpstr>BCG Grid 16:9</vt:lpstr>
      <vt:lpstr>think-cell Slide</vt:lpstr>
      <vt:lpstr>Executive summary model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template</dc:title>
  <dc:creator>The Boston Consulting Group</dc:creator>
  <cp:lastModifiedBy>Đại Như Trần</cp:lastModifiedBy>
  <cp:revision>4</cp:revision>
  <dcterms:created xsi:type="dcterms:W3CDTF">2016-11-04T11:46:04Z</dcterms:created>
  <dcterms:modified xsi:type="dcterms:W3CDTF">2023-06-28T14:40:34Z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