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17"/>
  </p:notesMasterIdLst>
  <p:sldIdLst>
    <p:sldId id="310" r:id="rId5"/>
    <p:sldId id="307" r:id="rId6"/>
    <p:sldId id="312" r:id="rId7"/>
    <p:sldId id="325" r:id="rId8"/>
    <p:sldId id="324" r:id="rId9"/>
    <p:sldId id="314" r:id="rId10"/>
    <p:sldId id="327" r:id="rId11"/>
    <p:sldId id="329" r:id="rId12"/>
    <p:sldId id="331" r:id="rId13"/>
    <p:sldId id="330" r:id="rId14"/>
    <p:sldId id="328" r:id="rId15"/>
    <p:sldId id="3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06E02-6E0F-4905-BD90-6F5EB0334F73}" v="1" dt="2024-02-14T03:05:22.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02" autoAdjust="0"/>
  </p:normalViewPr>
  <p:slideViewPr>
    <p:cSldViewPr snapToGrid="0">
      <p:cViewPr>
        <p:scale>
          <a:sx n="75" d="100"/>
          <a:sy n="75" d="100"/>
        </p:scale>
        <p:origin x="974" y="514"/>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2/14/2024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70960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dirty="0"/>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dirty="0"/>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fred.stlouisfed.org/" TargetMode="External"/><Relationship Id="rId7" Type="http://schemas.openxmlformats.org/officeDocument/2006/relationships/image" Target="../media/image10.png"/><Relationship Id="rId2" Type="http://schemas.openxmlformats.org/officeDocument/2006/relationships/hyperlink" Target="https://www.zillow.com/research/data/" TargetMode="Externa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hyperlink" Target="https://www2.census.gov/geo/docs/reference/ua/" TargetMode="Externa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257CD-11EF-4848-8D0C-C19CF6154B50}"/>
              </a:ext>
            </a:extLst>
          </p:cNvPr>
          <p:cNvSpPr>
            <a:spLocks noGrp="1"/>
          </p:cNvSpPr>
          <p:nvPr>
            <p:ph type="ctrTitle"/>
          </p:nvPr>
        </p:nvSpPr>
        <p:spPr>
          <a:xfrm>
            <a:off x="422899" y="4476329"/>
            <a:ext cx="6467547" cy="1558680"/>
          </a:xfrm>
        </p:spPr>
        <p:txBody>
          <a:bodyPr/>
          <a:lstStyle/>
          <a:p>
            <a:r>
              <a:rPr lang="en-US" dirty="0"/>
              <a:t>Zillow Home Values</a:t>
            </a:r>
          </a:p>
        </p:txBody>
      </p:sp>
      <p:sp>
        <p:nvSpPr>
          <p:cNvPr id="4" name="Subtitle 3">
            <a:extLst>
              <a:ext uri="{FF2B5EF4-FFF2-40B4-BE49-F238E27FC236}">
                <a16:creationId xmlns:a16="http://schemas.microsoft.com/office/drawing/2014/main" id="{B5E34824-B508-4F9B-9AF8-D7C38E7F37AB}"/>
              </a:ext>
            </a:extLst>
          </p:cNvPr>
          <p:cNvSpPr>
            <a:spLocks noGrp="1"/>
          </p:cNvSpPr>
          <p:nvPr>
            <p:ph type="subTitle" idx="1"/>
          </p:nvPr>
        </p:nvSpPr>
        <p:spPr>
          <a:xfrm>
            <a:off x="7096924" y="4476328"/>
            <a:ext cx="4046957" cy="1558673"/>
          </a:xfrm>
        </p:spPr>
        <p:txBody>
          <a:bodyPr/>
          <a:lstStyle/>
          <a:p>
            <a:r>
              <a:rPr lang="en-US" dirty="0"/>
              <a:t>Project 1</a:t>
            </a:r>
          </a:p>
        </p:txBody>
      </p:sp>
      <p:pic>
        <p:nvPicPr>
          <p:cNvPr id="6" name="Picture Placeholder 5" descr="Beautiful View valley ">
            <a:extLst>
              <a:ext uri="{FF2B5EF4-FFF2-40B4-BE49-F238E27FC236}">
                <a16:creationId xmlns:a16="http://schemas.microsoft.com/office/drawing/2014/main" id="{EA3154E3-48EB-46F9-97E2-357522ECA9E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1524" y="0"/>
            <a:ext cx="12188952" cy="4271133"/>
          </a:xfrm>
        </p:spPr>
      </p:pic>
    </p:spTree>
    <p:extLst>
      <p:ext uri="{BB962C8B-B14F-4D97-AF65-F5344CB8AC3E}">
        <p14:creationId xmlns:p14="http://schemas.microsoft.com/office/powerpoint/2010/main" val="237123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Background Gray Rectangle">
            <a:extLst>
              <a:ext uri="{FF2B5EF4-FFF2-40B4-BE49-F238E27FC236}">
                <a16:creationId xmlns:a16="http://schemas.microsoft.com/office/drawing/2014/main" id="{C2E786E4-A5E8-4249-B185-D4A082278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DC0756A0-7714-494C-B70D-3EA1A2307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9" name="Rectangle 18">
            <a:extLst>
              <a:ext uri="{FF2B5EF4-FFF2-40B4-BE49-F238E27FC236}">
                <a16:creationId xmlns:a16="http://schemas.microsoft.com/office/drawing/2014/main" id="{93FB8294-5DA8-4320-95C0-2E49564FD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
            <a:ext cx="12190476"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0D0FFCD6-16CC-6BD1-F75C-F9FBABD82C52}"/>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10</a:t>
            </a:fld>
            <a:endParaRPr lang="en-US"/>
          </a:p>
        </p:txBody>
      </p:sp>
      <p:cxnSp>
        <p:nvCxnSpPr>
          <p:cNvPr id="21" name="Straight Connector 20">
            <a:extLst>
              <a:ext uri="{FF2B5EF4-FFF2-40B4-BE49-F238E27FC236}">
                <a16:creationId xmlns:a16="http://schemas.microsoft.com/office/drawing/2014/main" id="{76ED57D7-3283-4111-8331-20D63B7CB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64D43AE7-B090-4E00-18FB-B08C357BA0EE}"/>
              </a:ext>
            </a:extLst>
          </p:cNvPr>
          <p:cNvSpPr>
            <a:spLocks noGrp="1"/>
          </p:cNvSpPr>
          <p:nvPr>
            <p:ph type="dt" sz="half" idx="10"/>
          </p:nvPr>
        </p:nvSpPr>
        <p:spPr>
          <a:xfrm>
            <a:off x="422899" y="6217920"/>
            <a:ext cx="2743200" cy="640080"/>
          </a:xfrm>
        </p:spPr>
        <p:txBody>
          <a:bodyPr vert="horz" lIns="91440" tIns="45720" rIns="91440" bIns="45720" rtlCol="0" anchor="ctr" anchorCtr="0">
            <a:normAutofit/>
          </a:bodyPr>
          <a:lstStyle/>
          <a:p>
            <a:pPr>
              <a:spcAft>
                <a:spcPts val="600"/>
              </a:spcAft>
            </a:pPr>
            <a:r>
              <a:rPr lang="en-US"/>
              <a:t>Monday, February 1, 20XX</a:t>
            </a:r>
          </a:p>
        </p:txBody>
      </p:sp>
      <p:cxnSp>
        <p:nvCxnSpPr>
          <p:cNvPr id="23" name="Straight Connector 22">
            <a:extLst>
              <a:ext uri="{FF2B5EF4-FFF2-40B4-BE49-F238E27FC236}">
                <a16:creationId xmlns:a16="http://schemas.microsoft.com/office/drawing/2014/main" id="{0AF369D5-F994-4512-9823-1596D8F3A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874BFD35-107D-021F-FF2E-7472C86D7F95}"/>
              </a:ext>
            </a:extLst>
          </p:cNvPr>
          <p:cNvSpPr>
            <a:spLocks noGrp="1"/>
          </p:cNvSpPr>
          <p:nvPr>
            <p:ph type="ftr" sz="quarter" idx="11"/>
          </p:nvPr>
        </p:nvSpPr>
        <p:spPr>
          <a:xfrm>
            <a:off x="3762376" y="6217920"/>
            <a:ext cx="7195367" cy="640080"/>
          </a:xfrm>
        </p:spPr>
        <p:txBody>
          <a:bodyPr vert="horz" lIns="91440" tIns="45720" rIns="91440" bIns="45720" rtlCol="0" anchor="ctr" anchorCtr="0">
            <a:normAutofit/>
          </a:bodyPr>
          <a:lstStyle/>
          <a:p>
            <a:pPr>
              <a:spcAft>
                <a:spcPts val="600"/>
              </a:spcAft>
            </a:pPr>
            <a:r>
              <a:rPr lang="en-US" kern="1200">
                <a:solidFill>
                  <a:schemeClr val="tx2"/>
                </a:solidFill>
                <a:latin typeface="+mn-lt"/>
                <a:ea typeface="+mn-ea"/>
                <a:cs typeface="+mn-cs"/>
              </a:rPr>
              <a:t>Sample Footer Text</a:t>
            </a:r>
          </a:p>
        </p:txBody>
      </p:sp>
      <p:pic>
        <p:nvPicPr>
          <p:cNvPr id="28" name="Picture 27">
            <a:extLst>
              <a:ext uri="{FF2B5EF4-FFF2-40B4-BE49-F238E27FC236}">
                <a16:creationId xmlns:a16="http://schemas.microsoft.com/office/drawing/2014/main" id="{40CE7DC7-1DDA-D47E-8325-3E46BAA26D07}"/>
              </a:ext>
            </a:extLst>
          </p:cNvPr>
          <p:cNvPicPr>
            <a:picLocks noChangeAspect="1"/>
          </p:cNvPicPr>
          <p:nvPr/>
        </p:nvPicPr>
        <p:blipFill>
          <a:blip r:embed="rId2"/>
          <a:stretch>
            <a:fillRect/>
          </a:stretch>
        </p:blipFill>
        <p:spPr>
          <a:xfrm>
            <a:off x="338494" y="899486"/>
            <a:ext cx="5756744" cy="4863057"/>
          </a:xfrm>
          <a:prstGeom prst="rect">
            <a:avLst/>
          </a:prstGeom>
        </p:spPr>
      </p:pic>
      <p:pic>
        <p:nvPicPr>
          <p:cNvPr id="32" name="Picture 31">
            <a:extLst>
              <a:ext uri="{FF2B5EF4-FFF2-40B4-BE49-F238E27FC236}">
                <a16:creationId xmlns:a16="http://schemas.microsoft.com/office/drawing/2014/main" id="{6499AB4B-CC03-1BDD-00A7-6EBC4A7FAA5E}"/>
              </a:ext>
            </a:extLst>
          </p:cNvPr>
          <p:cNvPicPr>
            <a:picLocks noChangeAspect="1"/>
          </p:cNvPicPr>
          <p:nvPr/>
        </p:nvPicPr>
        <p:blipFill>
          <a:blip r:embed="rId3"/>
          <a:stretch>
            <a:fillRect/>
          </a:stretch>
        </p:blipFill>
        <p:spPr>
          <a:xfrm>
            <a:off x="6165913" y="1118568"/>
            <a:ext cx="5940830" cy="4424894"/>
          </a:xfrm>
          <a:prstGeom prst="rect">
            <a:avLst/>
          </a:prstGeom>
        </p:spPr>
      </p:pic>
      <p:pic>
        <p:nvPicPr>
          <p:cNvPr id="34" name="Picture 33">
            <a:extLst>
              <a:ext uri="{FF2B5EF4-FFF2-40B4-BE49-F238E27FC236}">
                <a16:creationId xmlns:a16="http://schemas.microsoft.com/office/drawing/2014/main" id="{74BD18C9-43C1-DAC7-7936-04802F4C2857}"/>
              </a:ext>
            </a:extLst>
          </p:cNvPr>
          <p:cNvPicPr>
            <a:picLocks noChangeAspect="1"/>
          </p:cNvPicPr>
          <p:nvPr/>
        </p:nvPicPr>
        <p:blipFill>
          <a:blip r:embed="rId4"/>
          <a:stretch>
            <a:fillRect/>
          </a:stretch>
        </p:blipFill>
        <p:spPr>
          <a:xfrm>
            <a:off x="3153663" y="198636"/>
            <a:ext cx="5883150" cy="403895"/>
          </a:xfrm>
          <a:prstGeom prst="rect">
            <a:avLst/>
          </a:prstGeom>
        </p:spPr>
      </p:pic>
    </p:spTree>
    <p:extLst>
      <p:ext uri="{BB962C8B-B14F-4D97-AF65-F5344CB8AC3E}">
        <p14:creationId xmlns:p14="http://schemas.microsoft.com/office/powerpoint/2010/main" val="370437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3" name="Rectangle 52">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5" name="Rectangle 54">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rgbClr val="FE3F3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57" name="Rectangle 56">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6143812" y="540167"/>
            <a:ext cx="4816589" cy="2135867"/>
          </a:xfrm>
        </p:spPr>
        <p:txBody>
          <a:bodyPr anchor="b">
            <a:normAutofit/>
          </a:bodyPr>
          <a:lstStyle/>
          <a:p>
            <a:pPr algn="ctr"/>
            <a:r>
              <a:rPr lang="en-US" sz="4800" dirty="0">
                <a:solidFill>
                  <a:schemeClr val="tx1"/>
                </a:solidFill>
              </a:rPr>
              <a:t>Home Price </a:t>
            </a:r>
            <a:br>
              <a:rPr lang="en-US" sz="4800" dirty="0">
                <a:solidFill>
                  <a:schemeClr val="tx1"/>
                </a:solidFill>
              </a:rPr>
            </a:br>
            <a:r>
              <a:rPr lang="en-US" sz="4800" dirty="0">
                <a:solidFill>
                  <a:schemeClr val="tx1"/>
                </a:solidFill>
              </a:rPr>
              <a:t>Regression</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4676" y="-14198"/>
            <a:ext cx="685800" cy="685800"/>
          </a:xfrm>
        </p:spPr>
        <p:txBody>
          <a:bodyPr>
            <a:normAutofit/>
          </a:bodyPr>
          <a:lstStyle/>
          <a:p>
            <a:pPr>
              <a:spcAft>
                <a:spcPts val="600"/>
              </a:spcAft>
            </a:pPr>
            <a:fld id="{3A4F6043-7A67-491B-98BC-F933DED7226D}" type="slidenum">
              <a:rPr lang="en-US" smtClean="0"/>
              <a:pPr>
                <a:spcAft>
                  <a:spcPts val="600"/>
                </a:spcAft>
              </a:pPr>
              <a:t>11</a:t>
            </a:fld>
            <a:endParaRPr lang="en-US"/>
          </a:p>
        </p:txBody>
      </p:sp>
      <p:pic>
        <p:nvPicPr>
          <p:cNvPr id="3" name="Picture 2">
            <a:extLst>
              <a:ext uri="{FF2B5EF4-FFF2-40B4-BE49-F238E27FC236}">
                <a16:creationId xmlns:a16="http://schemas.microsoft.com/office/drawing/2014/main" id="{D00E9FD5-B2AE-1037-899C-8CD8E8717E13}"/>
              </a:ext>
            </a:extLst>
          </p:cNvPr>
          <p:cNvPicPr>
            <a:picLocks noChangeAspect="1"/>
          </p:cNvPicPr>
          <p:nvPr/>
        </p:nvPicPr>
        <p:blipFill>
          <a:blip r:embed="rId2"/>
          <a:stretch>
            <a:fillRect/>
          </a:stretch>
        </p:blipFill>
        <p:spPr>
          <a:xfrm>
            <a:off x="695815" y="699900"/>
            <a:ext cx="5031557" cy="4050403"/>
          </a:xfrm>
          <a:prstGeom prst="rect">
            <a:avLst/>
          </a:prstGeom>
        </p:spPr>
      </p:pic>
      <p:pic>
        <p:nvPicPr>
          <p:cNvPr id="6" name="Content Placeholder 5">
            <a:extLst>
              <a:ext uri="{FF2B5EF4-FFF2-40B4-BE49-F238E27FC236}">
                <a16:creationId xmlns:a16="http://schemas.microsoft.com/office/drawing/2014/main" id="{A91B4F08-8AFD-21EB-690A-E6F4E4F4743D}"/>
              </a:ext>
            </a:extLst>
          </p:cNvPr>
          <p:cNvPicPr>
            <a:picLocks noGrp="1" noChangeAspect="1"/>
          </p:cNvPicPr>
          <p:nvPr>
            <p:ph idx="1"/>
          </p:nvPr>
        </p:nvPicPr>
        <p:blipFill>
          <a:blip r:embed="rId3"/>
          <a:stretch>
            <a:fillRect/>
          </a:stretch>
        </p:blipFill>
        <p:spPr>
          <a:xfrm>
            <a:off x="6143868" y="4886614"/>
            <a:ext cx="4816475" cy="599787"/>
          </a:xfrm>
        </p:spPr>
      </p:pic>
      <p:sp>
        <p:nvSpPr>
          <p:cNvPr id="7" name="Date Placeholder 6">
            <a:extLst>
              <a:ext uri="{FF2B5EF4-FFF2-40B4-BE49-F238E27FC236}">
                <a16:creationId xmlns:a16="http://schemas.microsoft.com/office/drawing/2014/main" id="{971B1FDE-DF7B-4BC6-8E9D-605FAF91A30D}"/>
              </a:ext>
            </a:extLst>
          </p:cNvPr>
          <p:cNvSpPr>
            <a:spLocks noGrp="1"/>
          </p:cNvSpPr>
          <p:nvPr>
            <p:ph type="dt" sz="half" idx="10"/>
          </p:nvPr>
        </p:nvSpPr>
        <p:spPr>
          <a:xfrm>
            <a:off x="420624" y="6217920"/>
            <a:ext cx="2743200" cy="640080"/>
          </a:xfrm>
        </p:spPr>
        <p:txBody>
          <a:bodyPr>
            <a:normAutofit/>
          </a:bodyPr>
          <a:lstStyle/>
          <a:p>
            <a:pPr>
              <a:spcAft>
                <a:spcPts val="600"/>
              </a:spcAft>
            </a:pPr>
            <a:r>
              <a:rPr lang="en-US" dirty="0"/>
              <a:t>Wednesday, February 14,2024</a:t>
            </a:r>
          </a:p>
        </p:txBody>
      </p:sp>
      <p:sp>
        <p:nvSpPr>
          <p:cNvPr id="8" name="Footer Placeholder 7">
            <a:extLst>
              <a:ext uri="{FF2B5EF4-FFF2-40B4-BE49-F238E27FC236}">
                <a16:creationId xmlns:a16="http://schemas.microsoft.com/office/drawing/2014/main" id="{48B8FE5F-FEB1-4F21-A501-72DA81623D7C}"/>
              </a:ext>
            </a:extLst>
          </p:cNvPr>
          <p:cNvSpPr>
            <a:spLocks noGrp="1"/>
          </p:cNvSpPr>
          <p:nvPr>
            <p:ph type="ftr" sz="quarter" idx="11"/>
          </p:nvPr>
        </p:nvSpPr>
        <p:spPr>
          <a:xfrm>
            <a:off x="3762376" y="6217920"/>
            <a:ext cx="7195367" cy="640080"/>
          </a:xfrm>
        </p:spPr>
        <p:txBody>
          <a:bodyPr>
            <a:normAutofit/>
          </a:bodyPr>
          <a:lstStyle/>
          <a:p>
            <a:pPr>
              <a:spcAft>
                <a:spcPts val="600"/>
              </a:spcAft>
            </a:pPr>
            <a:r>
              <a:rPr lang="en-US" dirty="0"/>
              <a:t>Zillow Home Values</a:t>
            </a:r>
          </a:p>
        </p:txBody>
      </p:sp>
      <p:cxnSp>
        <p:nvCxnSpPr>
          <p:cNvPr id="59" name="Straight Connector 58">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E3F3F"/>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E3F3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57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F79DDEA7-D1C6-4972-A626-37A313A3F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1E40C101-C8B8-47D0-A5BF-9371F2CD3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EEA10F5-2C9D-468C-9013-E578BDF97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A3366-097D-49B2-BEEA-81A815AD36F1}"/>
              </a:ext>
            </a:extLst>
          </p:cNvPr>
          <p:cNvSpPr>
            <a:spLocks noGrp="1"/>
          </p:cNvSpPr>
          <p:nvPr>
            <p:ph type="title"/>
          </p:nvPr>
        </p:nvSpPr>
        <p:spPr>
          <a:xfrm>
            <a:off x="420624" y="23575"/>
            <a:ext cx="5118847" cy="2030541"/>
          </a:xfrm>
        </p:spPr>
        <p:txBody>
          <a:bodyPr vert="horz" lIns="91440" tIns="45720" rIns="91440" bIns="45720" rtlCol="0" anchor="ctr">
            <a:normAutofit/>
          </a:bodyPr>
          <a:lstStyle/>
          <a:p>
            <a:r>
              <a:rPr lang="en-US" sz="4800" dirty="0">
                <a:solidFill>
                  <a:schemeClr val="tx1"/>
                </a:solidFill>
              </a:rPr>
              <a:t>Conclusion</a:t>
            </a:r>
          </a:p>
        </p:txBody>
      </p:sp>
      <p:pic>
        <p:nvPicPr>
          <p:cNvPr id="6" name="Picture Placeholder 5" descr="A house with a lawn and a blue sky&#10;&#10;Description automatically generated">
            <a:extLst>
              <a:ext uri="{FF2B5EF4-FFF2-40B4-BE49-F238E27FC236}">
                <a16:creationId xmlns:a16="http://schemas.microsoft.com/office/drawing/2014/main" id="{95325313-597C-0E7E-A440-75AF6DAEFBB1}"/>
              </a:ext>
            </a:extLst>
          </p:cNvPr>
          <p:cNvPicPr>
            <a:picLocks noGrp="1" noChangeAspect="1"/>
          </p:cNvPicPr>
          <p:nvPr>
            <p:ph type="pic" sz="quarter" idx="13"/>
          </p:nvPr>
        </p:nvPicPr>
        <p:blipFill rotWithShape="1">
          <a:blip r:embed="rId2"/>
          <a:srcRect t="19203" r="-2" b="10102"/>
          <a:stretch/>
        </p:blipFill>
        <p:spPr>
          <a:xfrm>
            <a:off x="133642" y="2100670"/>
            <a:ext cx="5802331" cy="2729593"/>
          </a:xfrm>
          <a:prstGeom prst="rect">
            <a:avLst/>
          </a:prstGeom>
        </p:spPr>
      </p:pic>
      <p:sp>
        <p:nvSpPr>
          <p:cNvPr id="14" name="Slide Number Placeholder 13">
            <a:extLst>
              <a:ext uri="{FF2B5EF4-FFF2-40B4-BE49-F238E27FC236}">
                <a16:creationId xmlns:a16="http://schemas.microsoft.com/office/drawing/2014/main" id="{2A2C7052-C5E5-47FE-B977-930D156AA76E}"/>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12</a:t>
            </a:fld>
            <a:endParaRPr lang="en-US"/>
          </a:p>
        </p:txBody>
      </p:sp>
      <p:sp>
        <p:nvSpPr>
          <p:cNvPr id="27" name="Rectangle 26">
            <a:extLst>
              <a:ext uri="{FF2B5EF4-FFF2-40B4-BE49-F238E27FC236}">
                <a16:creationId xmlns:a16="http://schemas.microsoft.com/office/drawing/2014/main" id="{8BF03294-DBAF-4FA8-99A1-93279177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04675" y="671602"/>
            <a:ext cx="687325" cy="2715768"/>
          </a:xfrm>
          <a:prstGeom prst="rect">
            <a:avLst/>
          </a:prstGeom>
          <a:solidFill>
            <a:srgbClr val="0B6AD7">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 name="Content Placeholder 2">
            <a:extLst>
              <a:ext uri="{FF2B5EF4-FFF2-40B4-BE49-F238E27FC236}">
                <a16:creationId xmlns:a16="http://schemas.microsoft.com/office/drawing/2014/main" id="{4C60A8D4-7BF4-4460-BA9F-D14097787290}"/>
              </a:ext>
            </a:extLst>
          </p:cNvPr>
          <p:cNvSpPr>
            <a:spLocks noGrp="1"/>
          </p:cNvSpPr>
          <p:nvPr>
            <p:ph idx="1"/>
          </p:nvPr>
        </p:nvSpPr>
        <p:spPr>
          <a:xfrm>
            <a:off x="6156655" y="23575"/>
            <a:ext cx="5118847" cy="2313696"/>
          </a:xfrm>
        </p:spPr>
        <p:txBody>
          <a:bodyPr vert="horz" lIns="91440" tIns="45720" rIns="91440" bIns="45720" rtlCol="0" anchor="t">
            <a:noAutofit/>
          </a:bodyPr>
          <a:lstStyle/>
          <a:p>
            <a:pPr indent="-228600">
              <a:lnSpc>
                <a:spcPct val="120000"/>
              </a:lnSpc>
              <a:buFont typeface="Wingdings 2" panose="05020102010507070707" pitchFamily="18" charset="2"/>
              <a:buChar char=""/>
            </a:pPr>
            <a:r>
              <a:rPr lang="en-US" sz="1600" b="1" dirty="0">
                <a:solidFill>
                  <a:schemeClr val="tx1"/>
                </a:solidFill>
              </a:rPr>
              <a:t>Which states have the greatest increase of home pricing within the last 5 years? </a:t>
            </a:r>
            <a:r>
              <a:rPr lang="en-US" sz="1600" dirty="0">
                <a:solidFill>
                  <a:schemeClr val="tx1"/>
                </a:solidFill>
              </a:rPr>
              <a:t>Hawaii, California, Utah, Washington, and Montana. </a:t>
            </a:r>
            <a:r>
              <a:rPr lang="en-US" sz="1600" b="1" dirty="0">
                <a:solidFill>
                  <a:schemeClr val="tx1"/>
                </a:solidFill>
              </a:rPr>
              <a:t>10 Years? </a:t>
            </a:r>
            <a:r>
              <a:rPr lang="en-US" sz="1600" dirty="0">
                <a:solidFill>
                  <a:schemeClr val="tx1"/>
                </a:solidFill>
              </a:rPr>
              <a:t>California, Hawaii, Washington, Colorado, and Utah. </a:t>
            </a:r>
          </a:p>
          <a:p>
            <a:pPr indent="-228600">
              <a:lnSpc>
                <a:spcPct val="120000"/>
              </a:lnSpc>
              <a:buFont typeface="Wingdings 2" panose="05020102010507070707" pitchFamily="18" charset="2"/>
              <a:buChar char=""/>
            </a:pPr>
            <a:r>
              <a:rPr lang="en-US" sz="1600" b="1" dirty="0">
                <a:solidFill>
                  <a:schemeClr val="tx1"/>
                </a:solidFill>
              </a:rPr>
              <a:t>How does inflation influence overall home pricing? </a:t>
            </a:r>
            <a:r>
              <a:rPr lang="en-US" sz="1600" dirty="0">
                <a:solidFill>
                  <a:schemeClr val="tx1"/>
                </a:solidFill>
              </a:rPr>
              <a:t>Inflation has a direction influence on over home prices. You will expect to see similar trends in inflation and home pricing.  </a:t>
            </a:r>
          </a:p>
          <a:p>
            <a:pPr indent="-228600">
              <a:lnSpc>
                <a:spcPct val="120000"/>
              </a:lnSpc>
              <a:buFont typeface="Wingdings 2" panose="05020102010507070707" pitchFamily="18" charset="2"/>
              <a:buChar char=""/>
            </a:pPr>
            <a:r>
              <a:rPr lang="en-US" sz="1600" b="1" dirty="0">
                <a:solidFill>
                  <a:schemeClr val="tx1"/>
                </a:solidFill>
              </a:rPr>
              <a:t>What type of relationship do interest rates have to home pricing?  </a:t>
            </a:r>
            <a:r>
              <a:rPr lang="en-US" sz="1600" dirty="0">
                <a:solidFill>
                  <a:schemeClr val="tx1"/>
                </a:solidFill>
              </a:rPr>
              <a:t>As seen within the regression chart above these variables share an inverted relationship Higher interest rates may lead to decreased affordability, potentially causing a decrease in home prices.</a:t>
            </a:r>
          </a:p>
          <a:p>
            <a:pPr indent="-228600">
              <a:lnSpc>
                <a:spcPct val="120000"/>
              </a:lnSpc>
              <a:buFont typeface="Wingdings 2" panose="05020102010507070707" pitchFamily="18" charset="2"/>
              <a:buChar char=""/>
            </a:pPr>
            <a:r>
              <a:rPr lang="en-US" sz="1600" b="1" dirty="0">
                <a:solidFill>
                  <a:schemeClr val="tx1"/>
                </a:solidFill>
              </a:rPr>
              <a:t>What is the average change in home prices in the US within the last 5 years?  </a:t>
            </a:r>
            <a:r>
              <a:rPr lang="en-US" sz="1600" dirty="0">
                <a:solidFill>
                  <a:schemeClr val="tx1"/>
                </a:solidFill>
              </a:rPr>
              <a:t>.32% </a:t>
            </a:r>
            <a:r>
              <a:rPr lang="en-US" sz="1600" b="1" dirty="0">
                <a:solidFill>
                  <a:schemeClr val="tx1"/>
                </a:solidFill>
              </a:rPr>
              <a:t>10 years?  </a:t>
            </a:r>
            <a:r>
              <a:rPr lang="en-US" sz="1600" dirty="0">
                <a:solidFill>
                  <a:schemeClr val="tx1"/>
                </a:solidFill>
              </a:rPr>
              <a:t>.26%</a:t>
            </a:r>
          </a:p>
          <a:p>
            <a:pPr indent="-228600">
              <a:lnSpc>
                <a:spcPct val="120000"/>
              </a:lnSpc>
              <a:buFont typeface="Wingdings 2" panose="05020102010507070707" pitchFamily="18" charset="2"/>
              <a:buChar char=""/>
            </a:pPr>
            <a:r>
              <a:rPr lang="en-US" sz="1600" b="1" dirty="0">
                <a:solidFill>
                  <a:schemeClr val="tx1"/>
                </a:solidFill>
              </a:rPr>
              <a:t>Can we predict future home prices using a regression analysis?  </a:t>
            </a:r>
            <a:r>
              <a:rPr lang="en-US" sz="1600" dirty="0">
                <a:solidFill>
                  <a:schemeClr val="tx1"/>
                </a:solidFill>
              </a:rPr>
              <a:t>While we may not be able to predict exact home prices, we can assume that these trends will continue in the future and economic performance will be a good marker of where home prices may be. </a:t>
            </a:r>
          </a:p>
        </p:txBody>
      </p:sp>
      <p:sp>
        <p:nvSpPr>
          <p:cNvPr id="12" name="Date Placeholder 11">
            <a:extLst>
              <a:ext uri="{FF2B5EF4-FFF2-40B4-BE49-F238E27FC236}">
                <a16:creationId xmlns:a16="http://schemas.microsoft.com/office/drawing/2014/main" id="{6AA940CA-4F98-4E5C-B1C8-81F8FC099726}"/>
              </a:ext>
            </a:extLst>
          </p:cNvPr>
          <p:cNvSpPr>
            <a:spLocks noGrp="1"/>
          </p:cNvSpPr>
          <p:nvPr>
            <p:ph type="dt" sz="half" idx="10"/>
          </p:nvPr>
        </p:nvSpPr>
        <p:spPr>
          <a:xfrm>
            <a:off x="420624" y="6217920"/>
            <a:ext cx="2743200" cy="640080"/>
          </a:xfrm>
        </p:spPr>
        <p:txBody>
          <a:bodyPr vert="horz" lIns="91440" tIns="45720" rIns="91440" bIns="45720" rtlCol="0" anchor="ctr">
            <a:normAutofit/>
          </a:bodyPr>
          <a:lstStyle/>
          <a:p>
            <a:pPr>
              <a:spcAft>
                <a:spcPts val="600"/>
              </a:spcAft>
            </a:pPr>
            <a:r>
              <a:rPr lang="en-US" dirty="0"/>
              <a:t>Wednesday, February 14,2024</a:t>
            </a:r>
          </a:p>
        </p:txBody>
      </p:sp>
      <p:sp>
        <p:nvSpPr>
          <p:cNvPr id="13" name="Footer Placeholder 12">
            <a:extLst>
              <a:ext uri="{FF2B5EF4-FFF2-40B4-BE49-F238E27FC236}">
                <a16:creationId xmlns:a16="http://schemas.microsoft.com/office/drawing/2014/main" id="{148C17DC-528C-4D3E-95D0-CCFE9F6353C5}"/>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dirty="0"/>
              <a:t>Zillow Home Values</a:t>
            </a:r>
            <a:endParaRPr lang="en-US" kern="1200" dirty="0">
              <a:solidFill>
                <a:schemeClr val="tx2"/>
              </a:solidFill>
              <a:latin typeface="+mn-lt"/>
              <a:ea typeface="+mn-ea"/>
              <a:cs typeface="+mn-cs"/>
            </a:endParaRPr>
          </a:p>
        </p:txBody>
      </p:sp>
      <p:cxnSp>
        <p:nvCxnSpPr>
          <p:cNvPr id="29" name="Straight Connector 28">
            <a:extLst>
              <a:ext uri="{FF2B5EF4-FFF2-40B4-BE49-F238E27FC236}">
                <a16:creationId xmlns:a16="http://schemas.microsoft.com/office/drawing/2014/main" id="{1D49F461-A47D-4032-8525-4AA2F7F32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0B6AD7"/>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D08A6B-9662-47B8-8560-7A73FF893D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717321"/>
            <a:ext cx="8493" cy="2036648"/>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8A7F126-0EB8-456D-87D6-1A6AC83899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0B6AD7"/>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0354CF-2DF3-1C55-2458-D39DC297E1EA}"/>
              </a:ext>
            </a:extLst>
          </p:cNvPr>
          <p:cNvSpPr txBox="1"/>
          <p:nvPr/>
        </p:nvSpPr>
        <p:spPr>
          <a:xfrm>
            <a:off x="523359" y="4876816"/>
            <a:ext cx="4913375" cy="923330"/>
          </a:xfrm>
          <a:prstGeom prst="rect">
            <a:avLst/>
          </a:prstGeom>
          <a:noFill/>
        </p:spPr>
        <p:txBody>
          <a:bodyPr wrap="square" rtlCol="0">
            <a:spAutoFit/>
          </a:bodyPr>
          <a:lstStyle/>
          <a:p>
            <a:r>
              <a:rPr lang="en-US" sz="1800" b="1" dirty="0">
                <a:solidFill>
                  <a:schemeClr val="tx1"/>
                </a:solidFill>
              </a:rPr>
              <a:t>After reviewing this project, you should be able to answer the following questions</a:t>
            </a:r>
            <a:r>
              <a:rPr lang="en-US" sz="1800" dirty="0">
                <a:solidFill>
                  <a:schemeClr val="tx1"/>
                </a:solidFill>
              </a:rPr>
              <a:t>:</a:t>
            </a:r>
          </a:p>
          <a:p>
            <a:endParaRPr lang="en-US" dirty="0"/>
          </a:p>
        </p:txBody>
      </p:sp>
    </p:spTree>
    <p:extLst>
      <p:ext uri="{BB962C8B-B14F-4D97-AF65-F5344CB8AC3E}">
        <p14:creationId xmlns:p14="http://schemas.microsoft.com/office/powerpoint/2010/main" val="327296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422899" y="540168"/>
            <a:ext cx="10624949" cy="1787136"/>
          </a:xfrm>
        </p:spPr>
        <p:txBody>
          <a:bodyPr/>
          <a:lstStyle/>
          <a:p>
            <a:r>
              <a:rPr lang="en-US" dirty="0"/>
              <a:t>Contributors</a:t>
            </a:r>
          </a:p>
        </p:txBody>
      </p:sp>
      <p:pic>
        <p:nvPicPr>
          <p:cNvPr id="11" name="Picture Placeholder 10" descr="Vase on a table with leaves">
            <a:extLst>
              <a:ext uri="{FF2B5EF4-FFF2-40B4-BE49-F238E27FC236}">
                <a16:creationId xmlns:a16="http://schemas.microsoft.com/office/drawing/2014/main" id="{1030725C-201C-4F03-B83B-2FC83EFE5B9A}"/>
              </a:ext>
            </a:extLst>
          </p:cNvPr>
          <p:cNvPicPr>
            <a:picLocks noGrp="1" noChangeAspect="1"/>
          </p:cNvPicPr>
          <p:nvPr>
            <p:ph type="pic" sz="quarter" idx="16"/>
          </p:nvPr>
        </p:nvPicPr>
        <p:blipFill rotWithShape="1">
          <a:blip r:embed="rId2" cstate="print">
            <a:extLst>
              <a:ext uri="{28A0092B-C50C-407E-A947-70E740481C1C}">
                <a14:useLocalDpi xmlns:a14="http://schemas.microsoft.com/office/drawing/2010/main"/>
              </a:ext>
            </a:extLst>
          </a:blip>
          <a:srcRect/>
          <a:stretch/>
        </p:blipFill>
        <p:spPr>
          <a:xfrm>
            <a:off x="2651760" y="4389480"/>
            <a:ext cx="1764792" cy="1764792"/>
          </a:xfrm>
        </p:spPr>
      </p:pic>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4845122" y="2880452"/>
            <a:ext cx="6355998" cy="3095445"/>
          </a:xfrm>
        </p:spPr>
        <p:txBody>
          <a:bodyPr/>
          <a:lstStyle/>
          <a:p>
            <a:r>
              <a:rPr lang="en-US" dirty="0"/>
              <a:t>Walter Hampson</a:t>
            </a:r>
          </a:p>
          <a:p>
            <a:r>
              <a:rPr lang="en-US" dirty="0"/>
              <a:t>Michael Haile </a:t>
            </a:r>
          </a:p>
          <a:p>
            <a:r>
              <a:rPr lang="en-US" dirty="0"/>
              <a:t>Drew Kirke</a:t>
            </a:r>
          </a:p>
          <a:p>
            <a:r>
              <a:rPr lang="en-US" dirty="0"/>
              <a:t>Kortney Cose</a:t>
            </a:r>
          </a:p>
        </p:txBody>
      </p:sp>
      <p:sp>
        <p:nvSpPr>
          <p:cNvPr id="16" name="Date Placeholder 15">
            <a:extLst>
              <a:ext uri="{FF2B5EF4-FFF2-40B4-BE49-F238E27FC236}">
                <a16:creationId xmlns:a16="http://schemas.microsoft.com/office/drawing/2014/main" id="{77E04B0E-40F7-4745-B762-934BAE25CD21}"/>
              </a:ext>
            </a:extLst>
          </p:cNvPr>
          <p:cNvSpPr>
            <a:spLocks noGrp="1"/>
          </p:cNvSpPr>
          <p:nvPr>
            <p:ph type="dt" sz="half" idx="10"/>
          </p:nvPr>
        </p:nvSpPr>
        <p:spPr>
          <a:xfrm>
            <a:off x="422899" y="6217920"/>
            <a:ext cx="2743200" cy="640080"/>
          </a:xfrm>
        </p:spPr>
        <p:txBody>
          <a:bodyPr/>
          <a:lstStyle/>
          <a:p>
            <a:pPr>
              <a:spcAft>
                <a:spcPts val="600"/>
              </a:spcAft>
            </a:pPr>
            <a:r>
              <a:rPr lang="en-US" dirty="0"/>
              <a:t>Wednesday, February 14,2024</a:t>
            </a:r>
          </a:p>
        </p:txBody>
      </p:sp>
      <p:sp>
        <p:nvSpPr>
          <p:cNvPr id="17" name="Footer Placeholder 16">
            <a:extLst>
              <a:ext uri="{FF2B5EF4-FFF2-40B4-BE49-F238E27FC236}">
                <a16:creationId xmlns:a16="http://schemas.microsoft.com/office/drawing/2014/main" id="{FAF00753-16A6-4826-97EB-67D8291BE963}"/>
              </a:ext>
            </a:extLst>
          </p:cNvPr>
          <p:cNvSpPr>
            <a:spLocks noGrp="1"/>
          </p:cNvSpPr>
          <p:nvPr>
            <p:ph type="ftr" sz="quarter" idx="11"/>
          </p:nvPr>
        </p:nvSpPr>
        <p:spPr>
          <a:xfrm>
            <a:off x="3738753" y="6217920"/>
            <a:ext cx="7196328" cy="640080"/>
          </a:xfrm>
        </p:spPr>
        <p:txBody>
          <a:bodyPr/>
          <a:lstStyle/>
          <a:p>
            <a:r>
              <a:rPr lang="en-US" dirty="0"/>
              <a:t>Zillow Home Values</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sp>
        <p:nvSpPr>
          <p:cNvPr id="5" name="Picture Placeholder 4">
            <a:extLst>
              <a:ext uri="{FF2B5EF4-FFF2-40B4-BE49-F238E27FC236}">
                <a16:creationId xmlns:a16="http://schemas.microsoft.com/office/drawing/2014/main" id="{8A638A47-997C-136B-19F1-499662A11E9A}"/>
              </a:ext>
            </a:extLst>
          </p:cNvPr>
          <p:cNvSpPr>
            <a:spLocks noGrp="1"/>
          </p:cNvSpPr>
          <p:nvPr>
            <p:ph type="pic" sz="quarter" idx="15"/>
          </p:nvPr>
        </p:nvSpPr>
        <p:spPr/>
        <p:txBody>
          <a:bodyPr/>
          <a:lstStyle/>
          <a:p>
            <a:endParaRPr lang="en-US"/>
          </a:p>
        </p:txBody>
      </p:sp>
      <p:pic>
        <p:nvPicPr>
          <p:cNvPr id="1026" name="Picture 2" descr="$4.7 Million Homes in California - The New York Times">
            <a:extLst>
              <a:ext uri="{FF2B5EF4-FFF2-40B4-BE49-F238E27FC236}">
                <a16:creationId xmlns:a16="http://schemas.microsoft.com/office/drawing/2014/main" id="{6D05878F-5FDE-090C-D0A6-D86738E3F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760" y="2569328"/>
            <a:ext cx="1764793" cy="17732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Placeholder 7">
            <a:extLst>
              <a:ext uri="{FF2B5EF4-FFF2-40B4-BE49-F238E27FC236}">
                <a16:creationId xmlns:a16="http://schemas.microsoft.com/office/drawing/2014/main" id="{B850A42E-7C03-1C2A-1317-2C053F1AE543}"/>
              </a:ext>
            </a:extLst>
          </p:cNvPr>
          <p:cNvPicPr>
            <a:picLocks noGrp="1" noChangeAspect="1"/>
          </p:cNvPicPr>
          <p:nvPr>
            <p:ph type="pic" sz="quarter" idx="14"/>
          </p:nvPr>
        </p:nvPicPr>
        <p:blipFill>
          <a:blip r:embed="rId4"/>
          <a:srcRect t="4502" b="4502"/>
          <a:stretch>
            <a:fillRect/>
          </a:stretch>
        </p:blipFill>
        <p:spPr>
          <a:prstGeom prst="rect">
            <a:avLst/>
          </a:prstGeom>
        </p:spPr>
      </p:pic>
      <p:sp>
        <p:nvSpPr>
          <p:cNvPr id="14" name="Picture Placeholder 13">
            <a:extLst>
              <a:ext uri="{FF2B5EF4-FFF2-40B4-BE49-F238E27FC236}">
                <a16:creationId xmlns:a16="http://schemas.microsoft.com/office/drawing/2014/main" id="{EA841BED-1638-0D0C-65E9-06C00E46BCFA}"/>
              </a:ext>
            </a:extLst>
          </p:cNvPr>
          <p:cNvSpPr>
            <a:spLocks noGrp="1"/>
          </p:cNvSpPr>
          <p:nvPr>
            <p:ph type="pic" sz="quarter" idx="13"/>
          </p:nvPr>
        </p:nvSpPr>
        <p:spPr/>
        <p:txBody>
          <a:bodyPr/>
          <a:lstStyle/>
          <a:p>
            <a:endParaRPr lang="en-US"/>
          </a:p>
        </p:txBody>
      </p:sp>
      <p:pic>
        <p:nvPicPr>
          <p:cNvPr id="10" name="Picture 9">
            <a:extLst>
              <a:ext uri="{FF2B5EF4-FFF2-40B4-BE49-F238E27FC236}">
                <a16:creationId xmlns:a16="http://schemas.microsoft.com/office/drawing/2014/main" id="{0F7F08D8-5FED-2261-1528-0F2BE9C5B1BA}"/>
              </a:ext>
            </a:extLst>
          </p:cNvPr>
          <p:cNvPicPr>
            <a:picLocks noChangeAspect="1"/>
          </p:cNvPicPr>
          <p:nvPr/>
        </p:nvPicPr>
        <p:blipFill>
          <a:blip r:embed="rId5"/>
          <a:stretch>
            <a:fillRect/>
          </a:stretch>
        </p:blipFill>
        <p:spPr>
          <a:xfrm>
            <a:off x="0" y="2569327"/>
            <a:ext cx="2587752" cy="1773240"/>
          </a:xfrm>
          <a:prstGeom prst="rect">
            <a:avLst/>
          </a:prstGeom>
        </p:spPr>
      </p:pic>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8">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0">
            <a:extLst>
              <a:ext uri="{FF2B5EF4-FFF2-40B4-BE49-F238E27FC236}">
                <a16:creationId xmlns:a16="http://schemas.microsoft.com/office/drawing/2014/main" id="{3D8C6E97-2370-458F-80AC-623DBB86D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22">
            <a:extLst>
              <a:ext uri="{FF2B5EF4-FFF2-40B4-BE49-F238E27FC236}">
                <a16:creationId xmlns:a16="http://schemas.microsoft.com/office/drawing/2014/main" id="{C87C45C5-B871-42B6-8637-402C7AB40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4">
            <a:extLst>
              <a:ext uri="{FF2B5EF4-FFF2-40B4-BE49-F238E27FC236}">
                <a16:creationId xmlns:a16="http://schemas.microsoft.com/office/drawing/2014/main" id="{DF861A97-9BE4-4BE9-A480-EC73C8AF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a:extLst>
              <a:ext uri="{FF2B5EF4-FFF2-40B4-BE49-F238E27FC236}">
                <a16:creationId xmlns:a16="http://schemas.microsoft.com/office/drawing/2014/main" id="{93128889-12C3-1830-8E44-F94072C86255}"/>
              </a:ext>
            </a:extLst>
          </p:cNvPr>
          <p:cNvPicPr>
            <a:picLocks noGrp="1" noChangeAspect="1"/>
          </p:cNvPicPr>
          <p:nvPr>
            <p:ph type="pic" sz="quarter" idx="14"/>
          </p:nvPr>
        </p:nvPicPr>
        <p:blipFill rotWithShape="1">
          <a:blip r:embed="rId2"/>
          <a:srcRect l="24641" r="20388"/>
          <a:stretch/>
        </p:blipFill>
        <p:spPr>
          <a:xfrm>
            <a:off x="1468725" y="3640669"/>
            <a:ext cx="2657736" cy="3217333"/>
          </a:xfrm>
          <a:prstGeom prst="rect">
            <a:avLst/>
          </a:prstGeom>
        </p:spPr>
      </p:pic>
      <p:sp>
        <p:nvSpPr>
          <p:cNvPr id="39" name="Rectangle 26">
            <a:extLst>
              <a:ext uri="{FF2B5EF4-FFF2-40B4-BE49-F238E27FC236}">
                <a16:creationId xmlns:a16="http://schemas.microsoft.com/office/drawing/2014/main" id="{D743E99A-AB2E-4B32-A5C4-8FEF2F595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6461" y="1"/>
            <a:ext cx="4959841" cy="6863609"/>
          </a:xfrm>
          <a:prstGeom prst="rect">
            <a:avLst/>
          </a:prstGeom>
          <a:solidFill>
            <a:srgbClr val="A74B3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422899" y="914400"/>
            <a:ext cx="8414026" cy="1876565"/>
          </a:xfrm>
        </p:spPr>
        <p:txBody>
          <a:bodyPr vert="horz" lIns="91440" tIns="45720" rIns="91440" bIns="45720" rtlCol="0" anchor="b">
            <a:normAutofit/>
          </a:bodyPr>
          <a:lstStyle/>
          <a:p>
            <a:r>
              <a:rPr lang="en-US" sz="4800" dirty="0">
                <a:solidFill>
                  <a:schemeClr val="tx1"/>
                </a:solidFill>
              </a:rPr>
              <a:t>Background</a:t>
            </a:r>
          </a:p>
        </p:txBody>
      </p:sp>
      <p:sp>
        <p:nvSpPr>
          <p:cNvPr id="11" name="Footer Placeholder 10">
            <a:extLst>
              <a:ext uri="{FF2B5EF4-FFF2-40B4-BE49-F238E27FC236}">
                <a16:creationId xmlns:a16="http://schemas.microsoft.com/office/drawing/2014/main" id="{4DCB402D-A6C5-458C-9A07-A86DAE2F5F94}"/>
              </a:ext>
            </a:extLst>
          </p:cNvPr>
          <p:cNvSpPr>
            <a:spLocks noGrp="1"/>
          </p:cNvSpPr>
          <p:nvPr>
            <p:ph type="ftr" sz="quarter" idx="11"/>
          </p:nvPr>
        </p:nvSpPr>
        <p:spPr>
          <a:xfrm>
            <a:off x="3762376" y="0"/>
            <a:ext cx="7195367" cy="640080"/>
          </a:xfrm>
        </p:spPr>
        <p:txBody>
          <a:bodyPr vert="horz" lIns="91440" tIns="45720" rIns="91440" bIns="45720" rtlCol="0" anchor="ctr">
            <a:normAutofit/>
          </a:bodyPr>
          <a:lstStyle/>
          <a:p>
            <a:pPr>
              <a:spcAft>
                <a:spcPts val="600"/>
              </a:spcAft>
            </a:pPr>
            <a:r>
              <a:rPr lang="en-US" dirty="0"/>
              <a:t>Zillow Home Values</a:t>
            </a:r>
            <a:endParaRPr lang="en-US" kern="1200" dirty="0">
              <a:solidFill>
                <a:schemeClr val="tx2"/>
              </a:solidFill>
              <a:latin typeface="+mn-lt"/>
              <a:ea typeface="+mn-ea"/>
              <a:cs typeface="+mn-cs"/>
            </a:endParaRPr>
          </a:p>
        </p:txBody>
      </p:sp>
      <p:sp>
        <p:nvSpPr>
          <p:cNvPr id="12" name="Slide Number Placeholder 11">
            <a:extLst>
              <a:ext uri="{FF2B5EF4-FFF2-40B4-BE49-F238E27FC236}">
                <a16:creationId xmlns:a16="http://schemas.microsoft.com/office/drawing/2014/main" id="{D5AA3B13-D804-4BFF-A675-B65B813F8F83}"/>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536943" y="3179928"/>
            <a:ext cx="4231743" cy="3405116"/>
          </a:xfrm>
        </p:spPr>
        <p:txBody>
          <a:bodyPr vert="horz" lIns="91440" tIns="45720" rIns="91440" bIns="45720" rtlCol="0" anchor="t">
            <a:normAutofit/>
          </a:bodyPr>
          <a:lstStyle/>
          <a:p>
            <a:pPr indent="-228600">
              <a:buFont typeface="Wingdings 2" panose="05020102010507070707" pitchFamily="18" charset="2"/>
              <a:buChar char=""/>
            </a:pPr>
            <a:r>
              <a:rPr lang="en-US" sz="1800" dirty="0">
                <a:solidFill>
                  <a:schemeClr val="tx1"/>
                </a:solidFill>
              </a:rPr>
              <a:t>The purpose of this project is to analyze home prices based off Zillow data to determine trends and predict future pricing. The data introduced is intended to allow you to correlate home prices to different economic indicators.</a:t>
            </a:r>
          </a:p>
        </p:txBody>
      </p:sp>
      <p:pic>
        <p:nvPicPr>
          <p:cNvPr id="7" name="Picture Placeholder 6" descr="Kitchen Light Bar chairs">
            <a:extLst>
              <a:ext uri="{FF2B5EF4-FFF2-40B4-BE49-F238E27FC236}">
                <a16:creationId xmlns:a16="http://schemas.microsoft.com/office/drawing/2014/main" id="{EA9B7612-A482-4B9C-A3B3-F8F6633DD317}"/>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r="10232" b="3"/>
          <a:stretch/>
        </p:blipFill>
        <p:spPr>
          <a:xfrm>
            <a:off x="9086303" y="685799"/>
            <a:ext cx="3105698" cy="6177807"/>
          </a:xfrm>
          <a:prstGeom prst="rect">
            <a:avLst/>
          </a:prstGeom>
        </p:spPr>
      </p:pic>
      <p:cxnSp>
        <p:nvCxnSpPr>
          <p:cNvPr id="40" name="Straight Connector 28">
            <a:extLst>
              <a:ext uri="{FF2B5EF4-FFF2-40B4-BE49-F238E27FC236}">
                <a16:creationId xmlns:a16="http://schemas.microsoft.com/office/drawing/2014/main" id="{9C78B082-3CF1-494C-A5E6-0163112BA6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A74B3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30">
            <a:extLst>
              <a:ext uri="{FF2B5EF4-FFF2-40B4-BE49-F238E27FC236}">
                <a16:creationId xmlns:a16="http://schemas.microsoft.com/office/drawing/2014/main" id="{26389AEC-8954-43A1-95C7-16733D40A2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85800"/>
            <a:ext cx="12192000" cy="0"/>
          </a:xfrm>
          <a:prstGeom prst="line">
            <a:avLst/>
          </a:prstGeom>
          <a:ln w="9525" cap="rnd">
            <a:solidFill>
              <a:srgbClr val="A74B32"/>
            </a:solidFill>
            <a:prstDash val="dash"/>
          </a:ln>
        </p:spPr>
        <p:style>
          <a:lnRef idx="1">
            <a:schemeClr val="accent1"/>
          </a:lnRef>
          <a:fillRef idx="0">
            <a:schemeClr val="accent1"/>
          </a:fillRef>
          <a:effectRef idx="0">
            <a:schemeClr val="accent1"/>
          </a:effectRef>
          <a:fontRef idx="minor">
            <a:schemeClr val="tx1"/>
          </a:fontRef>
        </p:style>
      </p:cxnSp>
      <p:sp>
        <p:nvSpPr>
          <p:cNvPr id="15" name="Date Placeholder 15">
            <a:extLst>
              <a:ext uri="{FF2B5EF4-FFF2-40B4-BE49-F238E27FC236}">
                <a16:creationId xmlns:a16="http://schemas.microsoft.com/office/drawing/2014/main" id="{F7B6890D-51E4-0418-6AA0-CA669AE2970B}"/>
              </a:ext>
            </a:extLst>
          </p:cNvPr>
          <p:cNvSpPr txBox="1">
            <a:spLocks/>
          </p:cNvSpPr>
          <p:nvPr/>
        </p:nvSpPr>
        <p:spPr>
          <a:xfrm>
            <a:off x="422899" y="16213"/>
            <a:ext cx="2743200" cy="64008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Wednesday, February 13,2024</a:t>
            </a:r>
          </a:p>
        </p:txBody>
      </p:sp>
    </p:spTree>
    <p:extLst>
      <p:ext uri="{BB962C8B-B14F-4D97-AF65-F5344CB8AC3E}">
        <p14:creationId xmlns:p14="http://schemas.microsoft.com/office/powerpoint/2010/main" val="11956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7603-3FE5-4D68-8FC7-506A843BD8DD}"/>
              </a:ext>
            </a:extLst>
          </p:cNvPr>
          <p:cNvSpPr>
            <a:spLocks noGrp="1"/>
          </p:cNvSpPr>
          <p:nvPr>
            <p:ph type="ctrTitle"/>
          </p:nvPr>
        </p:nvSpPr>
        <p:spPr>
          <a:xfrm>
            <a:off x="422899" y="576263"/>
            <a:ext cx="5206802" cy="2967606"/>
          </a:xfrm>
        </p:spPr>
        <p:txBody>
          <a:bodyPr>
            <a:normAutofit/>
          </a:bodyPr>
          <a:lstStyle/>
          <a:p>
            <a:r>
              <a:rPr lang="en-US" dirty="0"/>
              <a:t>Data Utilized</a:t>
            </a:r>
            <a:br>
              <a:rPr lang="en-US" dirty="0"/>
            </a:br>
            <a:endParaRPr lang="en-US" dirty="0"/>
          </a:p>
        </p:txBody>
      </p:sp>
      <p:sp>
        <p:nvSpPr>
          <p:cNvPr id="3" name="Subtitle 2">
            <a:extLst>
              <a:ext uri="{FF2B5EF4-FFF2-40B4-BE49-F238E27FC236}">
                <a16:creationId xmlns:a16="http://schemas.microsoft.com/office/drawing/2014/main" id="{5F736FE2-3052-4AA9-A15D-DC9479876A48}"/>
              </a:ext>
            </a:extLst>
          </p:cNvPr>
          <p:cNvSpPr>
            <a:spLocks noGrp="1"/>
          </p:cNvSpPr>
          <p:nvPr>
            <p:ph type="subTitle" idx="1"/>
          </p:nvPr>
        </p:nvSpPr>
        <p:spPr>
          <a:xfrm>
            <a:off x="422899" y="3764975"/>
            <a:ext cx="5206802" cy="2192683"/>
          </a:xfrm>
        </p:spPr>
        <p:txBody>
          <a:bodyPr>
            <a:noAutofit/>
          </a:bodyPr>
          <a:lstStyle/>
          <a:p>
            <a:pPr>
              <a:lnSpc>
                <a:spcPct val="100000"/>
              </a:lnSpc>
            </a:pPr>
            <a:r>
              <a:rPr lang="en-US" sz="1400" b="1" dirty="0"/>
              <a:t>Zillow home pricing data</a:t>
            </a:r>
          </a:p>
          <a:p>
            <a:pPr>
              <a:lnSpc>
                <a:spcPct val="100000"/>
              </a:lnSpc>
            </a:pPr>
            <a:r>
              <a:rPr lang="en-US" sz="1400" b="1" i="0" u="sng" dirty="0">
                <a:effectLst/>
                <a:latin typeface="-apple-system"/>
                <a:hlinkClick r:id="rId2"/>
              </a:rPr>
              <a:t>https://www.zillow.com/research/data/</a:t>
            </a:r>
            <a:endParaRPr lang="en-US" sz="1400" b="1" dirty="0"/>
          </a:p>
          <a:p>
            <a:pPr>
              <a:lnSpc>
                <a:spcPct val="100000"/>
              </a:lnSpc>
            </a:pPr>
            <a:r>
              <a:rPr lang="en-US" sz="1400" b="1" dirty="0"/>
              <a:t>FRED</a:t>
            </a:r>
          </a:p>
          <a:p>
            <a:pPr>
              <a:lnSpc>
                <a:spcPct val="100000"/>
              </a:lnSpc>
            </a:pPr>
            <a:r>
              <a:rPr lang="en-US" sz="1400" b="1" i="0" u="sng" dirty="0">
                <a:effectLst/>
                <a:latin typeface="-apple-system"/>
                <a:hlinkClick r:id="rId3"/>
              </a:rPr>
              <a:t>https://fred.stlouisfed.org/</a:t>
            </a:r>
            <a:endParaRPr lang="en-US" sz="1400" b="1" i="0" u="sng" dirty="0">
              <a:effectLst/>
              <a:latin typeface="-apple-system"/>
            </a:endParaRPr>
          </a:p>
          <a:p>
            <a:pPr>
              <a:lnSpc>
                <a:spcPct val="100000"/>
              </a:lnSpc>
            </a:pPr>
            <a:r>
              <a:rPr lang="en-US" sz="1400" b="1" dirty="0"/>
              <a:t>US Census </a:t>
            </a:r>
          </a:p>
          <a:p>
            <a:pPr>
              <a:lnSpc>
                <a:spcPct val="100000"/>
              </a:lnSpc>
            </a:pPr>
            <a:r>
              <a:rPr lang="en-US" sz="1400" b="1" i="0" u="sng" dirty="0">
                <a:effectLst/>
                <a:latin typeface="-apple-system"/>
                <a:hlinkClick r:id="rId4"/>
              </a:rPr>
              <a:t>https://www2.census.gov/geo/docs/reference/ua/</a:t>
            </a:r>
            <a:r>
              <a:rPr lang="en-US" sz="1400" b="1" i="0" dirty="0">
                <a:solidFill>
                  <a:srgbClr val="E6EDF3"/>
                </a:solidFill>
                <a:effectLst/>
                <a:latin typeface="-apple-system"/>
              </a:rPr>
              <a:t> </a:t>
            </a:r>
            <a:endParaRPr lang="en-US" sz="1400" b="1" dirty="0"/>
          </a:p>
        </p:txBody>
      </p:sp>
      <p:pic>
        <p:nvPicPr>
          <p:cNvPr id="10" name="Picture Placeholder 9" descr="vase with pink flowers, bowls">
            <a:extLst>
              <a:ext uri="{FF2B5EF4-FFF2-40B4-BE49-F238E27FC236}">
                <a16:creationId xmlns:a16="http://schemas.microsoft.com/office/drawing/2014/main" id="{1ACFDDA8-02CC-4CC9-A429-6E695D7FEC36}"/>
              </a:ext>
            </a:extLst>
          </p:cNvPr>
          <p:cNvPicPr>
            <a:picLocks noGrp="1" noChangeAspect="1"/>
          </p:cNvPicPr>
          <p:nvPr>
            <p:ph type="pic" sz="quarter" idx="14"/>
          </p:nvPr>
        </p:nvPicPr>
        <p:blipFill rotWithShape="1">
          <a:blip r:embed="rId5" cstate="print">
            <a:extLst>
              <a:ext uri="{28A0092B-C50C-407E-A947-70E740481C1C}">
                <a14:useLocalDpi xmlns:a14="http://schemas.microsoft.com/office/drawing/2010/main"/>
              </a:ext>
            </a:extLst>
          </a:blip>
          <a:srcRect/>
          <a:stretch/>
        </p:blipFill>
        <p:spPr>
          <a:xfrm>
            <a:off x="6361416" y="2559960"/>
            <a:ext cx="5129784" cy="1746504"/>
          </a:xfrm>
        </p:spPr>
      </p:pic>
      <p:pic>
        <p:nvPicPr>
          <p:cNvPr id="12" name="Picture Placeholder 11" descr="A picture containing wall, indoor, white&#10;&#10;Bedroom, book, bed">
            <a:extLst>
              <a:ext uri="{FF2B5EF4-FFF2-40B4-BE49-F238E27FC236}">
                <a16:creationId xmlns:a16="http://schemas.microsoft.com/office/drawing/2014/main" id="{F592F0E5-1AC5-40B3-91A2-92DA2E5E3551}"/>
              </a:ext>
            </a:extLst>
          </p:cNvPr>
          <p:cNvPicPr>
            <a:picLocks noGrp="1" noChangeAspect="1"/>
          </p:cNvPicPr>
          <p:nvPr>
            <p:ph type="pic" sz="quarter" idx="15"/>
          </p:nvPr>
        </p:nvPicPr>
        <p:blipFill rotWithShape="1">
          <a:blip r:embed="rId6" cstate="print">
            <a:extLst>
              <a:ext uri="{28A0092B-C50C-407E-A947-70E740481C1C}">
                <a14:useLocalDpi xmlns:a14="http://schemas.microsoft.com/office/drawing/2010/main"/>
              </a:ext>
            </a:extLst>
          </a:blip>
          <a:srcRect/>
          <a:stretch/>
        </p:blipFill>
        <p:spPr>
          <a:xfrm>
            <a:off x="6361416" y="4416192"/>
            <a:ext cx="5129784" cy="1746504"/>
          </a:xfrm>
        </p:spPr>
      </p:pic>
      <p:sp>
        <p:nvSpPr>
          <p:cNvPr id="13" name="Date Placeholder 12">
            <a:extLst>
              <a:ext uri="{FF2B5EF4-FFF2-40B4-BE49-F238E27FC236}">
                <a16:creationId xmlns:a16="http://schemas.microsoft.com/office/drawing/2014/main" id="{444BE950-5FEE-4C80-A05C-7C12657DFBA7}"/>
              </a:ext>
            </a:extLst>
          </p:cNvPr>
          <p:cNvSpPr>
            <a:spLocks noGrp="1"/>
          </p:cNvSpPr>
          <p:nvPr>
            <p:ph type="dt" sz="half" idx="10"/>
          </p:nvPr>
        </p:nvSpPr>
        <p:spPr>
          <a:xfrm>
            <a:off x="420624" y="6217920"/>
            <a:ext cx="2743200" cy="640080"/>
          </a:xfrm>
        </p:spPr>
        <p:txBody>
          <a:bodyPr/>
          <a:lstStyle/>
          <a:p>
            <a:pPr>
              <a:spcAft>
                <a:spcPts val="600"/>
              </a:spcAft>
            </a:pPr>
            <a:r>
              <a:rPr lang="en-US" dirty="0"/>
              <a:t>Wednesday, February 14,2024</a:t>
            </a:r>
          </a:p>
        </p:txBody>
      </p:sp>
      <p:sp>
        <p:nvSpPr>
          <p:cNvPr id="14" name="Footer Placeholder 13">
            <a:extLst>
              <a:ext uri="{FF2B5EF4-FFF2-40B4-BE49-F238E27FC236}">
                <a16:creationId xmlns:a16="http://schemas.microsoft.com/office/drawing/2014/main" id="{9158A729-7C01-4F67-AE42-3F49712016BC}"/>
              </a:ext>
            </a:extLst>
          </p:cNvPr>
          <p:cNvSpPr>
            <a:spLocks noGrp="1"/>
          </p:cNvSpPr>
          <p:nvPr>
            <p:ph type="ftr" sz="quarter" idx="11"/>
          </p:nvPr>
        </p:nvSpPr>
        <p:spPr>
          <a:xfrm>
            <a:off x="3767328" y="6217920"/>
            <a:ext cx="7196328" cy="640080"/>
          </a:xfrm>
        </p:spPr>
        <p:txBody>
          <a:bodyPr/>
          <a:lstStyle/>
          <a:p>
            <a:pPr>
              <a:spcAft>
                <a:spcPts val="600"/>
              </a:spcAft>
            </a:pPr>
            <a:r>
              <a:rPr lang="en-US" dirty="0"/>
              <a:t>Zillow Home Values</a:t>
            </a:r>
            <a:endParaRPr lang="en-US" kern="1200" dirty="0">
              <a:solidFill>
                <a:schemeClr val="tx2"/>
              </a:solidFill>
              <a:latin typeface="+mn-lt"/>
              <a:ea typeface="+mn-ea"/>
              <a:cs typeface="+mn-cs"/>
            </a:endParaRPr>
          </a:p>
        </p:txBody>
      </p:sp>
      <p:sp>
        <p:nvSpPr>
          <p:cNvPr id="15" name="Slide Number Placeholder 14">
            <a:extLst>
              <a:ext uri="{FF2B5EF4-FFF2-40B4-BE49-F238E27FC236}">
                <a16:creationId xmlns:a16="http://schemas.microsoft.com/office/drawing/2014/main" id="{511D5E5B-4DDF-42C6-8BE2-5EEC3D93994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dirty="0"/>
          </a:p>
        </p:txBody>
      </p:sp>
      <p:sp>
        <p:nvSpPr>
          <p:cNvPr id="6" name="Picture Placeholder 5">
            <a:extLst>
              <a:ext uri="{FF2B5EF4-FFF2-40B4-BE49-F238E27FC236}">
                <a16:creationId xmlns:a16="http://schemas.microsoft.com/office/drawing/2014/main" id="{46FD5931-93A6-BED8-BB8E-BBC0C0466359}"/>
              </a:ext>
            </a:extLst>
          </p:cNvPr>
          <p:cNvSpPr>
            <a:spLocks noGrp="1"/>
          </p:cNvSpPr>
          <p:nvPr>
            <p:ph type="pic" sz="quarter" idx="13"/>
          </p:nvPr>
        </p:nvSpPr>
        <p:spPr/>
        <p:txBody>
          <a:bodyPr/>
          <a:lstStyle/>
          <a:p>
            <a:endParaRPr lang="en-US"/>
          </a:p>
        </p:txBody>
      </p:sp>
      <p:pic>
        <p:nvPicPr>
          <p:cNvPr id="4" name="Picture 3">
            <a:extLst>
              <a:ext uri="{FF2B5EF4-FFF2-40B4-BE49-F238E27FC236}">
                <a16:creationId xmlns:a16="http://schemas.microsoft.com/office/drawing/2014/main" id="{B982B436-FC0E-F734-18E2-061AFDEBB904}"/>
              </a:ext>
            </a:extLst>
          </p:cNvPr>
          <p:cNvPicPr>
            <a:picLocks noChangeAspect="1"/>
          </p:cNvPicPr>
          <p:nvPr/>
        </p:nvPicPr>
        <p:blipFill>
          <a:blip r:embed="rId7"/>
          <a:stretch>
            <a:fillRect/>
          </a:stretch>
        </p:blipFill>
        <p:spPr>
          <a:xfrm>
            <a:off x="6376176" y="2559960"/>
            <a:ext cx="5126976" cy="1746504"/>
          </a:xfrm>
          <a:prstGeom prst="rect">
            <a:avLst/>
          </a:prstGeom>
        </p:spPr>
      </p:pic>
      <p:pic>
        <p:nvPicPr>
          <p:cNvPr id="9" name="Picture 8">
            <a:extLst>
              <a:ext uri="{FF2B5EF4-FFF2-40B4-BE49-F238E27FC236}">
                <a16:creationId xmlns:a16="http://schemas.microsoft.com/office/drawing/2014/main" id="{4B86B8A4-128E-14CC-9DCC-DFE014F8C0BD}"/>
              </a:ext>
            </a:extLst>
          </p:cNvPr>
          <p:cNvPicPr>
            <a:picLocks noChangeAspect="1"/>
          </p:cNvPicPr>
          <p:nvPr/>
        </p:nvPicPr>
        <p:blipFill>
          <a:blip r:embed="rId8"/>
          <a:stretch>
            <a:fillRect/>
          </a:stretch>
        </p:blipFill>
        <p:spPr>
          <a:xfrm>
            <a:off x="6376176" y="692854"/>
            <a:ext cx="5141736" cy="1739450"/>
          </a:xfrm>
          <a:prstGeom prst="rect">
            <a:avLst/>
          </a:prstGeom>
        </p:spPr>
      </p:pic>
      <p:pic>
        <p:nvPicPr>
          <p:cNvPr id="11" name="Picture 10">
            <a:extLst>
              <a:ext uri="{FF2B5EF4-FFF2-40B4-BE49-F238E27FC236}">
                <a16:creationId xmlns:a16="http://schemas.microsoft.com/office/drawing/2014/main" id="{4D4ACEB6-A72B-02D2-8F11-AB2D8A699554}"/>
              </a:ext>
            </a:extLst>
          </p:cNvPr>
          <p:cNvPicPr>
            <a:picLocks noChangeAspect="1"/>
          </p:cNvPicPr>
          <p:nvPr/>
        </p:nvPicPr>
        <p:blipFill>
          <a:blip r:embed="rId9"/>
          <a:stretch>
            <a:fillRect/>
          </a:stretch>
        </p:blipFill>
        <p:spPr>
          <a:xfrm>
            <a:off x="6361416" y="4416192"/>
            <a:ext cx="5129784" cy="1746504"/>
          </a:xfrm>
          <a:prstGeom prst="rect">
            <a:avLst/>
          </a:prstGeom>
        </p:spPr>
      </p:pic>
    </p:spTree>
    <p:extLst>
      <p:ext uri="{BB962C8B-B14F-4D97-AF65-F5344CB8AC3E}">
        <p14:creationId xmlns:p14="http://schemas.microsoft.com/office/powerpoint/2010/main" val="415167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rgbClr val="9E83C9">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6048103" y="576263"/>
            <a:ext cx="4911634" cy="2967606"/>
          </a:xfrm>
        </p:spPr>
        <p:txBody>
          <a:bodyPr vert="horz" lIns="91440" tIns="45720" rIns="91440" bIns="45720" rtlCol="0" anchor="b">
            <a:normAutofit/>
          </a:bodyPr>
          <a:lstStyle/>
          <a:p>
            <a:r>
              <a:rPr lang="en-US" sz="4800"/>
              <a:t>Home Prices and Economic Indicators</a:t>
            </a:r>
          </a:p>
        </p:txBody>
      </p:sp>
      <p:pic>
        <p:nvPicPr>
          <p:cNvPr id="7" name="Picture Placeholder 6">
            <a:extLst>
              <a:ext uri="{FF2B5EF4-FFF2-40B4-BE49-F238E27FC236}">
                <a16:creationId xmlns:a16="http://schemas.microsoft.com/office/drawing/2014/main" id="{C6AA8AE6-CCB5-B0E9-B4A7-93BDF0F426F7}"/>
              </a:ext>
            </a:extLst>
          </p:cNvPr>
          <p:cNvPicPr>
            <a:picLocks noGrp="1" noChangeAspect="1"/>
          </p:cNvPicPr>
          <p:nvPr>
            <p:ph type="pic" sz="quarter" idx="13"/>
          </p:nvPr>
        </p:nvPicPr>
        <p:blipFill rotWithShape="1">
          <a:blip r:embed="rId2"/>
          <a:srcRect l="14587" r="14588"/>
          <a:stretch/>
        </p:blipFill>
        <p:spPr>
          <a:xfrm>
            <a:off x="303950" y="685800"/>
            <a:ext cx="5234702" cy="5486400"/>
          </a:xfrm>
          <a:prstGeom prst="rect">
            <a:avLst/>
          </a:prstGeom>
        </p:spPr>
      </p:pic>
      <p:cxnSp>
        <p:nvCxnSpPr>
          <p:cNvPr id="22" name="Straight Connector 21">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9E83C9"/>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9E83C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9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9" name="Rectangle 2058">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61" name="Rectangle 2060">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80721" y="216056"/>
            <a:ext cx="4028783" cy="2135867"/>
          </a:xfrm>
        </p:spPr>
        <p:txBody>
          <a:bodyPr anchor="b">
            <a:normAutofit/>
          </a:bodyPr>
          <a:lstStyle/>
          <a:p>
            <a:pPr algn="ctr"/>
            <a:r>
              <a:rPr lang="en-US" sz="4400" dirty="0">
                <a:solidFill>
                  <a:schemeClr val="tx1"/>
                </a:solidFill>
              </a:rPr>
              <a:t>Yearly Inflation</a:t>
            </a:r>
            <a:br>
              <a:rPr lang="en-US" sz="4400" dirty="0">
                <a:solidFill>
                  <a:schemeClr val="tx1"/>
                </a:solidFill>
              </a:rPr>
            </a:br>
            <a:r>
              <a:rPr lang="en-US" sz="4400" dirty="0">
                <a:solidFill>
                  <a:schemeClr val="tx1"/>
                </a:solidFill>
              </a:rPr>
              <a:t>Rates</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3152" y="-18288"/>
            <a:ext cx="685800" cy="685800"/>
          </a:xfrm>
        </p:spPr>
        <p:txBody>
          <a:bodyPr>
            <a:normAutofit/>
          </a:bodyPr>
          <a:lstStyle/>
          <a:p>
            <a:pPr>
              <a:spcAft>
                <a:spcPts val="600"/>
              </a:spcAft>
            </a:pPr>
            <a:fld id="{3A4F6043-7A67-491B-98BC-F933DED7226D}" type="slidenum">
              <a:rPr lang="en-US" smtClean="0"/>
              <a:pPr>
                <a:spcAft>
                  <a:spcPts val="600"/>
                </a:spcAft>
              </a:pPr>
              <a:t>6</a:t>
            </a:fld>
            <a:endParaRPr lang="en-US"/>
          </a:p>
        </p:txBody>
      </p:sp>
      <p:sp>
        <p:nvSpPr>
          <p:cNvPr id="7" name="Date Placeholder 6">
            <a:extLst>
              <a:ext uri="{FF2B5EF4-FFF2-40B4-BE49-F238E27FC236}">
                <a16:creationId xmlns:a16="http://schemas.microsoft.com/office/drawing/2014/main" id="{971B1FDE-DF7B-4BC6-8E9D-605FAF91A30D}"/>
              </a:ext>
            </a:extLst>
          </p:cNvPr>
          <p:cNvSpPr>
            <a:spLocks noGrp="1"/>
          </p:cNvSpPr>
          <p:nvPr>
            <p:ph type="dt" sz="half" idx="10"/>
          </p:nvPr>
        </p:nvSpPr>
        <p:spPr>
          <a:xfrm>
            <a:off x="420624" y="6217920"/>
            <a:ext cx="2743200" cy="640080"/>
          </a:xfrm>
        </p:spPr>
        <p:txBody>
          <a:bodyPr>
            <a:normAutofit/>
          </a:bodyPr>
          <a:lstStyle/>
          <a:p>
            <a:pPr>
              <a:spcAft>
                <a:spcPts val="600"/>
              </a:spcAft>
            </a:pPr>
            <a:r>
              <a:rPr lang="en-US" dirty="0"/>
              <a:t>Wednesday, February 14,2024</a:t>
            </a:r>
          </a:p>
        </p:txBody>
      </p:sp>
      <p:sp>
        <p:nvSpPr>
          <p:cNvPr id="2063" name="Rectangle 2062">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2050" name="Picture 2">
            <a:extLst>
              <a:ext uri="{FF2B5EF4-FFF2-40B4-BE49-F238E27FC236}">
                <a16:creationId xmlns:a16="http://schemas.microsoft.com/office/drawing/2014/main" id="{DADA8990-A41B-4F70-D94D-DA056F2E52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55029" y="1103251"/>
            <a:ext cx="7541862" cy="505963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48B8FE5F-FEB1-4F21-A501-72DA81623D7C}"/>
              </a:ext>
            </a:extLst>
          </p:cNvPr>
          <p:cNvSpPr>
            <a:spLocks noGrp="1"/>
          </p:cNvSpPr>
          <p:nvPr>
            <p:ph type="ftr" sz="quarter" idx="11"/>
          </p:nvPr>
        </p:nvSpPr>
        <p:spPr>
          <a:xfrm>
            <a:off x="3767328" y="6217920"/>
            <a:ext cx="7196328" cy="640080"/>
          </a:xfrm>
        </p:spPr>
        <p:txBody>
          <a:bodyPr>
            <a:normAutofit/>
          </a:bodyPr>
          <a:lstStyle/>
          <a:p>
            <a:pPr>
              <a:spcAft>
                <a:spcPts val="600"/>
              </a:spcAft>
            </a:pPr>
            <a:r>
              <a:rPr lang="en-US"/>
              <a:t>Zillow Home Values</a:t>
            </a:r>
          </a:p>
        </p:txBody>
      </p:sp>
      <p:cxnSp>
        <p:nvCxnSpPr>
          <p:cNvPr id="2065" name="Straight Connector 2064">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EA60A"/>
            </a:solidFill>
            <a:prstDash val="dash"/>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EA60A"/>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82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ctangle 39">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536068" y="587265"/>
            <a:ext cx="4028783" cy="2135867"/>
          </a:xfrm>
        </p:spPr>
        <p:txBody>
          <a:bodyPr anchor="b">
            <a:normAutofit/>
          </a:bodyPr>
          <a:lstStyle/>
          <a:p>
            <a:pPr algn="ctr"/>
            <a:r>
              <a:rPr lang="en-US" sz="4800" dirty="0">
                <a:solidFill>
                  <a:schemeClr val="tx1"/>
                </a:solidFill>
              </a:rPr>
              <a:t>CPI </a:t>
            </a:r>
            <a:br>
              <a:rPr lang="en-US" sz="4800" dirty="0">
                <a:solidFill>
                  <a:schemeClr val="tx1"/>
                </a:solidFill>
              </a:rPr>
            </a:br>
            <a:r>
              <a:rPr lang="en-US" sz="4800" dirty="0">
                <a:solidFill>
                  <a:schemeClr val="tx1"/>
                </a:solidFill>
              </a:rPr>
              <a:t>Over</a:t>
            </a:r>
            <a:br>
              <a:rPr lang="en-US" sz="4800" dirty="0">
                <a:solidFill>
                  <a:schemeClr val="tx1"/>
                </a:solidFill>
              </a:rPr>
            </a:br>
            <a:r>
              <a:rPr lang="en-US" sz="4800" dirty="0">
                <a:solidFill>
                  <a:schemeClr val="tx1"/>
                </a:solidFill>
              </a:rPr>
              <a:t>Time</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3152" y="-18288"/>
            <a:ext cx="685800" cy="685800"/>
          </a:xfrm>
        </p:spPr>
        <p:txBody>
          <a:bodyPr>
            <a:normAutofit/>
          </a:bodyPr>
          <a:lstStyle/>
          <a:p>
            <a:pPr>
              <a:spcAft>
                <a:spcPts val="600"/>
              </a:spcAft>
            </a:pPr>
            <a:fld id="{3A4F6043-7A67-491B-98BC-F933DED7226D}" type="slidenum">
              <a:rPr lang="en-US" smtClean="0"/>
              <a:pPr>
                <a:spcAft>
                  <a:spcPts val="600"/>
                </a:spcAft>
              </a:pPr>
              <a:t>7</a:t>
            </a:fld>
            <a:endParaRPr lang="en-US"/>
          </a:p>
        </p:txBody>
      </p:sp>
      <p:sp>
        <p:nvSpPr>
          <p:cNvPr id="13" name="Content Placeholder 12">
            <a:extLst>
              <a:ext uri="{FF2B5EF4-FFF2-40B4-BE49-F238E27FC236}">
                <a16:creationId xmlns:a16="http://schemas.microsoft.com/office/drawing/2014/main" id="{5F3CD5A4-7D1D-AA9B-FAB6-6490AE1ACDB7}"/>
              </a:ext>
            </a:extLst>
          </p:cNvPr>
          <p:cNvSpPr>
            <a:spLocks noGrp="1"/>
          </p:cNvSpPr>
          <p:nvPr>
            <p:ph idx="1"/>
          </p:nvPr>
        </p:nvSpPr>
        <p:spPr>
          <a:xfrm>
            <a:off x="422900" y="2880452"/>
            <a:ext cx="4028783" cy="3095445"/>
          </a:xfrm>
        </p:spPr>
        <p:txBody>
          <a:bodyPr anchor="t">
            <a:normAutofit/>
          </a:bodyPr>
          <a:lstStyle/>
          <a:p>
            <a:endParaRPr lang="en-US" sz="1800" dirty="0">
              <a:solidFill>
                <a:schemeClr val="tx1"/>
              </a:solidFill>
            </a:endParaRPr>
          </a:p>
        </p:txBody>
      </p:sp>
      <p:sp>
        <p:nvSpPr>
          <p:cNvPr id="7" name="Date Placeholder 6">
            <a:extLst>
              <a:ext uri="{FF2B5EF4-FFF2-40B4-BE49-F238E27FC236}">
                <a16:creationId xmlns:a16="http://schemas.microsoft.com/office/drawing/2014/main" id="{971B1FDE-DF7B-4BC6-8E9D-605FAF91A30D}"/>
              </a:ext>
            </a:extLst>
          </p:cNvPr>
          <p:cNvSpPr>
            <a:spLocks noGrp="1"/>
          </p:cNvSpPr>
          <p:nvPr>
            <p:ph type="dt" sz="half" idx="10"/>
          </p:nvPr>
        </p:nvSpPr>
        <p:spPr>
          <a:xfrm>
            <a:off x="420624" y="6217920"/>
            <a:ext cx="2743200" cy="640080"/>
          </a:xfrm>
        </p:spPr>
        <p:txBody>
          <a:bodyPr>
            <a:normAutofit/>
          </a:bodyPr>
          <a:lstStyle/>
          <a:p>
            <a:pPr>
              <a:spcAft>
                <a:spcPts val="600"/>
              </a:spcAft>
            </a:pPr>
            <a:r>
              <a:rPr lang="en-US" dirty="0"/>
              <a:t>Wednesday, February 14,2024</a:t>
            </a:r>
          </a:p>
        </p:txBody>
      </p:sp>
      <p:sp>
        <p:nvSpPr>
          <p:cNvPr id="42" name="Rectangle 41">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Content Placeholder 4">
            <a:extLst>
              <a:ext uri="{FF2B5EF4-FFF2-40B4-BE49-F238E27FC236}">
                <a16:creationId xmlns:a16="http://schemas.microsoft.com/office/drawing/2014/main" id="{21C9DFC9-7A96-5FBC-0005-A477D0F9D11C}"/>
              </a:ext>
            </a:extLst>
          </p:cNvPr>
          <p:cNvPicPr>
            <a:picLocks noChangeAspect="1"/>
          </p:cNvPicPr>
          <p:nvPr/>
        </p:nvPicPr>
        <p:blipFill>
          <a:blip r:embed="rId2"/>
          <a:stretch>
            <a:fillRect/>
          </a:stretch>
        </p:blipFill>
        <p:spPr>
          <a:xfrm>
            <a:off x="5036801" y="1979972"/>
            <a:ext cx="6460089" cy="4182906"/>
          </a:xfrm>
          <a:prstGeom prst="rect">
            <a:avLst/>
          </a:prstGeom>
        </p:spPr>
      </p:pic>
      <p:sp>
        <p:nvSpPr>
          <p:cNvPr id="8" name="Footer Placeholder 7">
            <a:extLst>
              <a:ext uri="{FF2B5EF4-FFF2-40B4-BE49-F238E27FC236}">
                <a16:creationId xmlns:a16="http://schemas.microsoft.com/office/drawing/2014/main" id="{48B8FE5F-FEB1-4F21-A501-72DA81623D7C}"/>
              </a:ext>
            </a:extLst>
          </p:cNvPr>
          <p:cNvSpPr>
            <a:spLocks noGrp="1"/>
          </p:cNvSpPr>
          <p:nvPr>
            <p:ph type="ftr" sz="quarter" idx="11"/>
          </p:nvPr>
        </p:nvSpPr>
        <p:spPr>
          <a:xfrm>
            <a:off x="3767328" y="6217920"/>
            <a:ext cx="7196328" cy="640080"/>
          </a:xfrm>
        </p:spPr>
        <p:txBody>
          <a:bodyPr>
            <a:normAutofit/>
          </a:bodyPr>
          <a:lstStyle/>
          <a:p>
            <a:pPr>
              <a:spcAft>
                <a:spcPts val="600"/>
              </a:spcAft>
            </a:pPr>
            <a:r>
              <a:rPr lang="en-US" dirty="0"/>
              <a:t>Zillow Home Values</a:t>
            </a:r>
          </a:p>
        </p:txBody>
      </p:sp>
      <p:cxnSp>
        <p:nvCxnSpPr>
          <p:cNvPr id="44" name="Straight Connector 43">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D5353"/>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D535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81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AC7B-B715-D187-2526-EE83B441AFD0}"/>
              </a:ext>
            </a:extLst>
          </p:cNvPr>
          <p:cNvSpPr>
            <a:spLocks noGrp="1"/>
          </p:cNvSpPr>
          <p:nvPr>
            <p:ph type="title"/>
          </p:nvPr>
        </p:nvSpPr>
        <p:spPr/>
        <p:txBody>
          <a:bodyPr>
            <a:normAutofit/>
          </a:bodyPr>
          <a:lstStyle/>
          <a:p>
            <a:r>
              <a:rPr lang="en-US" dirty="0"/>
              <a:t>EDA</a:t>
            </a:r>
            <a:br>
              <a:rPr lang="en-US" dirty="0"/>
            </a:br>
            <a:br>
              <a:rPr lang="en-US" dirty="0"/>
            </a:br>
            <a:r>
              <a:rPr lang="en-US" sz="1800" dirty="0"/>
              <a:t>Of the challenges we faced the largest was by far merging the data by date for all CSV files to line up correctly. </a:t>
            </a:r>
          </a:p>
        </p:txBody>
      </p:sp>
      <p:pic>
        <p:nvPicPr>
          <p:cNvPr id="10" name="Content Placeholder 9">
            <a:extLst>
              <a:ext uri="{FF2B5EF4-FFF2-40B4-BE49-F238E27FC236}">
                <a16:creationId xmlns:a16="http://schemas.microsoft.com/office/drawing/2014/main" id="{940815E9-28B9-79D8-2509-14F777D372E2}"/>
              </a:ext>
            </a:extLst>
          </p:cNvPr>
          <p:cNvPicPr>
            <a:picLocks noGrp="1" noChangeAspect="1"/>
          </p:cNvPicPr>
          <p:nvPr>
            <p:ph idx="1"/>
          </p:nvPr>
        </p:nvPicPr>
        <p:blipFill>
          <a:blip r:embed="rId2"/>
          <a:stretch>
            <a:fillRect/>
          </a:stretch>
        </p:blipFill>
        <p:spPr>
          <a:xfrm>
            <a:off x="5913120" y="109383"/>
            <a:ext cx="5349240" cy="2913816"/>
          </a:xfrm>
          <a:prstGeom prst="rect">
            <a:avLst/>
          </a:prstGeom>
        </p:spPr>
      </p:pic>
      <p:sp>
        <p:nvSpPr>
          <p:cNvPr id="5" name="Picture Placeholder 4">
            <a:extLst>
              <a:ext uri="{FF2B5EF4-FFF2-40B4-BE49-F238E27FC236}">
                <a16:creationId xmlns:a16="http://schemas.microsoft.com/office/drawing/2014/main" id="{6046450E-4B51-89F0-0932-A18EA6BB70C4}"/>
              </a:ext>
            </a:extLst>
          </p:cNvPr>
          <p:cNvSpPr>
            <a:spLocks noGrp="1"/>
          </p:cNvSpPr>
          <p:nvPr>
            <p:ph type="pic" sz="quarter" idx="14"/>
          </p:nvPr>
        </p:nvSpPr>
        <p:spPr/>
        <p:txBody>
          <a:bodyPr/>
          <a:lstStyle/>
          <a:p>
            <a:endParaRPr lang="en-US"/>
          </a:p>
        </p:txBody>
      </p:sp>
      <p:sp>
        <p:nvSpPr>
          <p:cNvPr id="6" name="Date Placeholder 5">
            <a:extLst>
              <a:ext uri="{FF2B5EF4-FFF2-40B4-BE49-F238E27FC236}">
                <a16:creationId xmlns:a16="http://schemas.microsoft.com/office/drawing/2014/main" id="{588A264A-F97E-4FAA-A8CE-89BF43B42DF1}"/>
              </a:ext>
            </a:extLst>
          </p:cNvPr>
          <p:cNvSpPr>
            <a:spLocks noGrp="1"/>
          </p:cNvSpPr>
          <p:nvPr>
            <p:ph type="dt" sz="half" idx="10"/>
          </p:nvPr>
        </p:nvSpPr>
        <p:spPr/>
        <p:txBody>
          <a:bodyPr/>
          <a:lstStyle/>
          <a:p>
            <a:r>
              <a:rPr lang="en-US"/>
              <a:t>Monday, February 1, 20XX</a:t>
            </a:r>
            <a:endParaRPr lang="en-US" dirty="0"/>
          </a:p>
        </p:txBody>
      </p:sp>
      <p:sp>
        <p:nvSpPr>
          <p:cNvPr id="7" name="Footer Placeholder 6">
            <a:extLst>
              <a:ext uri="{FF2B5EF4-FFF2-40B4-BE49-F238E27FC236}">
                <a16:creationId xmlns:a16="http://schemas.microsoft.com/office/drawing/2014/main" id="{4DD4E232-2C88-A9BE-7293-9D8EBE1F920C}"/>
              </a:ext>
            </a:extLst>
          </p:cNvPr>
          <p:cNvSpPr>
            <a:spLocks noGrp="1"/>
          </p:cNvSpPr>
          <p:nvPr>
            <p:ph type="ftr" sz="quarter" idx="11"/>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9535F322-E9F6-E983-2305-9F8360C2FD42}"/>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
        <p:nvSpPr>
          <p:cNvPr id="17" name="Picture Placeholder 16">
            <a:extLst>
              <a:ext uri="{FF2B5EF4-FFF2-40B4-BE49-F238E27FC236}">
                <a16:creationId xmlns:a16="http://schemas.microsoft.com/office/drawing/2014/main" id="{0B76BE9C-5D32-2563-BA46-1C93AE2159DB}"/>
              </a:ext>
            </a:extLst>
          </p:cNvPr>
          <p:cNvSpPr>
            <a:spLocks noGrp="1"/>
          </p:cNvSpPr>
          <p:nvPr>
            <p:ph type="pic" sz="quarter" idx="13"/>
          </p:nvPr>
        </p:nvSpPr>
        <p:spPr/>
        <p:txBody>
          <a:bodyPr/>
          <a:lstStyle/>
          <a:p>
            <a:endParaRPr lang="en-US"/>
          </a:p>
        </p:txBody>
      </p:sp>
      <p:sp>
        <p:nvSpPr>
          <p:cNvPr id="18" name="AutoShape 6">
            <a:extLst>
              <a:ext uri="{FF2B5EF4-FFF2-40B4-BE49-F238E27FC236}">
                <a16:creationId xmlns:a16="http://schemas.microsoft.com/office/drawing/2014/main" id="{95136CF8-621B-E171-7CB0-D0EF109D3DA9}"/>
              </a:ext>
            </a:extLst>
          </p:cNvPr>
          <p:cNvSpPr>
            <a:spLocks noChangeAspect="1" noChangeArrowheads="1"/>
          </p:cNvSpPr>
          <p:nvPr/>
        </p:nvSpPr>
        <p:spPr bwMode="auto">
          <a:xfrm>
            <a:off x="3462528" y="2047240"/>
            <a:ext cx="2450592" cy="245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a:extLst>
              <a:ext uri="{FF2B5EF4-FFF2-40B4-BE49-F238E27FC236}">
                <a16:creationId xmlns:a16="http://schemas.microsoft.com/office/drawing/2014/main" id="{5D491CB9-308C-5DC5-CCB6-B11F21D11807}"/>
              </a:ext>
            </a:extLst>
          </p:cNvPr>
          <p:cNvPicPr>
            <a:picLocks noChangeAspect="1"/>
          </p:cNvPicPr>
          <p:nvPr/>
        </p:nvPicPr>
        <p:blipFill>
          <a:blip r:embed="rId3"/>
          <a:stretch>
            <a:fillRect/>
          </a:stretch>
        </p:blipFill>
        <p:spPr>
          <a:xfrm>
            <a:off x="623693" y="3240659"/>
            <a:ext cx="4907908" cy="3046730"/>
          </a:xfrm>
          <a:prstGeom prst="rect">
            <a:avLst/>
          </a:prstGeom>
        </p:spPr>
      </p:pic>
      <p:pic>
        <p:nvPicPr>
          <p:cNvPr id="20" name="Picture 19">
            <a:extLst>
              <a:ext uri="{FF2B5EF4-FFF2-40B4-BE49-F238E27FC236}">
                <a16:creationId xmlns:a16="http://schemas.microsoft.com/office/drawing/2014/main" id="{BA88C9C9-A1DF-025E-A54D-30AF21031B20}"/>
              </a:ext>
            </a:extLst>
          </p:cNvPr>
          <p:cNvPicPr>
            <a:picLocks noChangeAspect="1"/>
          </p:cNvPicPr>
          <p:nvPr/>
        </p:nvPicPr>
        <p:blipFill>
          <a:blip r:embed="rId4"/>
          <a:stretch>
            <a:fillRect/>
          </a:stretch>
        </p:blipFill>
        <p:spPr>
          <a:xfrm>
            <a:off x="5854061" y="3240659"/>
            <a:ext cx="5408299" cy="3077591"/>
          </a:xfrm>
          <a:prstGeom prst="rect">
            <a:avLst/>
          </a:prstGeom>
        </p:spPr>
      </p:pic>
    </p:spTree>
    <p:extLst>
      <p:ext uri="{BB962C8B-B14F-4D97-AF65-F5344CB8AC3E}">
        <p14:creationId xmlns:p14="http://schemas.microsoft.com/office/powerpoint/2010/main" val="378703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2061A03-3D6A-0541-E104-F5C02C4A7FFB}"/>
              </a:ext>
            </a:extLst>
          </p:cNvPr>
          <p:cNvSpPr>
            <a:spLocks noGrp="1"/>
          </p:cNvSpPr>
          <p:nvPr>
            <p:ph type="dt" sz="half" idx="10"/>
          </p:nvPr>
        </p:nvSpPr>
        <p:spPr/>
        <p:txBody>
          <a:bodyPr/>
          <a:lstStyle/>
          <a:p>
            <a:r>
              <a:rPr lang="en-US"/>
              <a:t>Monday, February 1, 20XX</a:t>
            </a:r>
            <a:endParaRPr lang="en-US" dirty="0"/>
          </a:p>
        </p:txBody>
      </p:sp>
      <p:sp>
        <p:nvSpPr>
          <p:cNvPr id="7" name="Footer Placeholder 6">
            <a:extLst>
              <a:ext uri="{FF2B5EF4-FFF2-40B4-BE49-F238E27FC236}">
                <a16:creationId xmlns:a16="http://schemas.microsoft.com/office/drawing/2014/main" id="{18DCC7B6-9B39-B3E7-DD36-F0161467151C}"/>
              </a:ext>
            </a:extLst>
          </p:cNvPr>
          <p:cNvSpPr>
            <a:spLocks noGrp="1"/>
          </p:cNvSpPr>
          <p:nvPr>
            <p:ph type="ftr" sz="quarter" idx="11"/>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9200F824-DDC0-9AC3-D528-EC939D5E3DDC}"/>
              </a:ext>
            </a:extLst>
          </p:cNvPr>
          <p:cNvSpPr>
            <a:spLocks noGrp="1"/>
          </p:cNvSpPr>
          <p:nvPr>
            <p:ph type="sldNum" sz="quarter" idx="12"/>
          </p:nvPr>
        </p:nvSpPr>
        <p:spPr/>
        <p:txBody>
          <a:bodyPr/>
          <a:lstStyle/>
          <a:p>
            <a:fld id="{3A4F6043-7A67-491B-98BC-F933DED7226D}" type="slidenum">
              <a:rPr lang="en-US" smtClean="0"/>
              <a:pPr/>
              <a:t>9</a:t>
            </a:fld>
            <a:endParaRPr lang="en-US" dirty="0"/>
          </a:p>
        </p:txBody>
      </p:sp>
      <p:pic>
        <p:nvPicPr>
          <p:cNvPr id="10" name="Picture 9">
            <a:extLst>
              <a:ext uri="{FF2B5EF4-FFF2-40B4-BE49-F238E27FC236}">
                <a16:creationId xmlns:a16="http://schemas.microsoft.com/office/drawing/2014/main" id="{22FEE40A-211E-B068-2A40-BEFE8C3D0434}"/>
              </a:ext>
            </a:extLst>
          </p:cNvPr>
          <p:cNvPicPr>
            <a:picLocks noChangeAspect="1"/>
          </p:cNvPicPr>
          <p:nvPr/>
        </p:nvPicPr>
        <p:blipFill>
          <a:blip r:embed="rId2"/>
          <a:stretch>
            <a:fillRect/>
          </a:stretch>
        </p:blipFill>
        <p:spPr>
          <a:xfrm>
            <a:off x="5772780" y="1192530"/>
            <a:ext cx="5730372" cy="4182280"/>
          </a:xfrm>
          <a:prstGeom prst="rect">
            <a:avLst/>
          </a:prstGeom>
        </p:spPr>
      </p:pic>
      <p:pic>
        <p:nvPicPr>
          <p:cNvPr id="11" name="Picture 10">
            <a:extLst>
              <a:ext uri="{FF2B5EF4-FFF2-40B4-BE49-F238E27FC236}">
                <a16:creationId xmlns:a16="http://schemas.microsoft.com/office/drawing/2014/main" id="{7F923FE7-9538-2601-2DBB-4984D6693F7C}"/>
              </a:ext>
            </a:extLst>
          </p:cNvPr>
          <p:cNvPicPr>
            <a:picLocks noChangeAspect="1"/>
          </p:cNvPicPr>
          <p:nvPr/>
        </p:nvPicPr>
        <p:blipFill>
          <a:blip r:embed="rId3"/>
          <a:stretch>
            <a:fillRect/>
          </a:stretch>
        </p:blipFill>
        <p:spPr>
          <a:xfrm>
            <a:off x="601306" y="1131570"/>
            <a:ext cx="5125035" cy="4594859"/>
          </a:xfrm>
          <a:prstGeom prst="rect">
            <a:avLst/>
          </a:prstGeom>
        </p:spPr>
      </p:pic>
    </p:spTree>
    <p:extLst>
      <p:ext uri="{BB962C8B-B14F-4D97-AF65-F5344CB8AC3E}">
        <p14:creationId xmlns:p14="http://schemas.microsoft.com/office/powerpoint/2010/main" val="832395274"/>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9259C4-AC71-4849-BC68-7545A45536D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{1946587D-D1B7-4664-8C5E-5F658CE568F9}tf67338807_win32</Template>
  <TotalTime>147</TotalTime>
  <Words>436</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Dante</vt:lpstr>
      <vt:lpstr>Dante (Headings)2</vt:lpstr>
      <vt:lpstr>Helvetica Neue Medium</vt:lpstr>
      <vt:lpstr>Wingdings 2</vt:lpstr>
      <vt:lpstr>OffsetVTI</vt:lpstr>
      <vt:lpstr>Zillow Home Values</vt:lpstr>
      <vt:lpstr>Contributors</vt:lpstr>
      <vt:lpstr>Background</vt:lpstr>
      <vt:lpstr>Data Utilized </vt:lpstr>
      <vt:lpstr>Home Prices and Economic Indicators</vt:lpstr>
      <vt:lpstr>Yearly Inflation Rates</vt:lpstr>
      <vt:lpstr>CPI  Over Time</vt:lpstr>
      <vt:lpstr>EDA  Of the challenges we faced the largest was by far merging the data by date for all CSV files to line up correctly. </vt:lpstr>
      <vt:lpstr>PowerPoint Presentation</vt:lpstr>
      <vt:lpstr>PowerPoint Presentation</vt:lpstr>
      <vt:lpstr>Home Price  Regression</vt:lpstr>
      <vt:lpstr>Conclusion</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 Home Values</dc:title>
  <dc:creator>Cose (US), Kortney M</dc:creator>
  <cp:lastModifiedBy>kortney cose</cp:lastModifiedBy>
  <cp:revision>7</cp:revision>
  <dcterms:created xsi:type="dcterms:W3CDTF">2024-02-13T17:18:13Z</dcterms:created>
  <dcterms:modified xsi:type="dcterms:W3CDTF">2024-02-15T03:16:36Z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