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B0D68B-43A3-4158-AC24-B0E50A1AA16C}" type="datetimeFigureOut">
              <a:rPr lang="zh-CN" altLang="en-US" smtClean="0"/>
              <a:pPr/>
              <a:t>2020/6/8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0B3725-E762-4D07-8D7C-B5FD584F276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0D68B-43A3-4158-AC24-B0E50A1AA16C}" type="datetimeFigureOut">
              <a:rPr lang="zh-CN" altLang="en-US" smtClean="0"/>
              <a:pPr/>
              <a:t>2020/6/8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B3725-E762-4D07-8D7C-B5FD584F27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xfrm>
            <a:off x="6553200" y="6243638"/>
            <a:ext cx="2133600" cy="457200"/>
          </a:xfrm>
          <a:noFill/>
        </p:spPr>
        <p:txBody>
          <a:bodyPr/>
          <a:lstStyle/>
          <a:p>
            <a:fld id="{EF503375-591E-4DB0-9EA9-900457446EFB}" type="slidenum">
              <a:rPr lang="en-US" altLang="zh-CN" smtClean="0">
                <a:latin typeface="Verdana" pitchFamily="34" charset="0"/>
              </a:rPr>
              <a:pPr/>
              <a:t>1</a:t>
            </a:fld>
            <a:endParaRPr lang="en-US" altLang="zh-CN">
              <a:latin typeface="Verdana" pitchFamily="34" charset="0"/>
            </a:endParaRPr>
          </a:p>
        </p:txBody>
      </p:sp>
      <p:sp>
        <p:nvSpPr>
          <p:cNvPr id="70659" name="Rectangle 2"/>
          <p:cNvSpPr>
            <a:spLocks noGrp="1" noChangeArrowheads="1"/>
          </p:cNvSpPr>
          <p:nvPr>
            <p:ph type="title" idx="4294967295"/>
          </p:nvPr>
        </p:nvSpPr>
        <p:spPr>
          <a:xfrm>
            <a:off x="427887" y="306834"/>
            <a:ext cx="8243887" cy="588963"/>
          </a:xfrm>
        </p:spPr>
        <p:txBody>
          <a:bodyPr anchor="b">
            <a:normAutofit fontScale="90000"/>
          </a:bodyPr>
          <a:lstStyle/>
          <a:p>
            <a:pPr eaLnBrk="1" hangingPunct="1"/>
            <a:r>
              <a:rPr lang="zh-CN" altLang="en-US" sz="3600" b="1" dirty="0">
                <a:solidFill>
                  <a:schemeClr val="tx1"/>
                </a:solidFill>
              </a:rPr>
              <a:t>课程论文</a:t>
            </a:r>
            <a:r>
              <a:rPr lang="en-US" altLang="zh-CN" sz="3600" b="1" dirty="0">
                <a:solidFill>
                  <a:schemeClr val="tx1"/>
                </a:solidFill>
              </a:rPr>
              <a:t>&amp;</a:t>
            </a:r>
            <a:r>
              <a:rPr lang="zh-CN" altLang="en-US" sz="3600" b="1" dirty="0">
                <a:solidFill>
                  <a:schemeClr val="tx1"/>
                </a:solidFill>
              </a:rPr>
              <a:t>项目</a:t>
            </a:r>
          </a:p>
        </p:txBody>
      </p:sp>
      <p:sp>
        <p:nvSpPr>
          <p:cNvPr id="70660" name="Rectangle 3"/>
          <p:cNvSpPr>
            <a:spLocks noGrp="1" noChangeArrowheads="1"/>
          </p:cNvSpPr>
          <p:nvPr>
            <p:ph type="body" idx="4294967295"/>
          </p:nvPr>
        </p:nvSpPr>
        <p:spPr>
          <a:xfrm>
            <a:off x="323528" y="895797"/>
            <a:ext cx="8363272" cy="5347841"/>
          </a:xfrm>
        </p:spPr>
        <p:txBody>
          <a:bodyPr>
            <a:normAutofit fontScale="70000" lnSpcReduction="20000"/>
          </a:bodyPr>
          <a:lstStyle/>
          <a:p>
            <a:pPr>
              <a:lnSpc>
                <a:spcPct val="120000"/>
              </a:lnSpc>
              <a:buNone/>
            </a:pPr>
            <a:r>
              <a:rPr lang="en-US" altLang="zh-CN" sz="2800" dirty="0"/>
              <a:t>   </a:t>
            </a:r>
            <a:r>
              <a:rPr lang="zh-CN" altLang="en-US" sz="3400" b="1" dirty="0"/>
              <a:t>占课程总成绩的比重：</a:t>
            </a:r>
            <a:endParaRPr lang="en-US" altLang="zh-CN" sz="3400" b="1" dirty="0"/>
          </a:p>
          <a:p>
            <a:pPr>
              <a:lnSpc>
                <a:spcPct val="120000"/>
              </a:lnSpc>
              <a:buNone/>
            </a:pPr>
            <a:r>
              <a:rPr lang="en-US" altLang="zh-CN" sz="3400" dirty="0"/>
              <a:t>            </a:t>
            </a:r>
            <a:r>
              <a:rPr lang="zh-CN" altLang="en-US" sz="3400" dirty="0"/>
              <a:t> </a:t>
            </a:r>
            <a:r>
              <a:rPr lang="en-US" altLang="zh-CN" sz="3400" dirty="0"/>
              <a:t>40</a:t>
            </a:r>
            <a:r>
              <a:rPr lang="zh-CN" altLang="en-US" sz="3400" dirty="0"/>
              <a:t>％（</a:t>
            </a:r>
            <a:r>
              <a:rPr lang="en-US" altLang="zh-CN" sz="3400" dirty="0"/>
              <a:t>40</a:t>
            </a:r>
            <a:r>
              <a:rPr lang="zh-CN" altLang="en-US" sz="3400" dirty="0"/>
              <a:t>分）   </a:t>
            </a:r>
            <a:endParaRPr lang="en-US" altLang="zh-CN" sz="3400" dirty="0"/>
          </a:p>
          <a:p>
            <a:pPr eaLnBrk="1" hangingPunct="1">
              <a:lnSpc>
                <a:spcPct val="120000"/>
              </a:lnSpc>
              <a:buFontTx/>
              <a:buNone/>
            </a:pPr>
            <a:r>
              <a:rPr lang="en-US" altLang="zh-CN" sz="3400" b="1" dirty="0"/>
              <a:t>   </a:t>
            </a:r>
            <a:r>
              <a:rPr lang="zh-CN" altLang="en-US" sz="3400" b="1" dirty="0"/>
              <a:t>完成日期：</a:t>
            </a:r>
            <a:endParaRPr lang="en-US" altLang="zh-CN" sz="3400" b="1" dirty="0"/>
          </a:p>
          <a:p>
            <a:pPr eaLnBrk="1" hangingPunct="1">
              <a:lnSpc>
                <a:spcPct val="120000"/>
              </a:lnSpc>
              <a:buFontTx/>
              <a:buNone/>
            </a:pPr>
            <a:r>
              <a:rPr lang="en-US" altLang="zh-CN" sz="3400" dirty="0"/>
              <a:t>             </a:t>
            </a:r>
            <a:r>
              <a:rPr lang="zh-CN" altLang="en-US" sz="3400" dirty="0"/>
              <a:t>第</a:t>
            </a:r>
            <a:r>
              <a:rPr lang="en-US" altLang="zh-CN" sz="3400" dirty="0"/>
              <a:t>13</a:t>
            </a:r>
            <a:r>
              <a:rPr lang="zh-CN" altLang="en-US" sz="3400" dirty="0"/>
              <a:t>周周三</a:t>
            </a:r>
            <a:r>
              <a:rPr lang="en-US" altLang="zh-CN" sz="3400" dirty="0"/>
              <a:t> </a:t>
            </a:r>
            <a:r>
              <a:rPr lang="zh-CN" altLang="en-US" sz="3400" dirty="0"/>
              <a:t>（</a:t>
            </a:r>
            <a:r>
              <a:rPr lang="en-US" altLang="zh-CN" sz="3400" dirty="0"/>
              <a:t>6</a:t>
            </a:r>
            <a:r>
              <a:rPr lang="zh-CN" altLang="en-US" sz="3400" dirty="0"/>
              <a:t>月</a:t>
            </a:r>
            <a:r>
              <a:rPr lang="en-US" altLang="zh-CN" sz="3400" dirty="0"/>
              <a:t>3</a:t>
            </a:r>
            <a:r>
              <a:rPr lang="zh-CN" altLang="en-US" sz="3400" dirty="0"/>
              <a:t>日）前，请电邮</a:t>
            </a:r>
            <a:r>
              <a:rPr lang="en-US" altLang="zh-CN" sz="3400" dirty="0"/>
              <a:t>19jwliang@stu.edu.cn</a:t>
            </a:r>
            <a:endParaRPr lang="zh-CN" altLang="en-US" sz="3400" dirty="0"/>
          </a:p>
          <a:p>
            <a:pPr eaLnBrk="1" hangingPunct="1">
              <a:lnSpc>
                <a:spcPct val="120000"/>
              </a:lnSpc>
              <a:buFontTx/>
              <a:buNone/>
            </a:pPr>
            <a:r>
              <a:rPr lang="en-US" altLang="zh-CN" sz="3400" b="1" dirty="0"/>
              <a:t>   </a:t>
            </a:r>
            <a:r>
              <a:rPr lang="zh-CN" altLang="en-US" sz="3400" b="1" dirty="0"/>
              <a:t>要求：</a:t>
            </a:r>
            <a:endParaRPr lang="en-US" altLang="zh-CN" sz="3400" b="1" dirty="0"/>
          </a:p>
          <a:p>
            <a:pPr>
              <a:lnSpc>
                <a:spcPct val="120000"/>
              </a:lnSpc>
              <a:buNone/>
            </a:pPr>
            <a:r>
              <a:rPr lang="en-US" altLang="zh-CN" sz="3400" dirty="0">
                <a:latin typeface="+mn-ea"/>
              </a:rPr>
              <a:t>    1. </a:t>
            </a:r>
            <a:r>
              <a:rPr lang="zh-CN" altLang="en-US" sz="3400" dirty="0">
                <a:latin typeface="+mn-ea"/>
              </a:rPr>
              <a:t>根据所学课程内容及自己搜索阅读相关文献资料进行总结，撰写</a:t>
            </a:r>
            <a:r>
              <a:rPr lang="en-US" altLang="zh-CN" sz="3400" dirty="0">
                <a:latin typeface="+mn-ea"/>
              </a:rPr>
              <a:t>4</a:t>
            </a:r>
            <a:r>
              <a:rPr lang="zh-CN" altLang="en-US" sz="3400" dirty="0">
                <a:latin typeface="+mn-ea"/>
              </a:rPr>
              <a:t>面</a:t>
            </a:r>
            <a:r>
              <a:rPr lang="en-US" altLang="zh-CN" sz="3400" dirty="0">
                <a:latin typeface="+mn-ea"/>
              </a:rPr>
              <a:t>A4</a:t>
            </a:r>
            <a:r>
              <a:rPr lang="zh-CN" altLang="en-US" sz="3400" dirty="0">
                <a:latin typeface="+mn-ea"/>
              </a:rPr>
              <a:t>纸长度</a:t>
            </a:r>
            <a:r>
              <a:rPr lang="en-US" altLang="zh-CN" sz="3400" dirty="0">
                <a:latin typeface="+mn-ea"/>
              </a:rPr>
              <a:t>(</a:t>
            </a:r>
            <a:r>
              <a:rPr lang="zh-CN" altLang="en-US" sz="3400" dirty="0">
                <a:latin typeface="+mn-ea"/>
              </a:rPr>
              <a:t>小四号宋体，</a:t>
            </a:r>
            <a:r>
              <a:rPr lang="en-US" altLang="zh-CN" sz="3400" dirty="0">
                <a:latin typeface="+mn-ea"/>
              </a:rPr>
              <a:t>1.5</a:t>
            </a:r>
            <a:r>
              <a:rPr lang="zh-CN" altLang="en-US" sz="3400" dirty="0">
                <a:latin typeface="+mn-ea"/>
              </a:rPr>
              <a:t>行距</a:t>
            </a:r>
            <a:r>
              <a:rPr lang="en-US" altLang="zh-CN" sz="3400" dirty="0">
                <a:latin typeface="+mn-ea"/>
              </a:rPr>
              <a:t>)</a:t>
            </a:r>
            <a:r>
              <a:rPr lang="zh-CN" altLang="en-US" sz="3400" dirty="0">
                <a:latin typeface="+mn-ea"/>
              </a:rPr>
              <a:t>的</a:t>
            </a:r>
            <a:r>
              <a:rPr lang="en-US" altLang="zh-CN" sz="3400" dirty="0">
                <a:latin typeface="+mn-ea"/>
              </a:rPr>
              <a:t>《</a:t>
            </a:r>
            <a:r>
              <a:rPr lang="zh-CN" altLang="en-US" sz="3400" dirty="0">
                <a:latin typeface="+mn-ea"/>
              </a:rPr>
              <a:t>多媒体通信技术综述</a:t>
            </a:r>
            <a:r>
              <a:rPr lang="en-US" altLang="zh-CN" sz="3400" dirty="0">
                <a:latin typeface="+mn-ea"/>
              </a:rPr>
              <a:t>》</a:t>
            </a:r>
            <a:r>
              <a:rPr lang="zh-CN" altLang="en-US" sz="3400" dirty="0">
                <a:latin typeface="+mn-ea"/>
              </a:rPr>
              <a:t>一篇。</a:t>
            </a:r>
          </a:p>
          <a:p>
            <a:pPr>
              <a:lnSpc>
                <a:spcPct val="120000"/>
              </a:lnSpc>
              <a:buNone/>
            </a:pPr>
            <a:r>
              <a:rPr lang="zh-CN" altLang="en-US" sz="3400" dirty="0">
                <a:latin typeface="+mn-ea"/>
              </a:rPr>
              <a:t>    </a:t>
            </a:r>
            <a:r>
              <a:rPr lang="en-US" altLang="zh-CN" sz="3400" dirty="0">
                <a:latin typeface="+mn-ea"/>
              </a:rPr>
              <a:t>2.</a:t>
            </a:r>
            <a:r>
              <a:rPr lang="zh-CN" altLang="en-US" sz="3400" dirty="0">
                <a:latin typeface="+mn-ea"/>
              </a:rPr>
              <a:t> </a:t>
            </a:r>
            <a:r>
              <a:rPr lang="zh-CN" altLang="en-US" sz="3400" dirty="0">
                <a:solidFill>
                  <a:schemeClr val="tx1">
                    <a:lumMod val="85000"/>
                    <a:lumOff val="15000"/>
                  </a:schemeClr>
                </a:solidFill>
                <a:latin typeface="+mn-ea"/>
              </a:rPr>
              <a:t>自选相关软件，如：</a:t>
            </a:r>
            <a:r>
              <a:rPr lang="en-US" altLang="zh-CN" sz="3400" dirty="0">
                <a:solidFill>
                  <a:schemeClr val="tx1">
                    <a:lumMod val="85000"/>
                    <a:lumOff val="15000"/>
                  </a:schemeClr>
                </a:solidFill>
                <a:latin typeface="Times New Roman" panose="02020603050405020304" pitchFamily="18" charset="0"/>
                <a:cs typeface="Times New Roman" panose="02020603050405020304" pitchFamily="18" charset="0"/>
              </a:rPr>
              <a:t>Python</a:t>
            </a:r>
            <a:r>
              <a:rPr lang="zh-CN" altLang="en-US" sz="3400"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3400" dirty="0" err="1">
                <a:solidFill>
                  <a:schemeClr val="tx1">
                    <a:lumMod val="85000"/>
                    <a:lumOff val="15000"/>
                  </a:schemeClr>
                </a:solidFill>
                <a:latin typeface="Times New Roman" panose="02020603050405020304" pitchFamily="18" charset="0"/>
                <a:cs typeface="Times New Roman" panose="02020603050405020304" pitchFamily="18" charset="0"/>
              </a:rPr>
              <a:t>Matlab</a:t>
            </a:r>
            <a:r>
              <a:rPr lang="zh-CN" altLang="en-US" sz="3400"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altLang="zh-CN" sz="3400" dirty="0">
                <a:solidFill>
                  <a:schemeClr val="tx1">
                    <a:lumMod val="85000"/>
                    <a:lumOff val="15000"/>
                  </a:schemeClr>
                </a:solidFill>
                <a:latin typeface="Times New Roman" panose="02020603050405020304" pitchFamily="18" charset="0"/>
                <a:cs typeface="Times New Roman" panose="02020603050405020304" pitchFamily="18" charset="0"/>
              </a:rPr>
              <a:t>NS2</a:t>
            </a:r>
            <a:r>
              <a:rPr lang="en-US" sz="3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zh-CN" altLang="en-US" sz="3400" dirty="0">
                <a:solidFill>
                  <a:schemeClr val="tx1">
                    <a:lumMod val="85000"/>
                    <a:lumOff val="15000"/>
                  </a:schemeClr>
                </a:solidFill>
                <a:latin typeface="+mn-ea"/>
              </a:rPr>
              <a:t>等</a:t>
            </a:r>
            <a:r>
              <a:rPr lang="en-US" altLang="zh-CN" sz="3400" dirty="0">
                <a:solidFill>
                  <a:schemeClr val="tx1">
                    <a:lumMod val="85000"/>
                    <a:lumOff val="15000"/>
                  </a:schemeClr>
                </a:solidFill>
                <a:latin typeface="+mn-ea"/>
              </a:rPr>
              <a:t>,</a:t>
            </a:r>
            <a:r>
              <a:rPr lang="zh-CN" altLang="en-US" sz="3400" dirty="0">
                <a:solidFill>
                  <a:schemeClr val="tx1">
                    <a:lumMod val="85000"/>
                    <a:lumOff val="15000"/>
                  </a:schemeClr>
                </a:solidFill>
                <a:latin typeface="+mn-ea"/>
              </a:rPr>
              <a:t>论证设计一套基于多媒体通信技术的远程教育或远程医疗等仿真应用系统的可行性，要求应用到相关媒体压缩技术及标准、以及相关通信网络技术及协议。</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xfrm>
            <a:off x="6553200" y="6243638"/>
            <a:ext cx="2133600" cy="457200"/>
          </a:xfrm>
          <a:noFill/>
        </p:spPr>
        <p:txBody>
          <a:bodyPr/>
          <a:lstStyle/>
          <a:p>
            <a:fld id="{AD0258B9-17E3-4F12-838F-A7E61F8D7C9A}" type="slidenum">
              <a:rPr lang="en-US" altLang="zh-CN" smtClean="0">
                <a:latin typeface="Verdana" pitchFamily="34" charset="0"/>
              </a:rPr>
              <a:pPr/>
              <a:t>2</a:t>
            </a:fld>
            <a:endParaRPr lang="en-US" altLang="zh-CN">
              <a:latin typeface="Verdana" pitchFamily="34" charset="0"/>
            </a:endParaRPr>
          </a:p>
        </p:txBody>
      </p:sp>
      <p:sp>
        <p:nvSpPr>
          <p:cNvPr id="71683" name="Rectangle 3"/>
          <p:cNvSpPr>
            <a:spLocks noGrp="1" noChangeArrowheads="1"/>
          </p:cNvSpPr>
          <p:nvPr>
            <p:ph type="body" idx="4294967295"/>
          </p:nvPr>
        </p:nvSpPr>
        <p:spPr>
          <a:xfrm>
            <a:off x="521519" y="476672"/>
            <a:ext cx="8154937" cy="5849269"/>
          </a:xfrm>
        </p:spPr>
        <p:txBody>
          <a:bodyPr>
            <a:normAutofit/>
          </a:bodyPr>
          <a:lstStyle/>
          <a:p>
            <a:pPr eaLnBrk="1" hangingPunct="1">
              <a:lnSpc>
                <a:spcPct val="90000"/>
              </a:lnSpc>
              <a:buFontTx/>
              <a:buNone/>
            </a:pPr>
            <a:r>
              <a:rPr lang="en-US" altLang="zh-CN" sz="2400" dirty="0"/>
              <a:t>   </a:t>
            </a:r>
            <a:r>
              <a:rPr lang="zh-CN" altLang="en-US" sz="2400" b="1" dirty="0"/>
              <a:t>上交资料：</a:t>
            </a:r>
          </a:p>
          <a:p>
            <a:pPr>
              <a:lnSpc>
                <a:spcPct val="90000"/>
              </a:lnSpc>
              <a:buNone/>
            </a:pPr>
            <a:r>
              <a:rPr lang="zh-CN" altLang="en-US" sz="2400" dirty="0"/>
              <a:t>   </a:t>
            </a:r>
            <a:r>
              <a:rPr lang="en-US" altLang="zh-CN" sz="2400" dirty="0"/>
              <a:t>1</a:t>
            </a:r>
            <a:r>
              <a:rPr lang="zh-CN" altLang="en-US" sz="2400" dirty="0"/>
              <a:t>、</a:t>
            </a:r>
            <a:r>
              <a:rPr lang="zh-CN" altLang="en-US" sz="2400" dirty="0">
                <a:latin typeface="+mn-ea"/>
              </a:rPr>
              <a:t>多媒体通信技术综述</a:t>
            </a:r>
            <a:r>
              <a:rPr lang="zh-CN" altLang="en-US" sz="2400" dirty="0"/>
              <a:t>；</a:t>
            </a:r>
            <a:endParaRPr lang="en-US" altLang="zh-CN" sz="2400" dirty="0"/>
          </a:p>
          <a:p>
            <a:pPr>
              <a:lnSpc>
                <a:spcPct val="90000"/>
              </a:lnSpc>
              <a:buNone/>
            </a:pPr>
            <a:r>
              <a:rPr lang="en-US" altLang="zh-CN" sz="2400" dirty="0"/>
              <a:t>   2</a:t>
            </a:r>
            <a:r>
              <a:rPr lang="zh-CN" altLang="en-US" sz="2400" dirty="0"/>
              <a:t>、项目计划和软件介绍书。包括：计划完成任务、计划进度表、软件的搜索、比较、和选定等；</a:t>
            </a:r>
          </a:p>
          <a:p>
            <a:pPr>
              <a:lnSpc>
                <a:spcPct val="90000"/>
              </a:lnSpc>
              <a:buNone/>
            </a:pPr>
            <a:r>
              <a:rPr lang="zh-CN" altLang="en-US" sz="2400" dirty="0"/>
              <a:t>   </a:t>
            </a:r>
            <a:r>
              <a:rPr lang="en-US" altLang="zh-CN" sz="2400" dirty="0"/>
              <a:t>3</a:t>
            </a:r>
            <a:r>
              <a:rPr lang="zh-CN" altLang="en-US" sz="2400" dirty="0"/>
              <a:t>、实验可行性报告书 。包括：通信系统构建框架及说明、媒体压缩技术应用及测试、仿真测试可行性分析、实践收获和感想；</a:t>
            </a:r>
            <a:endParaRPr lang="en-US" altLang="zh-CN" sz="2400" dirty="0"/>
          </a:p>
          <a:p>
            <a:pPr>
              <a:lnSpc>
                <a:spcPct val="90000"/>
              </a:lnSpc>
              <a:buNone/>
            </a:pPr>
            <a:r>
              <a:rPr lang="en-US" altLang="zh-CN" sz="2400" dirty="0"/>
              <a:t>   4</a:t>
            </a:r>
            <a:r>
              <a:rPr lang="zh-CN" altLang="en-US" sz="2400" dirty="0"/>
              <a:t>、工作进度表。</a:t>
            </a:r>
          </a:p>
          <a:p>
            <a:pPr>
              <a:lnSpc>
                <a:spcPct val="90000"/>
              </a:lnSpc>
              <a:buNone/>
            </a:pPr>
            <a:r>
              <a:rPr lang="zh-CN" altLang="en-US" sz="2400" dirty="0"/>
              <a:t> </a:t>
            </a:r>
          </a:p>
          <a:p>
            <a:pPr eaLnBrk="1" hangingPunct="1">
              <a:lnSpc>
                <a:spcPct val="90000"/>
              </a:lnSpc>
              <a:buFontTx/>
              <a:buNone/>
            </a:pPr>
            <a:r>
              <a:rPr lang="zh-CN" altLang="en-US" sz="2400" dirty="0"/>
              <a:t>   </a:t>
            </a:r>
            <a:r>
              <a:rPr lang="zh-CN" altLang="en-US" sz="2400" b="1" dirty="0"/>
              <a:t>评分标准：</a:t>
            </a:r>
          </a:p>
          <a:p>
            <a:pPr eaLnBrk="1" hangingPunct="1">
              <a:lnSpc>
                <a:spcPct val="90000"/>
              </a:lnSpc>
              <a:buFontTx/>
              <a:buNone/>
            </a:pPr>
            <a:r>
              <a:rPr lang="zh-CN" altLang="en-US" sz="2400" dirty="0"/>
              <a:t>   </a:t>
            </a:r>
            <a:r>
              <a:rPr lang="en-US" altLang="zh-CN" sz="2400" dirty="0"/>
              <a:t>1</a:t>
            </a:r>
            <a:r>
              <a:rPr lang="zh-CN" altLang="en-US" sz="2400" dirty="0"/>
              <a:t>、多媒体通信技术综述（</a:t>
            </a:r>
            <a:r>
              <a:rPr lang="en-US" altLang="zh-CN" sz="2400" dirty="0"/>
              <a:t>50</a:t>
            </a:r>
            <a:r>
              <a:rPr lang="zh-CN" altLang="en-US" sz="2400" dirty="0"/>
              <a:t>％）</a:t>
            </a:r>
          </a:p>
          <a:p>
            <a:pPr>
              <a:lnSpc>
                <a:spcPct val="90000"/>
              </a:lnSpc>
              <a:buNone/>
            </a:pPr>
            <a:r>
              <a:rPr lang="zh-CN" altLang="en-US" sz="2400" dirty="0"/>
              <a:t>   </a:t>
            </a:r>
            <a:r>
              <a:rPr lang="en-US" altLang="zh-CN" sz="2400" dirty="0"/>
              <a:t>2</a:t>
            </a:r>
            <a:r>
              <a:rPr lang="zh-CN" altLang="en-US" sz="2400" dirty="0"/>
              <a:t>、项目计划和软件介绍书（</a:t>
            </a:r>
            <a:r>
              <a:rPr lang="en-US" altLang="zh-CN" sz="2400" dirty="0"/>
              <a:t>15</a:t>
            </a:r>
            <a:r>
              <a:rPr lang="zh-CN" altLang="en-US" sz="2400" dirty="0"/>
              <a:t>％）</a:t>
            </a:r>
            <a:endParaRPr lang="en-US" altLang="zh-CN" sz="2400" dirty="0"/>
          </a:p>
          <a:p>
            <a:pPr>
              <a:lnSpc>
                <a:spcPct val="90000"/>
              </a:lnSpc>
              <a:buNone/>
            </a:pPr>
            <a:r>
              <a:rPr lang="en-US" altLang="zh-CN" sz="2400" dirty="0"/>
              <a:t>   3</a:t>
            </a:r>
            <a:r>
              <a:rPr lang="zh-CN" altLang="en-US" sz="2400" dirty="0"/>
              <a:t>、实验可行性报告书（</a:t>
            </a:r>
            <a:r>
              <a:rPr lang="en-US" altLang="zh-CN" sz="2400" dirty="0"/>
              <a:t>25</a:t>
            </a:r>
            <a:r>
              <a:rPr lang="zh-CN" altLang="en-US" sz="2400" dirty="0"/>
              <a:t>％）</a:t>
            </a:r>
          </a:p>
          <a:p>
            <a:pPr>
              <a:lnSpc>
                <a:spcPct val="90000"/>
              </a:lnSpc>
              <a:buNone/>
            </a:pPr>
            <a:r>
              <a:rPr lang="zh-CN" altLang="en-US" sz="2400" dirty="0"/>
              <a:t>   </a:t>
            </a:r>
            <a:r>
              <a:rPr lang="en-US" altLang="zh-CN" sz="2400" dirty="0"/>
              <a:t>4</a:t>
            </a:r>
            <a:r>
              <a:rPr lang="zh-CN" altLang="en-US" sz="2400" dirty="0"/>
              <a:t>、工作进度表、实验报告框架格式</a:t>
            </a:r>
            <a:r>
              <a:rPr lang="en-US" altLang="zh-CN" sz="2400" dirty="0"/>
              <a:t> </a:t>
            </a:r>
            <a:r>
              <a:rPr lang="zh-CN" altLang="en-US" sz="2400" dirty="0"/>
              <a:t>（</a:t>
            </a:r>
            <a:r>
              <a:rPr lang="en-US" altLang="zh-CN" sz="2400" dirty="0"/>
              <a:t>10</a:t>
            </a:r>
            <a:r>
              <a:rPr lang="zh-CN" altLang="en-US" sz="2400" dirty="0"/>
              <a:t>％）</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269</Words>
  <Application>Microsoft Office PowerPoint</Application>
  <PresentationFormat>全屏显示(4:3)</PresentationFormat>
  <Paragraphs>21</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宋体</vt:lpstr>
      <vt:lpstr>Arial</vt:lpstr>
      <vt:lpstr>Calibri</vt:lpstr>
      <vt:lpstr>Times New Roman</vt:lpstr>
      <vt:lpstr>Verdana</vt:lpstr>
      <vt:lpstr>Office 主题</vt:lpstr>
      <vt:lpstr>课程论文&amp;项目</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仿真实验</dc:title>
  <dc:creator>deeplm</dc:creator>
  <cp:lastModifiedBy>WalterJ726</cp:lastModifiedBy>
  <cp:revision>37</cp:revision>
  <dcterms:created xsi:type="dcterms:W3CDTF">2014-12-08T02:21:59Z</dcterms:created>
  <dcterms:modified xsi:type="dcterms:W3CDTF">2020-06-08T07:27:45Z</dcterms:modified>
</cp:coreProperties>
</file>