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customXml/itemProps1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21"/>
  </p:notesMasterIdLst>
  <p:handoutMasterIdLst>
    <p:handoutMasterId r:id="rId22"/>
  </p:handoutMasterIdLst>
  <p:sldIdLst>
    <p:sldId id="256" r:id="rId4"/>
    <p:sldId id="356" r:id="rId5"/>
    <p:sldId id="355" r:id="rId6"/>
    <p:sldId id="357" r:id="rId7"/>
    <p:sldId id="361" r:id="rId8"/>
    <p:sldId id="362" r:id="rId9"/>
    <p:sldId id="363" r:id="rId10"/>
    <p:sldId id="364" r:id="rId11"/>
    <p:sldId id="366" r:id="rId12"/>
    <p:sldId id="367" r:id="rId13"/>
    <p:sldId id="368" r:id="rId14"/>
    <p:sldId id="369" r:id="rId15"/>
    <p:sldId id="354" r:id="rId16"/>
    <p:sldId id="359" r:id="rId17"/>
    <p:sldId id="360" r:id="rId18"/>
    <p:sldId id="370" r:id="rId19"/>
    <p:sldId id="353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3F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94" autoAdjust="0"/>
  </p:normalViewPr>
  <p:slideViewPr>
    <p:cSldViewPr>
      <p:cViewPr>
        <p:scale>
          <a:sx n="75" d="100"/>
          <a:sy n="75" d="100"/>
        </p:scale>
        <p:origin x="-182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B2D73-698A-4983-954E-7A36177B98CE}" type="datetimeFigureOut">
              <a:rPr lang="zh-CN" altLang="en-US" smtClean="0"/>
              <a:pPr/>
              <a:t>2013-10-31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DF92-A4B8-403A-9416-63F5118251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B4D486-71AE-45CC-9394-372EC2AAD7DE}" type="datetimeFigureOut">
              <a:rPr lang="zh-CN" altLang="en-US" smtClean="0"/>
              <a:pPr/>
              <a:t>2013-10-31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8C814B-C076-4205-B5E7-B087F17412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13" name="Picture 41" descr="cover_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4850"/>
            <a:ext cx="9163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98" name="Picture 26" descr="bar_white_bot"/>
          <p:cNvPicPr>
            <a:picLocks noChangeAspect="1" noChangeArrowheads="1"/>
          </p:cNvPicPr>
          <p:nvPr/>
        </p:nvPicPr>
        <p:blipFill>
          <a:blip r:embed="rId3" cstate="print"/>
          <a:srcRect b="1707"/>
          <a:stretch>
            <a:fillRect/>
          </a:stretch>
        </p:blipFill>
        <p:spPr bwMode="auto">
          <a:xfrm>
            <a:off x="0" y="5303838"/>
            <a:ext cx="9144000" cy="1554162"/>
          </a:xfrm>
          <a:prstGeom prst="rect">
            <a:avLst/>
          </a:prstGeom>
          <a:noFill/>
        </p:spPr>
      </p:pic>
      <p:pic>
        <p:nvPicPr>
          <p:cNvPr id="156700" name="Picture 28" descr="bar_white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009775"/>
          </a:xfrm>
          <a:prstGeom prst="rect">
            <a:avLst/>
          </a:prstGeom>
          <a:noFill/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TW"/>
          </a:p>
        </p:txBody>
      </p:sp>
      <p:pic>
        <p:nvPicPr>
          <p:cNvPr id="156706" name="Picture 34" descr="bar_white_2"/>
          <p:cNvPicPr>
            <a:picLocks noChangeAspect="1" noChangeArrowheads="1"/>
          </p:cNvPicPr>
          <p:nvPr/>
        </p:nvPicPr>
        <p:blipFill>
          <a:blip r:embed="rId4" cstate="print"/>
          <a:srcRect l="47466" r="4236"/>
          <a:stretch>
            <a:fillRect/>
          </a:stretch>
        </p:blipFill>
        <p:spPr bwMode="auto">
          <a:xfrm>
            <a:off x="4178300" y="0"/>
            <a:ext cx="4416425" cy="2009775"/>
          </a:xfrm>
          <a:prstGeom prst="rect">
            <a:avLst/>
          </a:prstGeom>
          <a:noFill/>
        </p:spPr>
      </p:pic>
      <p:pic>
        <p:nvPicPr>
          <p:cNvPr id="156701" name="Picture 29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  <p:pic>
        <p:nvPicPr>
          <p:cNvPr id="156709" name="Picture 37" descr="bar_white_bot"/>
          <p:cNvPicPr>
            <a:picLocks noChangeAspect="1" noChangeArrowheads="1"/>
          </p:cNvPicPr>
          <p:nvPr/>
        </p:nvPicPr>
        <p:blipFill>
          <a:blip r:embed="rId3" cstate="print"/>
          <a:srcRect l="36562" r="27742" b="1707"/>
          <a:stretch>
            <a:fillRect/>
          </a:stretch>
        </p:blipFill>
        <p:spPr bwMode="auto">
          <a:xfrm>
            <a:off x="3151188" y="5303838"/>
            <a:ext cx="3263900" cy="1554162"/>
          </a:xfrm>
          <a:prstGeom prst="rect">
            <a:avLst/>
          </a:prstGeom>
          <a:noFill/>
        </p:spPr>
      </p:pic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156710" name="Picture 38" descr="bar_white_bot"/>
          <p:cNvPicPr>
            <a:picLocks noChangeAspect="1" noChangeArrowheads="1"/>
          </p:cNvPicPr>
          <p:nvPr/>
        </p:nvPicPr>
        <p:blipFill>
          <a:blip r:embed="rId3" cstate="print"/>
          <a:srcRect t="95583"/>
          <a:stretch>
            <a:fillRect/>
          </a:stretch>
        </p:blipFill>
        <p:spPr bwMode="auto">
          <a:xfrm>
            <a:off x="0" y="6770688"/>
            <a:ext cx="9144000" cy="698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0" y="6237288"/>
            <a:ext cx="838200" cy="404812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8013" y="6232525"/>
            <a:ext cx="2881312" cy="4048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38638" y="6232525"/>
            <a:ext cx="463550" cy="404813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Internal_titl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61176"/>
          </a:xfrm>
          <a:prstGeom prst="rect">
            <a:avLst/>
          </a:prstGeom>
          <a:noFill/>
        </p:spPr>
      </p:pic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608013" y="6234113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234500" name="Picture 4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78025"/>
            <a:ext cx="9144000" cy="3352800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23925" y="4572000"/>
            <a:ext cx="7294563" cy="590550"/>
            <a:chOff x="544" y="2880"/>
            <a:chExt cx="4595" cy="372"/>
          </a:xfrm>
        </p:grpSpPr>
        <p:pic>
          <p:nvPicPr>
            <p:cNvPr id="234502" name="Picture 6" descr="icon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4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4503" name="Picture 7" descr="icon_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98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234504" name="Picture 8" descr="icon_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67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234505" name="Picture 9" descr="icon_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58" y="2880"/>
              <a:ext cx="366" cy="372"/>
            </a:xfrm>
            <a:prstGeom prst="rect">
              <a:avLst/>
            </a:prstGeom>
            <a:noFill/>
          </p:spPr>
        </p:pic>
        <p:pic>
          <p:nvPicPr>
            <p:cNvPr id="234506" name="Picture 10" descr="icon_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12" y="2880"/>
              <a:ext cx="366" cy="372"/>
            </a:xfrm>
            <a:prstGeom prst="rect">
              <a:avLst/>
            </a:prstGeom>
            <a:noFill/>
          </p:spPr>
        </p:pic>
      </p:grpSp>
      <p:sp>
        <p:nvSpPr>
          <p:cNvPr id="2345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2345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BD2E59-2B5B-4F97-84AE-9C846BF8EDE5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9321E-D173-4B95-9A08-2781AA388411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6D15C-26A1-483A-9342-E913B3FB6BDE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C8995-65F6-436F-B9CF-254305072B5C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2300" y="1508125"/>
            <a:ext cx="3951288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508125"/>
            <a:ext cx="3951287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21063-B9A0-400F-B9C2-790EA5E0C2F8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878D2-6B6B-40A8-947A-87A03F30C9F5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B1FC6F-6DFD-454C-93B5-A7A49E619CC8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5CEEB-39CD-452D-9959-567595B176B2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F666F8-CCF3-402D-9BDE-5FEFC331743D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683AC-4129-4C9F-88B1-12E80290F6E5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44483-508D-41E2-BADE-B62F349F4CB0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334E1-C255-4E36-87B5-4F5777DED768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EAE8BC-689C-4555-87EF-1851C53A1152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A5600-017B-491B-AFE0-77945F0E9D91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CA06D2-08BC-4F4B-8CFE-653EFCFA7CB0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940CC-B1D1-4CC3-80DE-B74BAF37E08E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5268BB-EC79-424D-8262-719E6C4C1A69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557C3-C41E-4120-A4A8-1EF385BC43B1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F2A3-3718-4F1F-AC18-00C83C4F134B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96D9F-1FF1-46B1-B06F-F1B57918A124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931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22300" y="1508125"/>
            <a:ext cx="8054975" cy="4570413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492500" y="6237288"/>
            <a:ext cx="838200" cy="404812"/>
          </a:xfrm>
        </p:spPr>
        <p:txBody>
          <a:bodyPr/>
          <a:lstStyle>
            <a:lvl1pPr>
              <a:defRPr/>
            </a:lvl1pPr>
          </a:lstStyle>
          <a:p>
            <a:fld id="{D7B8E766-BC95-46F8-BE54-3C899B7B0473}" type="datetime1">
              <a:rPr lang="ja-JP" altLang="en-US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8013" y="6237288"/>
            <a:ext cx="2881312" cy="4048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38638" y="6237288"/>
            <a:ext cx="463550" cy="404812"/>
          </a:xfrm>
        </p:spPr>
        <p:txBody>
          <a:bodyPr/>
          <a:lstStyle>
            <a:lvl1pPr>
              <a:defRPr/>
            </a:lvl1pPr>
          </a:lstStyle>
          <a:p>
            <a:fld id="{E964F6B7-ACA6-463C-8D12-C11ADFA0BC02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13" name="Picture 41" descr="cover_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4850"/>
            <a:ext cx="9163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98" name="Picture 26" descr="bar_white_bot"/>
          <p:cNvPicPr>
            <a:picLocks noChangeAspect="1" noChangeArrowheads="1"/>
          </p:cNvPicPr>
          <p:nvPr/>
        </p:nvPicPr>
        <p:blipFill>
          <a:blip r:embed="rId3" cstate="print"/>
          <a:srcRect b="1707"/>
          <a:stretch>
            <a:fillRect/>
          </a:stretch>
        </p:blipFill>
        <p:spPr bwMode="auto">
          <a:xfrm>
            <a:off x="0" y="5303838"/>
            <a:ext cx="9144000" cy="1554162"/>
          </a:xfrm>
          <a:prstGeom prst="rect">
            <a:avLst/>
          </a:prstGeom>
          <a:noFill/>
        </p:spPr>
      </p:pic>
      <p:pic>
        <p:nvPicPr>
          <p:cNvPr id="156700" name="Picture 28" descr="bar_white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009775"/>
          </a:xfrm>
          <a:prstGeom prst="rect">
            <a:avLst/>
          </a:prstGeom>
          <a:noFill/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TW"/>
          </a:p>
        </p:txBody>
      </p:sp>
      <p:pic>
        <p:nvPicPr>
          <p:cNvPr id="156706" name="Picture 34" descr="bar_white_2"/>
          <p:cNvPicPr>
            <a:picLocks noChangeAspect="1" noChangeArrowheads="1"/>
          </p:cNvPicPr>
          <p:nvPr/>
        </p:nvPicPr>
        <p:blipFill>
          <a:blip r:embed="rId4" cstate="print"/>
          <a:srcRect l="47466" r="4236"/>
          <a:stretch>
            <a:fillRect/>
          </a:stretch>
        </p:blipFill>
        <p:spPr bwMode="auto">
          <a:xfrm>
            <a:off x="4178300" y="0"/>
            <a:ext cx="4416425" cy="2009775"/>
          </a:xfrm>
          <a:prstGeom prst="rect">
            <a:avLst/>
          </a:prstGeom>
          <a:noFill/>
        </p:spPr>
      </p:pic>
      <p:pic>
        <p:nvPicPr>
          <p:cNvPr id="156701" name="Picture 29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TW" sz="1400" b="1" dirty="0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  <p:pic>
        <p:nvPicPr>
          <p:cNvPr id="156709" name="Picture 37" descr="bar_white_bot"/>
          <p:cNvPicPr>
            <a:picLocks noChangeAspect="1" noChangeArrowheads="1"/>
          </p:cNvPicPr>
          <p:nvPr/>
        </p:nvPicPr>
        <p:blipFill>
          <a:blip r:embed="rId3" cstate="print"/>
          <a:srcRect l="36562" r="27742" b="1707"/>
          <a:stretch>
            <a:fillRect/>
          </a:stretch>
        </p:blipFill>
        <p:spPr bwMode="auto">
          <a:xfrm>
            <a:off x="3151188" y="5303838"/>
            <a:ext cx="3263900" cy="1554162"/>
          </a:xfrm>
          <a:prstGeom prst="rect">
            <a:avLst/>
          </a:prstGeom>
          <a:noFill/>
        </p:spPr>
      </p:pic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777777"/>
                </a:solidFill>
                <a:ea typeface="SimHei" pitchFamily="2" charset="-122"/>
              </a:rPr>
              <a:t>Copyright © </a:t>
            </a:r>
            <a:r>
              <a:rPr lang="en-US" sz="1000" dirty="0" err="1">
                <a:solidFill>
                  <a:srgbClr val="777777"/>
                </a:solidFill>
                <a:ea typeface="SimHei" pitchFamily="2" charset="-122"/>
              </a:rPr>
              <a:t>MediaTek</a:t>
            </a:r>
            <a:r>
              <a:rPr lang="en-US" altLang="zh-TW" sz="1000" dirty="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 dirty="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 dirty="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 dirty="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156710" name="Picture 38" descr="bar_white_bot"/>
          <p:cNvPicPr>
            <a:picLocks noChangeAspect="1" noChangeArrowheads="1"/>
          </p:cNvPicPr>
          <p:nvPr/>
        </p:nvPicPr>
        <p:blipFill>
          <a:blip r:embed="rId3" cstate="print"/>
          <a:srcRect t="95583"/>
          <a:stretch>
            <a:fillRect/>
          </a:stretch>
        </p:blipFill>
        <p:spPr bwMode="auto">
          <a:xfrm>
            <a:off x="0" y="6770688"/>
            <a:ext cx="9144000" cy="69850"/>
          </a:xfrm>
          <a:prstGeom prst="rect">
            <a:avLst/>
          </a:prstGeom>
          <a:noFill/>
        </p:spPr>
      </p:pic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44483-508D-41E2-BADE-B62F349F4CB0}" type="datetime1">
              <a:rPr lang="ja-JP" altLang="en-US" smtClean="0">
                <a:solidFill>
                  <a:srgbClr val="FFFFFF"/>
                </a:solidFill>
              </a:rPr>
              <a:pPr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334E1-C255-4E36-87B5-4F5777DED768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29" descr="bar_logoc"/>
          <p:cNvPicPr>
            <a:picLocks noChangeAspect="1" noChangeArrowheads="1"/>
          </p:cNvPicPr>
          <p:nvPr/>
        </p:nvPicPr>
        <p:blipFill>
          <a:blip r:embed="rId14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TW" altLang="zh-TW" smtClean="0"/>
              <a:t> pt Arial</a:t>
            </a:r>
            <a:endParaRPr lang="en-US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Please use the following font and colors for your presentation.</a:t>
            </a:r>
          </a:p>
          <a:p>
            <a:pPr lvl="1"/>
            <a:r>
              <a:rPr lang="en-US" altLang="zh-TW" dirty="0" smtClean="0"/>
              <a:t>It is strongly recommended to use Arial for all areas of content. </a:t>
            </a:r>
          </a:p>
          <a:p>
            <a:pPr lvl="1"/>
            <a:r>
              <a:rPr lang="en-US" altLang="zh-TW" dirty="0" smtClean="0"/>
              <a:t>The following colors are recommended for various areas.</a:t>
            </a:r>
          </a:p>
          <a:p>
            <a:pPr lvl="2"/>
            <a:r>
              <a:rPr lang="en-US" altLang="zh-TW" dirty="0" smtClean="0"/>
              <a:t>Titles, subtitles and content: bold black.</a:t>
            </a:r>
          </a:p>
          <a:p>
            <a:pPr lvl="2"/>
            <a:r>
              <a:rPr lang="en-US" altLang="zh-TW" dirty="0" smtClean="0"/>
              <a:t>Support text: black, gray, blue and orange.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Internal_bkg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588"/>
            <a:ext cx="9144000" cy="6861176"/>
          </a:xfrm>
          <a:prstGeom prst="rect">
            <a:avLst/>
          </a:prstGeom>
          <a:noFill/>
        </p:spPr>
      </p:pic>
      <p:sp>
        <p:nvSpPr>
          <p:cNvPr id="233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28</a:t>
            </a:r>
            <a:r>
              <a:rPr lang="zh-TW" altLang="zh-TW" smtClean="0"/>
              <a:t> pt Arial</a:t>
            </a:r>
            <a:endParaRPr lang="en-US" altLang="ja-JP" smtClean="0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508125"/>
            <a:ext cx="8054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l"/>
            <a:fld id="{48D88365-4A2A-4ACB-98A2-1977B285E591}" type="datetime1">
              <a:rPr lang="ja-JP" altLang="en-US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7288"/>
            <a:ext cx="28813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TW">
                <a:solidFill>
                  <a:srgbClr val="FFFFFF"/>
                </a:solidFill>
              </a:rPr>
              <a:t>Copyright © MediaTek Inc. All rights reserved.</a:t>
            </a:r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7288"/>
            <a:ext cx="4635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23F2E3B-7A09-4356-8980-C12414A9A683}" type="slidenum">
              <a:rPr lang="en-US" altLang="ja-JP">
                <a:solidFill>
                  <a:srgbClr val="FFFFFF"/>
                </a:solidFill>
              </a:rPr>
              <a:pPr/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0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0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0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0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0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29" descr="bar_logoc"/>
          <p:cNvPicPr>
            <a:picLocks noChangeAspect="1" noChangeArrowheads="1"/>
          </p:cNvPicPr>
          <p:nvPr/>
        </p:nvPicPr>
        <p:blipFill>
          <a:blip r:embed="rId13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CN" altLang="zh-TW" smtClean="0"/>
              <a:t> pt Arial</a:t>
            </a:r>
            <a:endParaRPr lang="en-US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TW" sz="1400" b="1" dirty="0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唤醒流程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Framework </a:t>
            </a:r>
            <a:r>
              <a:rPr lang="en-US" altLang="zh-CN" dirty="0" err="1" smtClean="0"/>
              <a:t>PowerMS</a:t>
            </a:r>
            <a:r>
              <a:rPr lang="zh-CN" altLang="en-US" dirty="0" smtClean="0"/>
              <a:t>分析过程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Based on android4.2 </a:t>
            </a:r>
            <a:r>
              <a:rPr lang="en-US" altLang="zh-CN" dirty="0" err="1" smtClean="0"/>
              <a:t>PowerMS</a:t>
            </a:r>
            <a:r>
              <a:rPr lang="en-US" altLang="zh-CN" dirty="0" smtClean="0"/>
              <a:t> Log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123950"/>
            <a:ext cx="8054975" cy="222885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步到第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步的时间长？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在前面的分析中，</a:t>
            </a:r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步和结合第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步的</a:t>
            </a:r>
            <a:r>
              <a:rPr lang="en-US" altLang="zh-CN" b="1" dirty="0" smtClean="0">
                <a:solidFill>
                  <a:srgbClr val="FF0000"/>
                </a:solidFill>
              </a:rPr>
              <a:t>log </a:t>
            </a:r>
            <a:r>
              <a:rPr lang="zh-CN" altLang="en-US" b="1" dirty="0" smtClean="0">
                <a:solidFill>
                  <a:srgbClr val="FF0000"/>
                </a:solidFill>
              </a:rPr>
              <a:t>一起来看</a:t>
            </a:r>
            <a:r>
              <a:rPr lang="zh-CN" altLang="en-US" dirty="0" smtClean="0"/>
              <a:t>，如下，所以就以下面四行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分别做</a:t>
            </a:r>
            <a:r>
              <a:rPr lang="en-US" altLang="zh-CN" dirty="0" smtClean="0"/>
              <a:t>case </a:t>
            </a:r>
            <a:r>
              <a:rPr lang="zh-CN" altLang="en-US" dirty="0" smtClean="0"/>
              <a:t>来分析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10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85800" y="3200400"/>
            <a:ext cx="8054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349500"/>
            <a:ext cx="6543675" cy="3238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06700"/>
            <a:ext cx="8105775" cy="68580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38100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 1</a:t>
            </a:r>
            <a:r>
              <a:rPr lang="zh-CN" altLang="en-US" dirty="0" smtClean="0"/>
              <a:t>：第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时间长？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这个过程主要做</a:t>
            </a:r>
            <a:r>
              <a:rPr lang="en-US" altLang="zh-CN" dirty="0" err="1" smtClean="0"/>
              <a:t>autosuspend</a:t>
            </a:r>
            <a:r>
              <a:rPr lang="zh-CN" altLang="en-US" dirty="0" smtClean="0"/>
              <a:t>的过程，若耗时比较长，请检查</a:t>
            </a:r>
            <a:r>
              <a:rPr lang="en-US" altLang="zh-CN" dirty="0" smtClean="0"/>
              <a:t>suspend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哪个</a:t>
            </a:r>
            <a:r>
              <a:rPr lang="zh-CN" altLang="en-US" dirty="0" smtClean="0"/>
              <a:t>过程是最耗时的；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Case 2:	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时间长？</a:t>
            </a:r>
            <a:endParaRPr lang="en-US" altLang="zh-CN" dirty="0" smtClean="0"/>
          </a:p>
          <a:p>
            <a:r>
              <a:rPr lang="en-US" altLang="zh-CN" dirty="0" smtClean="0"/>
              <a:t>Case 3: 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时间长？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case2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case3,</a:t>
            </a:r>
            <a:r>
              <a:rPr lang="zh-CN" altLang="en-US" dirty="0" smtClean="0"/>
              <a:t>请参与此份</a:t>
            </a:r>
            <a:r>
              <a:rPr lang="en-US" altLang="zh-CN" dirty="0" smtClean="0"/>
              <a:t>e-course: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4C43F7"/>
                </a:solidFill>
              </a:rPr>
              <a:t>唤醒流程分析</a:t>
            </a:r>
            <a:r>
              <a:rPr lang="en-US" altLang="zh-CN" dirty="0" smtClean="0">
                <a:solidFill>
                  <a:srgbClr val="4C43F7"/>
                </a:solidFill>
              </a:rPr>
              <a:t>——LCM</a:t>
            </a:r>
            <a:r>
              <a:rPr lang="zh-CN" altLang="en-US" dirty="0" smtClean="0">
                <a:solidFill>
                  <a:srgbClr val="4C43F7"/>
                </a:solidFill>
              </a:rPr>
              <a:t>和</a:t>
            </a:r>
            <a:r>
              <a:rPr lang="en-US" altLang="zh-CN" dirty="0" smtClean="0">
                <a:solidFill>
                  <a:srgbClr val="4C43F7"/>
                </a:solidFill>
              </a:rPr>
              <a:t>HDMI</a:t>
            </a:r>
            <a:r>
              <a:rPr lang="zh-CN" altLang="en-US" dirty="0" smtClean="0">
                <a:solidFill>
                  <a:srgbClr val="4C43F7"/>
                </a:solidFill>
              </a:rPr>
              <a:t>唤醒问题分析</a:t>
            </a:r>
            <a:endParaRPr lang="zh-CN" altLang="en-US" dirty="0">
              <a:solidFill>
                <a:srgbClr val="4C43F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123950"/>
            <a:ext cx="8054975" cy="222885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步时间长？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11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85800" y="3200400"/>
            <a:ext cx="8054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09600" y="1828800"/>
            <a:ext cx="8054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5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步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，检查</a:t>
            </a:r>
            <a:r>
              <a:rPr kumimoji="1" lang="en-US" altLang="zh-CN" sz="2000" kern="0" dirty="0" smtClean="0"/>
              <a:t>SCREEN_ON</a:t>
            </a:r>
            <a:r>
              <a:rPr kumimoji="1" lang="zh-CN" altLang="en-US" sz="2000" kern="0" dirty="0" smtClean="0"/>
              <a:t>这个</a:t>
            </a:r>
            <a:r>
              <a:rPr kumimoji="1" lang="en-US" altLang="zh-CN" sz="2000" kern="0" dirty="0" smtClean="0"/>
              <a:t>broadcast</a:t>
            </a:r>
            <a:r>
              <a:rPr kumimoji="1" lang="zh-CN" altLang="en-US" sz="2000" kern="0" dirty="0" smtClean="0"/>
              <a:t>被所有的</a:t>
            </a:r>
            <a:r>
              <a:rPr kumimoji="1" lang="en-US" altLang="zh-CN" sz="2000" kern="0" dirty="0" smtClean="0"/>
              <a:t>receiver</a:t>
            </a:r>
            <a:r>
              <a:rPr kumimoji="1" lang="zh-CN" altLang="en-US" sz="2000" kern="0" dirty="0" smtClean="0"/>
              <a:t>执行完的时间，用下面的</a:t>
            </a:r>
            <a:r>
              <a:rPr kumimoji="1" lang="en-US" altLang="zh-CN" sz="2000" kern="0" dirty="0" smtClean="0"/>
              <a:t>log</a:t>
            </a:r>
            <a:r>
              <a:rPr kumimoji="1" lang="zh-CN" altLang="en-US" sz="2000" kern="0" dirty="0" smtClean="0"/>
              <a:t>来判断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800"/>
            <a:ext cx="11144250" cy="180975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19400"/>
            <a:ext cx="9134475" cy="5524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sp>
        <p:nvSpPr>
          <p:cNvPr id="15" name="左大括号 14"/>
          <p:cNvSpPr/>
          <p:nvPr/>
        </p:nvSpPr>
        <p:spPr bwMode="auto">
          <a:xfrm>
            <a:off x="838200" y="2641600"/>
            <a:ext cx="304800" cy="660400"/>
          </a:xfrm>
          <a:prstGeom prst="leftBrace">
            <a:avLst>
              <a:gd name="adj1" fmla="val 22222"/>
              <a:gd name="adj2" fmla="val 4722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107950" y="2679700"/>
            <a:ext cx="685800" cy="533400"/>
          </a:xfrm>
          <a:prstGeom prst="wedgeRoundRectCallout">
            <a:avLst>
              <a:gd name="adj1" fmla="val -49606"/>
              <a:gd name="adj2" fmla="val 2924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检查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时长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8100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此逻辑牵涉到</a:t>
            </a:r>
            <a:r>
              <a:rPr lang="en-US" altLang="zh-CN" dirty="0" smtClean="0"/>
              <a:t>AMS</a:t>
            </a:r>
            <a:r>
              <a:rPr lang="zh-CN" altLang="en-US" dirty="0" smtClean="0"/>
              <a:t>发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的逻辑，所以请如下确认：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，在</a:t>
            </a:r>
            <a:r>
              <a:rPr lang="zh-CN" altLang="en-US" b="1" dirty="0" smtClean="0">
                <a:solidFill>
                  <a:srgbClr val="FF0000"/>
                </a:solidFill>
              </a:rPr>
              <a:t>整个亮屏</a:t>
            </a:r>
            <a:r>
              <a:rPr lang="zh-CN" altLang="en-US" dirty="0" smtClean="0"/>
              <a:t>过程中，是否有发生</a:t>
            </a:r>
            <a:r>
              <a:rPr lang="en-US" altLang="zh-CN" dirty="0" smtClean="0"/>
              <a:t>ANR?</a:t>
            </a:r>
            <a:r>
              <a:rPr lang="zh-CN" altLang="en-US" dirty="0" smtClean="0"/>
              <a:t>若有，则找对应发生</a:t>
            </a:r>
            <a:r>
              <a:rPr lang="en-US" altLang="zh-CN" dirty="0" smtClean="0"/>
              <a:t>ANR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来协助解决，若无，请参考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，检查上一次</a:t>
            </a:r>
            <a:r>
              <a:rPr lang="en-US" altLang="zh-CN" dirty="0" err="1" smtClean="0"/>
              <a:t>PowerMS</a:t>
            </a:r>
            <a:r>
              <a:rPr lang="zh-CN" altLang="en-US" dirty="0" smtClean="0"/>
              <a:t>的行为，如当前是亮屏，那就检查上次灭屏的过程，是否完整；或者直接提交</a:t>
            </a:r>
            <a:r>
              <a:rPr lang="en-US" altLang="zh-CN" dirty="0" smtClean="0"/>
              <a:t>eservice</a:t>
            </a:r>
            <a:r>
              <a:rPr lang="zh-CN" altLang="en-US" dirty="0" smtClean="0"/>
              <a:t>来协助解决；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听歌，屏灭后等待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分钟左右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键点不亮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要按几次才能点亮</a:t>
            </a:r>
            <a:endParaRPr lang="en-US" altLang="zh-CN" dirty="0" smtClean="0"/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charset="0"/>
              <a:buChar char="▪"/>
            </a:pPr>
            <a:r>
              <a:rPr lang="zh-CN" altLang="en-US" sz="2400" dirty="0" smtClean="0">
                <a:solidFill>
                  <a:srgbClr val="000000"/>
                </a:solidFill>
                <a:cs typeface="+mn-cs"/>
              </a:rPr>
              <a:t>分析：</a:t>
            </a:r>
            <a:endParaRPr lang="en-US" altLang="zh-CN" sz="2400" dirty="0" smtClean="0">
              <a:solidFill>
                <a:srgbClr val="000000"/>
              </a:solidFill>
              <a:cs typeface="+mn-cs"/>
            </a:endParaRPr>
          </a:p>
          <a:p>
            <a:pPr lvl="1"/>
            <a:r>
              <a:rPr lang="zh-CN" altLang="en-US" dirty="0" smtClean="0"/>
              <a:t>在分析过程中，会发现，无法亮屏的时间内有大量如下的</a:t>
            </a:r>
            <a:r>
              <a:rPr lang="en-US" altLang="zh-CN" dirty="0" smtClean="0"/>
              <a:t>log: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charset="0"/>
              <a:buChar char="▪"/>
            </a:pPr>
            <a:r>
              <a:rPr lang="en-US" altLang="zh-CN" sz="2400" dirty="0" smtClean="0">
                <a:solidFill>
                  <a:srgbClr val="000000"/>
                </a:solidFill>
                <a:cs typeface="+mn-cs"/>
              </a:rPr>
              <a:t>Solution</a:t>
            </a:r>
            <a:r>
              <a:rPr lang="zh-CN" altLang="en-US" sz="2400" dirty="0" smtClean="0">
                <a:solidFill>
                  <a:srgbClr val="000000"/>
                </a:solidFill>
                <a:cs typeface="+mn-cs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cs typeface="+mn-cs"/>
            </a:endParaRPr>
          </a:p>
          <a:p>
            <a:pPr lvl="1">
              <a:buFont typeface="Arial" charset="0"/>
              <a:buChar char="–"/>
            </a:pPr>
            <a:r>
              <a:rPr lang="zh-CN" altLang="en-US" dirty="0" smtClean="0"/>
              <a:t>请申请</a:t>
            </a:r>
            <a:r>
              <a:rPr lang="en-US" altLang="zh-CN" dirty="0" smtClean="0"/>
              <a:t>patch</a:t>
            </a:r>
          </a:p>
          <a:p>
            <a:pPr lvl="2">
              <a:buFont typeface="Arial" charset="0"/>
              <a:buChar char="–"/>
            </a:pPr>
            <a:r>
              <a:rPr lang="en-US" altLang="zh-CN" dirty="0" smtClean="0"/>
              <a:t>ALPS.JB3.TDD.MP.---  patch:ALPS00951340</a:t>
            </a:r>
          </a:p>
          <a:p>
            <a:pPr lvl="2">
              <a:buFont typeface="Arial" charset="0"/>
              <a:buChar char="–"/>
            </a:pPr>
            <a:r>
              <a:rPr lang="en-US" altLang="zh-CN" dirty="0" smtClean="0"/>
              <a:t>ALPS.JB3.MP/ALPS.JB2  patch:ALPS00839532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12</a:t>
            </a:fld>
            <a:endParaRPr lang="en-US" altLang="ja-JP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75000"/>
            <a:ext cx="7515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123950"/>
            <a:ext cx="8054975" cy="5734050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smtClean="0"/>
              <a:t>not light off the screen when short press the power key</a:t>
            </a:r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在无法亮屏的时间内，有很多如下的</a:t>
            </a:r>
            <a:r>
              <a:rPr lang="en-US" altLang="zh-CN" dirty="0" smtClean="0"/>
              <a:t>log: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Solution:</a:t>
            </a:r>
          </a:p>
          <a:p>
            <a:pPr lvl="1"/>
            <a:r>
              <a:rPr lang="zh-CN" altLang="en-US" dirty="0" smtClean="0"/>
              <a:t>当出现上面的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的时候，是判断开机动画还没执行完，所以系统是不允许灭屏的，此场景下请先检查开机动画是否正常，或者提交</a:t>
            </a:r>
            <a:r>
              <a:rPr lang="en-US" altLang="zh-CN" dirty="0" smtClean="0"/>
              <a:t>eservice.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13</a:t>
            </a:fld>
            <a:endParaRPr lang="en-US" altLang="ja-JP">
              <a:solidFill>
                <a:srgbClr val="FFFF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0"/>
            <a:ext cx="68294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3</a:t>
            </a:r>
          </a:p>
          <a:p>
            <a:pPr lvl="1"/>
            <a:r>
              <a:rPr lang="zh-CN" altLang="en-US" dirty="0" smtClean="0"/>
              <a:t>按电源键，手机不能点屏幕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按前面的检查到了第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中，并没有找到这行</a:t>
            </a:r>
            <a:r>
              <a:rPr lang="en-US" altLang="zh-CN" dirty="0" smtClean="0"/>
              <a:t>log:</a:t>
            </a:r>
          </a:p>
          <a:p>
            <a:pPr lvl="1">
              <a:buNone/>
            </a:pPr>
            <a:r>
              <a:rPr lang="en-US" altLang="zh-CN" sz="1400" dirty="0" smtClean="0"/>
              <a:t>01-01 00:02:11.234   522   539 D </a:t>
            </a:r>
            <a:r>
              <a:rPr lang="en-US" altLang="zh-CN" sz="1400" dirty="0" err="1" smtClean="0"/>
              <a:t>PowerManagerNotifier</a:t>
            </a:r>
            <a:r>
              <a:rPr lang="en-US" altLang="zh-CN" sz="1400" dirty="0" smtClean="0"/>
              <a:t>: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finishPendingBroadcastLocked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zh-CN" altLang="en-US" dirty="0" smtClean="0"/>
              <a:t>检查是否有发生</a:t>
            </a:r>
            <a:r>
              <a:rPr lang="en-US" altLang="zh-CN" dirty="0" smtClean="0"/>
              <a:t>ANR, </a:t>
            </a:r>
            <a:r>
              <a:rPr lang="zh-CN" altLang="en-US" dirty="0" smtClean="0"/>
              <a:t>确有</a:t>
            </a:r>
            <a:r>
              <a:rPr lang="en-US" altLang="zh-CN" dirty="0" smtClean="0"/>
              <a:t>ANR: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sz="1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sz="1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sz="1400" b="1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FFFFFF"/>
                </a:solidFill>
              </a:rPr>
              <a:t>Copyright © </a:t>
            </a:r>
            <a:r>
              <a:rPr lang="en-US" altLang="zh-TW" dirty="0" err="1" smtClean="0">
                <a:solidFill>
                  <a:srgbClr val="FFFFFF"/>
                </a:solidFill>
              </a:rPr>
              <a:t>MediaTek</a:t>
            </a:r>
            <a:r>
              <a:rPr lang="en-US" altLang="zh-TW" dirty="0" smtClean="0">
                <a:solidFill>
                  <a:srgbClr val="FFFFFF"/>
                </a:solidFill>
              </a:rPr>
              <a:t> Inc. All rights reserved.</a:t>
            </a: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14</a:t>
            </a:fld>
            <a:endParaRPr lang="en-US" altLang="ja-JP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1800"/>
            <a:ext cx="9134475" cy="5524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00600"/>
            <a:ext cx="13668376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标注 8"/>
          <p:cNvSpPr/>
          <p:nvPr/>
        </p:nvSpPr>
        <p:spPr bwMode="auto">
          <a:xfrm>
            <a:off x="6477000" y="5943600"/>
            <a:ext cx="1676400" cy="304800"/>
          </a:xfrm>
          <a:prstGeom prst="wedgeRoundRectCallout">
            <a:avLst>
              <a:gd name="adj1" fmla="val -56852"/>
              <a:gd name="adj2" fmla="val -1590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Broadcast</a:t>
            </a:r>
            <a:r>
              <a:rPr kumimoji="1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 ANR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而无法亮屏分析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Summary:</a:t>
            </a:r>
          </a:p>
          <a:p>
            <a:pPr lvl="1"/>
            <a:r>
              <a:rPr lang="zh-CN" altLang="en-US" dirty="0" smtClean="0"/>
              <a:t>类似的问题，要先解决</a:t>
            </a:r>
            <a:r>
              <a:rPr lang="en-US" altLang="zh-CN" dirty="0" smtClean="0"/>
              <a:t>ANR</a:t>
            </a:r>
            <a:r>
              <a:rPr lang="zh-CN" altLang="en-US" dirty="0" smtClean="0"/>
              <a:t>的问题；</a:t>
            </a:r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而且此现象，应该是短时间内无法亮屏的，也就是说</a:t>
            </a:r>
            <a:r>
              <a:rPr lang="zh-CN" altLang="en-US" dirty="0" smtClean="0"/>
              <a:t>等系统把</a:t>
            </a:r>
            <a:r>
              <a:rPr lang="en-US" altLang="zh-CN" dirty="0" smtClean="0"/>
              <a:t>ANR</a:t>
            </a:r>
            <a:r>
              <a:rPr lang="zh-CN" altLang="en-US" dirty="0" smtClean="0"/>
              <a:t>的异常处理完后，手机还是能正常亮屏的；</a:t>
            </a:r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此是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defautl</a:t>
            </a:r>
            <a:r>
              <a:rPr lang="zh-CN" altLang="en-US" dirty="0" smtClean="0"/>
              <a:t>的现象，在对比机复现</a:t>
            </a:r>
            <a:r>
              <a:rPr lang="en-US" altLang="zh-CN" dirty="0" smtClean="0"/>
              <a:t>ANR</a:t>
            </a:r>
            <a:r>
              <a:rPr lang="zh-CN" altLang="en-US" dirty="0" smtClean="0"/>
              <a:t>，再尝试去亮屏也能复现无法亮屏的现象；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15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以上，所有过程，若是无法找到</a:t>
            </a:r>
            <a:r>
              <a:rPr lang="en-US" altLang="zh-CN" dirty="0" smtClean="0"/>
              <a:t>root cause</a:t>
            </a:r>
            <a:r>
              <a:rPr lang="zh-CN" altLang="en-US" dirty="0" smtClean="0"/>
              <a:t>的，都可以通过提交</a:t>
            </a:r>
            <a:r>
              <a:rPr lang="en-US" altLang="zh-CN" dirty="0" smtClean="0"/>
              <a:t>eservice</a:t>
            </a:r>
            <a:r>
              <a:rPr lang="zh-CN" altLang="en-US" dirty="0" smtClean="0"/>
              <a:t>来协助分析，</a:t>
            </a:r>
            <a:endParaRPr lang="en-US" altLang="zh-CN" dirty="0" smtClean="0"/>
          </a:p>
          <a:p>
            <a:r>
              <a:rPr lang="zh-CN" altLang="en-US" dirty="0" smtClean="0"/>
              <a:t>但是建议贵司把自行分析的过程详细说明一下，贴上具体的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的信息，这样方便内部对应的</a:t>
            </a:r>
            <a:r>
              <a:rPr lang="en-US" altLang="zh-CN" smtClean="0"/>
              <a:t>owner</a:t>
            </a:r>
            <a:r>
              <a:rPr lang="zh-CN" altLang="en-US" smtClean="0"/>
              <a:t>接手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root cause;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16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通常按</a:t>
            </a:r>
            <a:r>
              <a:rPr lang="en-US" altLang="zh-CN" b="1" dirty="0" smtClean="0">
                <a:solidFill>
                  <a:srgbClr val="FF0000"/>
                </a:solidFill>
              </a:rPr>
              <a:t>power key</a:t>
            </a:r>
            <a:r>
              <a:rPr lang="zh-CN" altLang="en-US" dirty="0" smtClean="0"/>
              <a:t>去亮屏，会产生两种结果：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能亮起来，但是时间长；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无法点亮；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charset="0"/>
              <a:buChar char="▪"/>
            </a:pPr>
            <a:r>
              <a:rPr lang="zh-CN" altLang="en-US" sz="2400" dirty="0" smtClean="0">
                <a:solidFill>
                  <a:srgbClr val="000000"/>
                </a:solidFill>
                <a:cs typeface="+mn-cs"/>
              </a:rPr>
              <a:t>下面的过程，主要是针对上面两种情况下看</a:t>
            </a:r>
            <a:r>
              <a:rPr lang="en-US" altLang="zh-CN" sz="2400" b="1" dirty="0" smtClean="0">
                <a:solidFill>
                  <a:srgbClr val="FF0000"/>
                </a:solidFill>
                <a:cs typeface="+mn-cs"/>
              </a:rPr>
              <a:t>framework </a:t>
            </a:r>
            <a:r>
              <a:rPr lang="en-US" altLang="zh-CN" sz="2400" b="1" dirty="0" err="1" smtClean="0">
                <a:solidFill>
                  <a:srgbClr val="FF0000"/>
                </a:solidFill>
                <a:cs typeface="+mn-cs"/>
              </a:rPr>
              <a:t>PowerMS</a:t>
            </a:r>
            <a:r>
              <a:rPr lang="zh-CN" altLang="en-US" sz="2400" b="1" dirty="0" smtClean="0">
                <a:solidFill>
                  <a:srgbClr val="FF0000"/>
                </a:solidFill>
                <a:cs typeface="+mn-cs"/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  <a:cs typeface="+mn-cs"/>
              </a:rPr>
              <a:t>log</a:t>
            </a:r>
            <a:r>
              <a:rPr lang="zh-CN" altLang="en-US" sz="2400" dirty="0" smtClean="0">
                <a:solidFill>
                  <a:srgbClr val="000000"/>
                </a:solidFill>
                <a:cs typeface="+mn-cs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cs typeface="+mn-cs"/>
            </a:endParaRPr>
          </a:p>
          <a:p>
            <a:pPr marL="742950" lvl="2" indent="-342900">
              <a:spcBef>
                <a:spcPct val="50000"/>
              </a:spcBef>
              <a:buFont typeface="Arial" charset="0"/>
              <a:buChar char="▪"/>
            </a:pPr>
            <a:r>
              <a:rPr lang="zh-CN" altLang="en-US" sz="2200" dirty="0" smtClean="0">
                <a:solidFill>
                  <a:srgbClr val="000000"/>
                </a:solidFill>
                <a:cs typeface="+mn-cs"/>
              </a:rPr>
              <a:t>下面是一份完整的过程的</a:t>
            </a:r>
            <a:r>
              <a:rPr lang="en-US" altLang="zh-CN" sz="2200" dirty="0" smtClean="0">
                <a:solidFill>
                  <a:srgbClr val="000000"/>
                </a:solidFill>
                <a:cs typeface="+mn-cs"/>
              </a:rPr>
              <a:t>log</a:t>
            </a:r>
            <a:r>
              <a:rPr lang="zh-CN" altLang="en-US" sz="2200" dirty="0" smtClean="0">
                <a:solidFill>
                  <a:srgbClr val="000000"/>
                </a:solidFill>
                <a:cs typeface="+mn-cs"/>
              </a:rPr>
              <a:t>，细分为</a:t>
            </a:r>
            <a:r>
              <a:rPr lang="en-US" altLang="zh-CN" sz="2200" dirty="0" smtClean="0">
                <a:solidFill>
                  <a:srgbClr val="000000"/>
                </a:solidFill>
                <a:cs typeface="+mn-cs"/>
              </a:rPr>
              <a:t>8</a:t>
            </a:r>
            <a:r>
              <a:rPr lang="zh-CN" altLang="en-US" sz="2200" dirty="0" smtClean="0">
                <a:solidFill>
                  <a:srgbClr val="000000"/>
                </a:solidFill>
                <a:cs typeface="+mn-cs"/>
              </a:rPr>
              <a:t>个阶段：</a:t>
            </a:r>
            <a:endParaRPr lang="en-US" altLang="zh-CN" sz="2200" dirty="0" smtClean="0">
              <a:solidFill>
                <a:srgbClr val="000000"/>
              </a:solidFill>
              <a:cs typeface="+mn-cs"/>
            </a:endParaRPr>
          </a:p>
          <a:p>
            <a:pPr marL="742950" lvl="2" indent="-342900">
              <a:spcBef>
                <a:spcPct val="50000"/>
              </a:spcBef>
              <a:buFont typeface="Arial" charset="0"/>
              <a:buChar char="▪"/>
            </a:pPr>
            <a:r>
              <a:rPr lang="zh-CN" altLang="en-US" sz="2200" dirty="0" smtClean="0">
                <a:solidFill>
                  <a:srgbClr val="000000"/>
                </a:solidFill>
                <a:cs typeface="+mn-cs"/>
              </a:rPr>
              <a:t>下页</a:t>
            </a:r>
            <a:r>
              <a:rPr lang="en-US" altLang="zh-CN" sz="2200" dirty="0" smtClean="0">
                <a:solidFill>
                  <a:srgbClr val="000000"/>
                </a:solidFill>
                <a:cs typeface="+mn-cs"/>
              </a:rPr>
              <a:t>PPT</a:t>
            </a:r>
            <a:r>
              <a:rPr lang="zh-CN" altLang="en-US" sz="2200" dirty="0" smtClean="0">
                <a:solidFill>
                  <a:srgbClr val="000000"/>
                </a:solidFill>
                <a:cs typeface="+mn-cs"/>
              </a:rPr>
              <a:t>建议退出幻灯片播放模式查看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2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正常的亮屏，必然包含下面几个关键点的</a:t>
            </a:r>
            <a:r>
              <a:rPr lang="en-US" altLang="zh-CN" dirty="0" smtClean="0"/>
              <a:t>log: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3</a:t>
            </a:fld>
            <a:endParaRPr lang="en-US" altLang="ja-JP">
              <a:solidFill>
                <a:srgbClr val="FFFFFF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"/>
            <a:ext cx="1400175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亮屏过程分析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035050"/>
            <a:ext cx="8054975" cy="2914650"/>
          </a:xfrm>
        </p:spPr>
        <p:txBody>
          <a:bodyPr/>
          <a:lstStyle/>
          <a:p>
            <a:r>
              <a:rPr lang="zh-CN" altLang="en-US" dirty="0" smtClean="0"/>
              <a:t>亮屏慢的问题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更关注的是各个阶段的时间，找到哪一段时间最长后，找相应的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来帮忙优化：</a:t>
            </a:r>
            <a:endParaRPr lang="en-US" altLang="zh-CN" dirty="0" smtClean="0"/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charset="0"/>
              <a:buChar char="▪"/>
            </a:pPr>
            <a:r>
              <a:rPr lang="zh-CN" altLang="en-US" sz="2400" dirty="0" smtClean="0">
                <a:solidFill>
                  <a:srgbClr val="000000"/>
                </a:solidFill>
                <a:cs typeface="+mn-cs"/>
              </a:rPr>
              <a:t>无法亮屏</a:t>
            </a:r>
            <a:endParaRPr lang="en-US" altLang="zh-CN" sz="2400" dirty="0" smtClean="0">
              <a:solidFill>
                <a:srgbClr val="000000"/>
              </a:solidFill>
              <a:cs typeface="+mn-cs"/>
            </a:endParaRPr>
          </a:p>
          <a:p>
            <a:pPr lvl="1">
              <a:buFont typeface="Arial" charset="0"/>
              <a:buChar char="–"/>
            </a:pPr>
            <a:r>
              <a:rPr lang="zh-CN" altLang="en-US" dirty="0" smtClean="0"/>
              <a:t>确认是走到哪个阶段有问题，再找对应的阶段的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来协助分析。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FFFFFF"/>
                </a:solidFill>
              </a:rPr>
              <a:t>Copyright © </a:t>
            </a:r>
            <a:r>
              <a:rPr lang="en-US" altLang="zh-TW" dirty="0" err="1" smtClean="0">
                <a:solidFill>
                  <a:srgbClr val="FFFFFF"/>
                </a:solidFill>
              </a:rPr>
              <a:t>MediaTek</a:t>
            </a:r>
            <a:r>
              <a:rPr lang="en-US" altLang="zh-TW" dirty="0" smtClean="0">
                <a:solidFill>
                  <a:srgbClr val="FFFFFF"/>
                </a:solidFill>
              </a:rPr>
              <a:t> Inc. All rights reserved.</a:t>
            </a: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4</a:t>
            </a:fld>
            <a:endParaRPr lang="en-US" altLang="ja-JP">
              <a:solidFill>
                <a:srgbClr val="FFFFFF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908300" y="3098800"/>
            <a:ext cx="2819400" cy="3691354"/>
            <a:chOff x="215900" y="2819400"/>
            <a:chExt cx="3048000" cy="3615154"/>
          </a:xfrm>
        </p:grpSpPr>
        <p:sp>
          <p:nvSpPr>
            <p:cNvPr id="7" name="TextBox 6"/>
            <p:cNvSpPr txBox="1"/>
            <p:nvPr/>
          </p:nvSpPr>
          <p:spPr>
            <a:xfrm>
              <a:off x="482600" y="3429000"/>
              <a:ext cx="2519916" cy="338554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marL="0" lvl="1" algn="ctr">
                <a:defRPr/>
              </a:pPr>
              <a:r>
                <a:rPr lang="en-US" altLang="zh-CN" sz="1600" b="1" dirty="0" err="1" smtClean="0">
                  <a:solidFill>
                    <a:schemeClr val="tx1"/>
                  </a:solidFill>
                </a:rPr>
                <a:t>powerMS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处理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0" y="4114800"/>
              <a:ext cx="430887" cy="154968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wrap="square" anchor="ctr">
              <a:spAutoFit/>
            </a:bodyPr>
            <a:lstStyle/>
            <a:p>
              <a:pPr marL="0" lvl="1" algn="ctr">
                <a:defRPr/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唤醒底层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5900" y="2819400"/>
              <a:ext cx="3048000" cy="3385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marL="0" lvl="1" algn="ctr">
                <a:defRPr/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底层把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power key 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传到上层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52"/>
            <p:cNvCxnSpPr>
              <a:stCxn id="9" idx="2"/>
              <a:endCxn id="7" idx="0"/>
            </p:cNvCxnSpPr>
            <p:nvPr/>
          </p:nvCxnSpPr>
          <p:spPr bwMode="auto">
            <a:xfrm rot="16200000" flipH="1">
              <a:off x="1605706" y="3292148"/>
              <a:ext cx="271046" cy="26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0732" y="4114800"/>
              <a:ext cx="465824" cy="1752600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wrap="square" anchor="ctr">
              <a:spAutoFit/>
            </a:bodyPr>
            <a:lstStyle/>
            <a:p>
              <a:pPr marL="0" lvl="1" algn="ctr">
                <a:defRPr/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初始化</a:t>
              </a:r>
              <a:r>
                <a:rPr lang="en-US" altLang="zh-CN" sz="1600" b="1" smtClean="0">
                  <a:solidFill>
                    <a:schemeClr val="tx1"/>
                  </a:solidFill>
                </a:rPr>
                <a:t>keyguard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5600" y="6096000"/>
              <a:ext cx="2743200" cy="3385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marL="0" lvl="1" algn="ctr">
                <a:defRPr/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把亮度值写到设备节点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肘形连接符 16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1795978" y="3714134"/>
              <a:ext cx="347246" cy="4540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形状 18"/>
            <p:cNvCxnSpPr>
              <a:endCxn id="16" idx="0"/>
            </p:cNvCxnSpPr>
            <p:nvPr/>
          </p:nvCxnSpPr>
          <p:spPr bwMode="auto">
            <a:xfrm rot="10800000" flipV="1">
              <a:off x="1053646" y="3962400"/>
              <a:ext cx="698961" cy="1524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肘形连接符 23"/>
            <p:cNvCxnSpPr/>
            <p:nvPr/>
          </p:nvCxnSpPr>
          <p:spPr bwMode="auto">
            <a:xfrm rot="10800000" flipV="1">
              <a:off x="1727200" y="5638800"/>
              <a:ext cx="381000" cy="228600"/>
            </a:xfrm>
            <a:prstGeom prst="bentConnector3">
              <a:avLst>
                <a:gd name="adj1" fmla="val 333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形状 28"/>
            <p:cNvCxnSpPr/>
            <p:nvPr/>
          </p:nvCxnSpPr>
          <p:spPr bwMode="auto">
            <a:xfrm>
              <a:off x="1066800" y="5867400"/>
              <a:ext cx="660400" cy="2286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亮屏慢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123950"/>
            <a:ext cx="8054975" cy="1695450"/>
          </a:xfrm>
        </p:spPr>
        <p:txBody>
          <a:bodyPr/>
          <a:lstStyle/>
          <a:p>
            <a:r>
              <a:rPr lang="zh-CN" altLang="en-US" dirty="0" smtClean="0"/>
              <a:t>每一步的细分：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步之前</a:t>
            </a:r>
            <a:r>
              <a:rPr lang="zh-CN" altLang="en-US" dirty="0" smtClean="0"/>
              <a:t>，检查底层传</a:t>
            </a:r>
            <a:r>
              <a:rPr lang="en-US" altLang="zh-CN" dirty="0" smtClean="0"/>
              <a:t>power key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的时间，若这个阶段相关时间不长，继续检查第一步；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FFFFFF"/>
                </a:solidFill>
              </a:rPr>
              <a:t>Copyright © </a:t>
            </a:r>
            <a:r>
              <a:rPr lang="en-US" altLang="zh-TW" dirty="0" err="1" smtClean="0">
                <a:solidFill>
                  <a:srgbClr val="FFFFFF"/>
                </a:solidFill>
              </a:rPr>
              <a:t>MediaTek</a:t>
            </a:r>
            <a:r>
              <a:rPr lang="en-US" altLang="zh-TW" dirty="0" smtClean="0">
                <a:solidFill>
                  <a:srgbClr val="FFFFFF"/>
                </a:solidFill>
              </a:rPr>
              <a:t> Inc. All rights reserved.</a:t>
            </a: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5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4" y="2381250"/>
            <a:ext cx="8191500" cy="3619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4" y="2895600"/>
            <a:ext cx="13401676" cy="3619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3225800"/>
            <a:ext cx="80549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步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，检查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framework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把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power</a:t>
            </a:r>
            <a:r>
              <a:rPr kumimoji="1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Key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的传到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powerMS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的时长，</a:t>
            </a:r>
            <a:r>
              <a:rPr kumimoji="1" lang="zh-CN" altLang="en-US" sz="2000" kern="0" dirty="0" smtClean="0"/>
              <a:t>以下面两行</a:t>
            </a:r>
            <a:r>
              <a:rPr kumimoji="1" lang="en-US" altLang="zh-CN" sz="2000" kern="0" dirty="0" smtClean="0"/>
              <a:t>log</a:t>
            </a:r>
            <a:r>
              <a:rPr kumimoji="1" lang="zh-CN" altLang="en-US" sz="2000" kern="0" dirty="0" smtClean="0"/>
              <a:t>来判断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5850" y="4038600"/>
            <a:ext cx="13468350" cy="34290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5850" y="4495800"/>
            <a:ext cx="5934075" cy="19050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609600" y="4800600"/>
            <a:ext cx="8054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步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，检查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PowerMS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是否</a:t>
            </a:r>
            <a:r>
              <a:rPr kumimoji="1" lang="zh-CN" altLang="en-US" sz="2000" kern="0" dirty="0" smtClean="0"/>
              <a:t>通过</a:t>
            </a:r>
            <a:r>
              <a:rPr kumimoji="1" lang="en-US" altLang="zh-CN" sz="2000" kern="0" dirty="0" err="1" smtClean="0"/>
              <a:t>notifier</a:t>
            </a:r>
            <a:r>
              <a:rPr kumimoji="1" lang="zh-CN" altLang="en-US" sz="2000" kern="0" dirty="0" smtClean="0"/>
              <a:t>通知</a:t>
            </a:r>
            <a:r>
              <a:rPr kumimoji="1" lang="en-US" altLang="zh-CN" sz="2000" kern="0" dirty="0" err="1" smtClean="0"/>
              <a:t>keyguard</a:t>
            </a:r>
            <a:r>
              <a:rPr kumimoji="1" lang="zh-CN" altLang="en-US" sz="2000" kern="0" dirty="0" smtClean="0"/>
              <a:t>去初始化以下面两行</a:t>
            </a:r>
            <a:r>
              <a:rPr kumimoji="1" lang="en-US" altLang="zh-CN" sz="2000" kern="0" dirty="0" smtClean="0"/>
              <a:t>log</a:t>
            </a:r>
            <a:r>
              <a:rPr kumimoji="1" lang="zh-CN" altLang="en-US" sz="2000" kern="0" dirty="0" smtClean="0"/>
              <a:t>来判断；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52525" y="5562600"/>
            <a:ext cx="6219825" cy="19050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5791200"/>
            <a:ext cx="6391275" cy="30480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sp>
        <p:nvSpPr>
          <p:cNvPr id="15" name="圆角矩形标注 14"/>
          <p:cNvSpPr/>
          <p:nvPr/>
        </p:nvSpPr>
        <p:spPr bwMode="auto">
          <a:xfrm>
            <a:off x="7391400" y="1905000"/>
            <a:ext cx="1752600" cy="381000"/>
          </a:xfrm>
          <a:prstGeom prst="wedgeRoundRectCallout">
            <a:avLst>
              <a:gd name="adj1" fmla="val -46707"/>
              <a:gd name="adj2" fmla="val 7924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这两行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是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kernel log 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哦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  <a:sym typeface="Wingdings" pitchFamily="2" charset="2"/>
              </a:rPr>
              <a:t>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771524" y="2590800"/>
            <a:ext cx="304800" cy="533400"/>
          </a:xfrm>
          <a:prstGeom prst="leftBrace">
            <a:avLst>
              <a:gd name="adj1" fmla="val 22222"/>
              <a:gd name="adj2" fmla="val 4722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50800" y="2590800"/>
            <a:ext cx="685800" cy="533400"/>
          </a:xfrm>
          <a:prstGeom prst="wedgeRoundRectCallout">
            <a:avLst>
              <a:gd name="adj1" fmla="val -49606"/>
              <a:gd name="adj2" fmla="val 2924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检查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时长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6200" y="4114800"/>
            <a:ext cx="1009650" cy="533400"/>
            <a:chOff x="76200" y="4114800"/>
            <a:chExt cx="1009650" cy="533400"/>
          </a:xfrm>
        </p:grpSpPr>
        <p:sp>
          <p:nvSpPr>
            <p:cNvPr id="17" name="左大括号 16"/>
            <p:cNvSpPr/>
            <p:nvPr/>
          </p:nvSpPr>
          <p:spPr bwMode="auto">
            <a:xfrm>
              <a:off x="781050" y="4114800"/>
              <a:ext cx="304800" cy="533400"/>
            </a:xfrm>
            <a:prstGeom prst="leftBrace">
              <a:avLst>
                <a:gd name="adj1" fmla="val 22222"/>
                <a:gd name="adj2" fmla="val 47222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19" name="圆角矩形标注 18"/>
            <p:cNvSpPr/>
            <p:nvPr/>
          </p:nvSpPr>
          <p:spPr bwMode="auto">
            <a:xfrm>
              <a:off x="76200" y="4114800"/>
              <a:ext cx="685800" cy="533400"/>
            </a:xfrm>
            <a:prstGeom prst="wedgeRoundRectCallout">
              <a:avLst>
                <a:gd name="adj1" fmla="val -49606"/>
                <a:gd name="adj2" fmla="val 29249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kumimoji="1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DFKai-SB" pitchFamily="65" charset="-120"/>
                  <a:cs typeface="Arial" charset="0"/>
                </a:rPr>
                <a:t>检查</a:t>
              </a:r>
              <a:endPara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endParaRPr>
            </a:p>
            <a:p>
              <a:pPr algn="ctr"/>
              <a:r>
                <a:rPr kumimoji="1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DFKai-SB" pitchFamily="65" charset="-120"/>
                  <a:cs typeface="Arial" charset="0"/>
                </a:rPr>
                <a:t>时长</a:t>
              </a:r>
            </a:p>
          </p:txBody>
        </p:sp>
      </p:grpSp>
      <p:sp>
        <p:nvSpPr>
          <p:cNvPr id="24" name="左大括号 23"/>
          <p:cNvSpPr/>
          <p:nvPr/>
        </p:nvSpPr>
        <p:spPr bwMode="auto">
          <a:xfrm>
            <a:off x="762000" y="5613400"/>
            <a:ext cx="323850" cy="457200"/>
          </a:xfrm>
          <a:prstGeom prst="leftBrace">
            <a:avLst>
              <a:gd name="adj1" fmla="val 22222"/>
              <a:gd name="adj2" fmla="val 4722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25" name="圆角矩形标注 24"/>
          <p:cNvSpPr/>
          <p:nvPr/>
        </p:nvSpPr>
        <p:spPr bwMode="auto">
          <a:xfrm>
            <a:off x="76200" y="5562600"/>
            <a:ext cx="685800" cy="533400"/>
          </a:xfrm>
          <a:prstGeom prst="wedgeRoundRectCallout">
            <a:avLst>
              <a:gd name="adj1" fmla="val -49606"/>
              <a:gd name="adj2" fmla="val 2924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检查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时长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亮屏慢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123950"/>
            <a:ext cx="8054975" cy="1695450"/>
          </a:xfrm>
        </p:spPr>
        <p:txBody>
          <a:bodyPr/>
          <a:lstStyle/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步</a:t>
            </a:r>
            <a:r>
              <a:rPr lang="zh-CN" altLang="en-US" dirty="0" smtClean="0"/>
              <a:t>，检查</a:t>
            </a:r>
            <a:r>
              <a:rPr lang="en-US" altLang="zh-CN" dirty="0" err="1" smtClean="0"/>
              <a:t>powerMS</a:t>
            </a:r>
            <a:r>
              <a:rPr lang="zh-CN" altLang="en-US" dirty="0" smtClean="0"/>
              <a:t>通知底层去唤醒的时长，以下面几行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为总时间来判断：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FFFFFF"/>
                </a:solidFill>
              </a:rPr>
              <a:t>Copyright © </a:t>
            </a:r>
            <a:r>
              <a:rPr lang="en-US" altLang="zh-TW" dirty="0" err="1" smtClean="0">
                <a:solidFill>
                  <a:srgbClr val="FFFFFF"/>
                </a:solidFill>
              </a:rPr>
              <a:t>MediaTek</a:t>
            </a:r>
            <a:r>
              <a:rPr lang="en-US" altLang="zh-TW" dirty="0" smtClean="0">
                <a:solidFill>
                  <a:srgbClr val="FFFFFF"/>
                </a:solidFill>
              </a:rPr>
              <a:t> Inc. All rights reserved.</a:t>
            </a: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6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3225800"/>
            <a:ext cx="80549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步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，检查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keyguard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notifier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后，整体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ready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的时间长，以下面的</a:t>
            </a:r>
            <a:r>
              <a:rPr kumimoji="1" lang="en-US" altLang="zh-CN" sz="2000" kern="0" dirty="0" smtClean="0"/>
              <a:t>log</a:t>
            </a:r>
            <a:r>
              <a:rPr kumimoji="1" lang="zh-CN" altLang="en-US" sz="2000" kern="0" dirty="0" smtClean="0"/>
              <a:t>来判断</a:t>
            </a:r>
            <a:r>
              <a:rPr kumimoji="1" lang="en-US" altLang="zh-CN" sz="2000" kern="0" dirty="0" smtClean="0"/>
              <a:t>;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609600" y="4800600"/>
            <a:ext cx="8054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5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步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，检查</a:t>
            </a:r>
            <a:r>
              <a:rPr kumimoji="1" lang="en-US" altLang="zh-CN" sz="2000" kern="0" dirty="0" smtClean="0"/>
              <a:t>SCREEN_ON</a:t>
            </a:r>
            <a:r>
              <a:rPr kumimoji="1" lang="zh-CN" altLang="en-US" sz="2000" kern="0" dirty="0" smtClean="0"/>
              <a:t>这个</a:t>
            </a:r>
            <a:r>
              <a:rPr kumimoji="1" lang="en-US" altLang="zh-CN" sz="2000" kern="0" dirty="0" smtClean="0"/>
              <a:t>broadcast</a:t>
            </a:r>
            <a:r>
              <a:rPr kumimoji="1" lang="zh-CN" altLang="en-US" sz="2000" kern="0" dirty="0" smtClean="0"/>
              <a:t>被所有的</a:t>
            </a:r>
            <a:r>
              <a:rPr kumimoji="1" lang="en-US" altLang="zh-CN" sz="2000" kern="0" dirty="0" smtClean="0"/>
              <a:t>receiver</a:t>
            </a:r>
            <a:r>
              <a:rPr kumimoji="1" lang="zh-CN" altLang="en-US" sz="2000" kern="0" dirty="0" smtClean="0"/>
              <a:t>执行完的时间，用下面的</a:t>
            </a:r>
            <a:r>
              <a:rPr kumimoji="1" lang="en-US" altLang="zh-CN" sz="2000" kern="0" dirty="0" smtClean="0"/>
              <a:t>log</a:t>
            </a:r>
            <a:r>
              <a:rPr kumimoji="1" lang="zh-CN" altLang="en-US" sz="2000" kern="0" dirty="0" smtClean="0"/>
              <a:t>来判断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6543675" cy="3238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362200"/>
            <a:ext cx="8105775" cy="68580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038600"/>
            <a:ext cx="7629525" cy="352425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562600"/>
            <a:ext cx="11144250" cy="180975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791200"/>
            <a:ext cx="9134475" cy="5524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sp>
        <p:nvSpPr>
          <p:cNvPr id="15" name="左大括号 14"/>
          <p:cNvSpPr/>
          <p:nvPr/>
        </p:nvSpPr>
        <p:spPr bwMode="auto">
          <a:xfrm>
            <a:off x="876300" y="2209800"/>
            <a:ext cx="311150" cy="762000"/>
          </a:xfrm>
          <a:prstGeom prst="leftBrace">
            <a:avLst>
              <a:gd name="adj1" fmla="val 22222"/>
              <a:gd name="adj2" fmla="val 4722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152400" y="2298700"/>
            <a:ext cx="685800" cy="533400"/>
          </a:xfrm>
          <a:prstGeom prst="wedgeRoundRectCallout">
            <a:avLst>
              <a:gd name="adj1" fmla="val -49606"/>
              <a:gd name="adj2" fmla="val 2924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检查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时长</a:t>
            </a:r>
          </a:p>
        </p:txBody>
      </p:sp>
      <p:sp>
        <p:nvSpPr>
          <p:cNvPr id="17" name="左大括号 16"/>
          <p:cNvSpPr/>
          <p:nvPr/>
        </p:nvSpPr>
        <p:spPr bwMode="auto">
          <a:xfrm>
            <a:off x="838200" y="5613400"/>
            <a:ext cx="304800" cy="660400"/>
          </a:xfrm>
          <a:prstGeom prst="leftBrace">
            <a:avLst>
              <a:gd name="adj1" fmla="val 22222"/>
              <a:gd name="adj2" fmla="val 4722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107950" y="5651500"/>
            <a:ext cx="685800" cy="533400"/>
          </a:xfrm>
          <a:prstGeom prst="wedgeRoundRectCallout">
            <a:avLst>
              <a:gd name="adj1" fmla="val -49606"/>
              <a:gd name="adj2" fmla="val 2924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检查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时长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亮屏慢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123950"/>
            <a:ext cx="8054975" cy="1695450"/>
          </a:xfrm>
        </p:spPr>
        <p:txBody>
          <a:bodyPr/>
          <a:lstStyle/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步</a:t>
            </a:r>
            <a:r>
              <a:rPr lang="zh-CN" altLang="en-US" dirty="0" smtClean="0"/>
              <a:t>，配合第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步来做分析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FFFFFF"/>
                </a:solidFill>
              </a:rPr>
              <a:t>Copyright © </a:t>
            </a:r>
            <a:r>
              <a:rPr lang="en-US" altLang="zh-TW" dirty="0" err="1" smtClean="0">
                <a:solidFill>
                  <a:srgbClr val="FFFFFF"/>
                </a:solidFill>
              </a:rPr>
              <a:t>MediaTek</a:t>
            </a:r>
            <a:r>
              <a:rPr lang="en-US" altLang="zh-TW" dirty="0" smtClean="0">
                <a:solidFill>
                  <a:srgbClr val="FFFFFF"/>
                </a:solidFill>
              </a:rPr>
              <a:t> Inc. All rights reserved.</a:t>
            </a: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7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3225800"/>
            <a:ext cx="80549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7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步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，检查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keyguard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notifier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后，整体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ready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的时长，用下面的</a:t>
            </a:r>
            <a:r>
              <a:rPr kumimoji="1" lang="en-US" altLang="zh-CN" sz="2000" kern="0" dirty="0" smtClean="0"/>
              <a:t>log</a:t>
            </a:r>
            <a:r>
              <a:rPr kumimoji="1" lang="zh-CN" altLang="en-US" sz="2000" kern="0" dirty="0" smtClean="0"/>
              <a:t>来判断</a:t>
            </a:r>
            <a:r>
              <a:rPr kumimoji="1" lang="en-US" altLang="zh-CN" sz="2000" kern="0" dirty="0" smtClean="0"/>
              <a:t>;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543675" cy="3238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057400"/>
            <a:ext cx="8105775" cy="68580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267200"/>
            <a:ext cx="7372350" cy="3238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sp>
        <p:nvSpPr>
          <p:cNvPr id="12" name="左大括号 11"/>
          <p:cNvSpPr/>
          <p:nvPr/>
        </p:nvSpPr>
        <p:spPr bwMode="auto">
          <a:xfrm>
            <a:off x="876300" y="1892300"/>
            <a:ext cx="311150" cy="762000"/>
          </a:xfrm>
          <a:prstGeom prst="leftBrace">
            <a:avLst>
              <a:gd name="adj1" fmla="val 22222"/>
              <a:gd name="adj2" fmla="val 4722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152400" y="1981200"/>
            <a:ext cx="685800" cy="533400"/>
          </a:xfrm>
          <a:prstGeom prst="wedgeRoundRectCallout">
            <a:avLst>
              <a:gd name="adj1" fmla="val -49606"/>
              <a:gd name="adj2" fmla="val 2924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检查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时长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亮屏慢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8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09600" y="1143000"/>
            <a:ext cx="80549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8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步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，检查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powerMS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是设置亮度值到底层：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752600"/>
            <a:ext cx="9296400" cy="1447800"/>
            <a:chOff x="0" y="1828800"/>
            <a:chExt cx="11687175" cy="10668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828800"/>
              <a:ext cx="11687175" cy="1019175"/>
            </a:xfrm>
            <a:prstGeom prst="rect">
              <a:avLst/>
            </a:prstGeom>
            <a:noFill/>
            <a:ln w="9525">
              <a:solidFill>
                <a:srgbClr val="4C43F7"/>
              </a:solidFill>
              <a:miter lim="800000"/>
              <a:headEnd/>
              <a:tailEnd/>
            </a:ln>
            <a:effectLst/>
          </p:spPr>
        </p:pic>
        <p:sp>
          <p:nvSpPr>
            <p:cNvPr id="9" name="圆角矩形 8"/>
            <p:cNvSpPr/>
            <p:nvPr/>
          </p:nvSpPr>
          <p:spPr bwMode="auto">
            <a:xfrm>
              <a:off x="4953000" y="2667000"/>
              <a:ext cx="533400" cy="228600"/>
            </a:xfrm>
            <a:prstGeom prst="roundRect">
              <a:avLst/>
            </a:prstGeom>
            <a:noFill/>
            <a:ln w="15875" cap="flat" cmpd="sng" algn="ctr">
              <a:solidFill>
                <a:srgbClr val="4C43F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7162800" y="2286000"/>
              <a:ext cx="1295400" cy="228600"/>
            </a:xfrm>
            <a:prstGeom prst="roundRect">
              <a:avLst/>
            </a:prstGeom>
            <a:noFill/>
            <a:ln w="15875" cap="flat" cmpd="sng" algn="ctr">
              <a:solidFill>
                <a:srgbClr val="4C43F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8496300" y="2286000"/>
              <a:ext cx="1562100" cy="228600"/>
            </a:xfrm>
            <a:prstGeom prst="roundRect">
              <a:avLst/>
            </a:prstGeom>
            <a:noFill/>
            <a:ln w="15875" cap="flat" cmpd="sng" algn="ctr">
              <a:solidFill>
                <a:srgbClr val="4C43F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</p:grp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28600" y="4495800"/>
            <a:ext cx="8534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Summary: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整个亮</a:t>
            </a:r>
            <a:r>
              <a:rPr kumimoji="1" lang="zh-CN" altLang="en-US" sz="2000" kern="0" dirty="0" smtClean="0"/>
              <a:t>屏时间，在上层处理的时长，参考下面的两行</a:t>
            </a:r>
            <a:r>
              <a:rPr kumimoji="1" lang="en-US" altLang="zh-CN" sz="2000" kern="0" dirty="0" smtClean="0"/>
              <a:t>log</a:t>
            </a:r>
            <a:r>
              <a:rPr kumimoji="1" lang="zh-CN" altLang="en-US" sz="2000" kern="0" dirty="0" smtClean="0"/>
              <a:t>的时长：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2971800" y="3352800"/>
            <a:ext cx="2286000" cy="457200"/>
          </a:xfrm>
          <a:prstGeom prst="wedgeRoundRectCallout">
            <a:avLst>
              <a:gd name="adj1" fmla="val -6852"/>
              <a:gd name="adj2" fmla="val -940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zh-CN" altLang="en-US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要注意是</a:t>
            </a: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Light=0</a:t>
            </a: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，代表是</a:t>
            </a:r>
            <a:r>
              <a:rPr kumimoji="1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lcd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,</a:t>
            </a:r>
          </a:p>
          <a:p>
            <a:r>
              <a:rPr kumimoji="1" lang="zh-CN" altLang="en-US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其他值就有可能是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LED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或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button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5334000" y="3200400"/>
            <a:ext cx="2819400" cy="685800"/>
          </a:xfrm>
          <a:prstGeom prst="wedgeRoundRectCallout">
            <a:avLst>
              <a:gd name="adj1" fmla="val -1608"/>
              <a:gd name="adj2" fmla="val -12602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Backlight</a:t>
            </a: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变量的值，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表示当前要求的亮度值</a:t>
            </a: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，准备写到设备结点的值，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  <a:p>
            <a:r>
              <a:rPr kumimoji="1" lang="zh-CN" altLang="en-US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在这个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log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中表示，</a:t>
            </a:r>
            <a:r>
              <a:rPr kumimoji="1" lang="zh-CN" altLang="en-US" sz="1600" dirty="0" smtClean="0">
                <a:solidFill>
                  <a:srgbClr val="4C43F7"/>
                </a:solidFill>
                <a:latin typeface="Arial" charset="0"/>
                <a:ea typeface="DFKai-SB" pitchFamily="65" charset="-120"/>
                <a:cs typeface="Arial" charset="0"/>
              </a:rPr>
              <a:t>亮度值将从</a:t>
            </a:r>
            <a:r>
              <a:rPr kumimoji="1" lang="en-US" altLang="zh-CN" sz="1600" dirty="0" smtClean="0">
                <a:solidFill>
                  <a:srgbClr val="4C43F7"/>
                </a:solidFill>
                <a:latin typeface="Arial" charset="0"/>
                <a:ea typeface="DFKai-SB" pitchFamily="65" charset="-120"/>
                <a:cs typeface="Arial" charset="0"/>
              </a:rPr>
              <a:t>0</a:t>
            </a:r>
            <a:r>
              <a:rPr kumimoji="1" lang="zh-CN" altLang="en-US" sz="1600" dirty="0" smtClean="0">
                <a:solidFill>
                  <a:srgbClr val="4C43F7"/>
                </a:solidFill>
                <a:latin typeface="Arial" charset="0"/>
                <a:ea typeface="DFKai-SB" pitchFamily="65" charset="-120"/>
                <a:cs typeface="Arial" charset="0"/>
              </a:rPr>
              <a:t>变到</a:t>
            </a:r>
            <a:r>
              <a:rPr kumimoji="1" lang="en-US" altLang="zh-CN" sz="1600" dirty="0" smtClean="0">
                <a:solidFill>
                  <a:srgbClr val="4C43F7"/>
                </a:solidFill>
                <a:latin typeface="Arial" charset="0"/>
                <a:ea typeface="DFKai-SB" pitchFamily="65" charset="-120"/>
                <a:cs typeface="Arial" charset="0"/>
              </a:rPr>
              <a:t>102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; 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7391400" y="1981200"/>
            <a:ext cx="1371600" cy="457200"/>
          </a:xfrm>
          <a:prstGeom prst="wedgeRoundRectCallout">
            <a:avLst>
              <a:gd name="adj1" fmla="val -20780"/>
              <a:gd name="adj2" fmla="val 7258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55000" lnSpcReduction="20000"/>
          </a:bodyPr>
          <a:lstStyle/>
          <a:p>
            <a:r>
              <a:rPr kumimoji="1" lang="en-US" altLang="zh-CN" sz="1600" dirty="0" err="1" smtClean="0">
                <a:solidFill>
                  <a:schemeClr val="tx1"/>
                </a:solidFill>
                <a:latin typeface="Arial" charset="0"/>
                <a:ea typeface="DFKai-SB" pitchFamily="65" charset="-120"/>
                <a:cs typeface="Arial" charset="0"/>
              </a:rPr>
              <a:t>mActualBacklight</a:t>
            </a: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变量的值，表示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当前的亮度值</a:t>
            </a: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，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4" y="5715000"/>
            <a:ext cx="13401676" cy="361950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6324" y="6096000"/>
            <a:ext cx="10982325" cy="504825"/>
          </a:xfrm>
          <a:prstGeom prst="rect">
            <a:avLst/>
          </a:prstGeom>
          <a:noFill/>
          <a:ln w="9525">
            <a:solidFill>
              <a:srgbClr val="4C43F7"/>
            </a:solidFill>
            <a:miter lim="800000"/>
            <a:headEnd/>
            <a:tailEnd/>
          </a:ln>
          <a:effectLst/>
        </p:spPr>
      </p:pic>
      <p:sp>
        <p:nvSpPr>
          <p:cNvPr id="19" name="左大括号 18"/>
          <p:cNvSpPr/>
          <p:nvPr/>
        </p:nvSpPr>
        <p:spPr bwMode="auto">
          <a:xfrm>
            <a:off x="762000" y="5778500"/>
            <a:ext cx="311150" cy="762000"/>
          </a:xfrm>
          <a:prstGeom prst="leftBrace">
            <a:avLst>
              <a:gd name="adj1" fmla="val 22222"/>
              <a:gd name="adj2" fmla="val 4722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20" name="圆角矩形标注 19"/>
          <p:cNvSpPr/>
          <p:nvPr/>
        </p:nvSpPr>
        <p:spPr bwMode="auto">
          <a:xfrm>
            <a:off x="63500" y="5867400"/>
            <a:ext cx="685800" cy="533400"/>
          </a:xfrm>
          <a:prstGeom prst="wedgeRoundRectCallout">
            <a:avLst>
              <a:gd name="adj1" fmla="val -49606"/>
              <a:gd name="adj2" fmla="val 2924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检查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  <a:p>
            <a:pPr algn="ctr"/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时长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point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8D88365-4A2A-4ACB-98A2-1977B285E591}" type="datetime1">
              <a:rPr lang="ja-JP" altLang="en-US" smtClean="0">
                <a:solidFill>
                  <a:srgbClr val="FFFFFF"/>
                </a:solidFill>
              </a:rPr>
              <a:pPr algn="l"/>
              <a:t>2013/10/31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>
                <a:solidFill>
                  <a:srgbClr val="FFFFFF"/>
                </a:solidFill>
              </a:rPr>
              <a:t>Copyright © MediaTek Inc. All rights reserved.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2E3B-7A09-4356-8980-C12414A9A683}" type="slidenum">
              <a:rPr lang="en-US" altLang="ja-JP" smtClean="0">
                <a:solidFill>
                  <a:srgbClr val="FFFFFF"/>
                </a:solidFill>
              </a:rPr>
              <a:pPr/>
              <a:t>9</a:t>
            </a:fld>
            <a:endParaRPr lang="en-US" altLang="ja-JP">
              <a:solidFill>
                <a:srgbClr val="FFFFFF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20900" y="1181100"/>
            <a:ext cx="3136900" cy="4572000"/>
            <a:chOff x="2667000" y="914400"/>
            <a:chExt cx="3136900" cy="4572000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95600" y="914400"/>
              <a:ext cx="2362200" cy="381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Begin(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第一步之前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)</a:t>
              </a:r>
              <a:endParaRPr kumimoji="1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581400" y="1447800"/>
              <a:ext cx="990600" cy="457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第一步</a:t>
              </a: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4191000" y="2209800"/>
              <a:ext cx="990600" cy="457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第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2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步</a:t>
              </a: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2667000" y="2209800"/>
              <a:ext cx="990600" cy="457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第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3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步</a:t>
              </a: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4813300" y="2895600"/>
              <a:ext cx="990600" cy="457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第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4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步</a:t>
              </a: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517900" y="2895600"/>
              <a:ext cx="990600" cy="457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第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5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步</a:t>
              </a: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2667000" y="3657600"/>
              <a:ext cx="990600" cy="457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第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6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步</a:t>
              </a: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4813300" y="3581400"/>
              <a:ext cx="990600" cy="457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第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7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步</a:t>
              </a: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505200" y="5029200"/>
              <a:ext cx="990600" cy="457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第</a:t>
              </a:r>
              <a:r>
                <a:rPr kumimoji="1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8</a:t>
              </a:r>
              <a:r>
                <a:rPr kumimoji="1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標楷體" pitchFamily="65" charset="-120"/>
                  <a:cs typeface="Arial" charset="0"/>
                </a:rPr>
                <a:t>步</a:t>
              </a:r>
            </a:p>
          </p:txBody>
        </p:sp>
        <p:cxnSp>
          <p:nvCxnSpPr>
            <p:cNvPr id="17" name="直接箭头连接符 16"/>
            <p:cNvCxnSpPr>
              <a:stCxn id="7" idx="2"/>
              <a:endCxn id="8" idx="0"/>
            </p:cNvCxnSpPr>
            <p:nvPr/>
          </p:nvCxnSpPr>
          <p:spPr bwMode="auto">
            <a:xfrm rot="5400000">
              <a:off x="4000500" y="1371600"/>
              <a:ext cx="152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8" idx="2"/>
              <a:endCxn id="9" idx="0"/>
            </p:cNvCxnSpPr>
            <p:nvPr/>
          </p:nvCxnSpPr>
          <p:spPr bwMode="auto">
            <a:xfrm rot="16200000" flipH="1">
              <a:off x="4229100" y="1752600"/>
              <a:ext cx="3048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3467100" y="1600200"/>
              <a:ext cx="3048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>
              <a:stCxn id="10" idx="2"/>
              <a:endCxn id="13" idx="0"/>
            </p:cNvCxnSpPr>
            <p:nvPr/>
          </p:nvCxnSpPr>
          <p:spPr bwMode="auto">
            <a:xfrm rot="5400000">
              <a:off x="2667000" y="3162300"/>
              <a:ext cx="990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>
              <a:stCxn id="9" idx="2"/>
              <a:endCxn id="11" idx="0"/>
            </p:cNvCxnSpPr>
            <p:nvPr/>
          </p:nvCxnSpPr>
          <p:spPr bwMode="auto">
            <a:xfrm rot="16200000" flipH="1">
              <a:off x="4883150" y="2470150"/>
              <a:ext cx="228600" cy="622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>
              <a:stCxn id="13" idx="2"/>
              <a:endCxn id="15" idx="0"/>
            </p:cNvCxnSpPr>
            <p:nvPr/>
          </p:nvCxnSpPr>
          <p:spPr bwMode="auto">
            <a:xfrm rot="16200000" flipH="1">
              <a:off x="3124200" y="4152900"/>
              <a:ext cx="914400" cy="838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7" name="右大括号 36"/>
          <p:cNvSpPr/>
          <p:nvPr/>
        </p:nvSpPr>
        <p:spPr bwMode="auto">
          <a:xfrm>
            <a:off x="4711700" y="1257300"/>
            <a:ext cx="381000" cy="533400"/>
          </a:xfrm>
          <a:prstGeom prst="rightBrace">
            <a:avLst>
              <a:gd name="adj1" fmla="val 1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05400" y="1371600"/>
            <a:ext cx="3276600" cy="27699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这两步之间时间长？请</a:t>
            </a:r>
            <a:r>
              <a:rPr lang="en-US" altLang="zh-CN" sz="1200" dirty="0" smtClean="0"/>
              <a:t>check </a:t>
            </a:r>
            <a:r>
              <a:rPr lang="zh-CN" altLang="en-US" sz="1200" dirty="0" smtClean="0"/>
              <a:t>一下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input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过程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;</a:t>
            </a:r>
            <a:endParaRPr lang="zh-CN" altLang="en-US" sz="1200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4025900" y="19431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054600" y="1790701"/>
            <a:ext cx="363220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第一步时间长？请检查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keyguard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/>
              <a:t>的逻辑为何耗时；</a:t>
            </a:r>
            <a:endParaRPr lang="zh-CN" altLang="en-US" sz="1200" dirty="0"/>
          </a:p>
        </p:txBody>
      </p:sp>
      <p:sp>
        <p:nvSpPr>
          <p:cNvPr id="42" name="右大括号 41"/>
          <p:cNvSpPr/>
          <p:nvPr/>
        </p:nvSpPr>
        <p:spPr bwMode="auto">
          <a:xfrm>
            <a:off x="4559300" y="2019300"/>
            <a:ext cx="381000" cy="533400"/>
          </a:xfrm>
          <a:prstGeom prst="rightBrace">
            <a:avLst>
              <a:gd name="adj1" fmla="val 1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38700" y="2171700"/>
            <a:ext cx="4457700" cy="27699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步到第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步时间长？请检查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framework Power</a:t>
            </a:r>
            <a:r>
              <a:rPr lang="zh-CN" altLang="en-US" sz="1200" dirty="0" smtClean="0"/>
              <a:t>逻辑为何耗时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940300" y="2552700"/>
            <a:ext cx="355600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步时间长？请检查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keyguard</a:t>
            </a:r>
            <a:r>
              <a:rPr lang="zh-CN" altLang="en-US" sz="1200" dirty="0" smtClean="0"/>
              <a:t>逻辑为何耗时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rot="10800000">
            <a:off x="1828800" y="2705100"/>
            <a:ext cx="2921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3500" y="2324100"/>
            <a:ext cx="17653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步时间长？请参考下一页</a:t>
            </a:r>
            <a:r>
              <a:rPr lang="en-US" altLang="zh-CN" sz="1400" dirty="0" smtClean="0"/>
              <a:t>PPT</a:t>
            </a:r>
            <a:endParaRPr lang="zh-CN" altLang="en-US" sz="1400" dirty="0"/>
          </a:p>
        </p:txBody>
      </p:sp>
      <p:sp>
        <p:nvSpPr>
          <p:cNvPr id="56" name="右大括号 55"/>
          <p:cNvSpPr/>
          <p:nvPr/>
        </p:nvSpPr>
        <p:spPr bwMode="auto">
          <a:xfrm>
            <a:off x="5219700" y="2857500"/>
            <a:ext cx="381000" cy="533400"/>
          </a:xfrm>
          <a:prstGeom prst="rightBrace">
            <a:avLst>
              <a:gd name="adj1" fmla="val 1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88000" y="2933700"/>
            <a:ext cx="2755900" cy="4572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步到第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步时间长？</a:t>
            </a:r>
            <a:endParaRPr lang="en-US" altLang="zh-CN" sz="1200" dirty="0" smtClean="0"/>
          </a:p>
          <a:p>
            <a:r>
              <a:rPr lang="zh-CN" altLang="en-US" sz="1200" dirty="0" smtClean="0"/>
              <a:t>请检查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keyguard</a:t>
            </a:r>
            <a:r>
              <a:rPr lang="zh-CN" altLang="en-US" sz="1200" dirty="0" smtClean="0"/>
              <a:t>逻辑为何耗时</a:t>
            </a:r>
            <a:endParaRPr lang="zh-CN" altLang="en-US" sz="1200" dirty="0"/>
          </a:p>
        </p:txBody>
      </p:sp>
      <p:cxnSp>
        <p:nvCxnSpPr>
          <p:cNvPr id="62" name="直接箭头连接符 61"/>
          <p:cNvCxnSpPr/>
          <p:nvPr/>
        </p:nvCxnSpPr>
        <p:spPr bwMode="auto">
          <a:xfrm rot="10800000">
            <a:off x="1752600" y="4152901"/>
            <a:ext cx="355600" cy="2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2700" y="3773269"/>
            <a:ext cx="17653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步时间长？请参考下一页</a:t>
            </a:r>
            <a:r>
              <a:rPr lang="en-US" altLang="zh-CN" sz="1400" dirty="0" smtClean="0"/>
              <a:t>PPT</a:t>
            </a:r>
            <a:endParaRPr lang="zh-CN" altLang="en-US" sz="1400" dirty="0"/>
          </a:p>
        </p:txBody>
      </p:sp>
      <p:cxnSp>
        <p:nvCxnSpPr>
          <p:cNvPr id="69" name="直接箭头连接符 68"/>
          <p:cNvCxnSpPr/>
          <p:nvPr/>
        </p:nvCxnSpPr>
        <p:spPr bwMode="auto">
          <a:xfrm rot="5400000">
            <a:off x="3689350" y="2711450"/>
            <a:ext cx="228600" cy="673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4648200" y="37338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>
            <a:endCxn id="83" idx="3"/>
          </p:cNvCxnSpPr>
          <p:nvPr/>
        </p:nvCxnSpPr>
        <p:spPr bwMode="auto">
          <a:xfrm rot="10800000">
            <a:off x="2501900" y="3385810"/>
            <a:ext cx="469900" cy="5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736600" y="3124200"/>
            <a:ext cx="17653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步时间长？请参考下一页</a:t>
            </a:r>
            <a:r>
              <a:rPr lang="en-US" altLang="zh-CN" sz="1400" dirty="0" smtClean="0"/>
              <a:t>PPT</a:t>
            </a:r>
            <a:endParaRPr lang="zh-CN" altLang="en-US" sz="1400" dirty="0"/>
          </a:p>
        </p:txBody>
      </p:sp>
      <p:sp>
        <p:nvSpPr>
          <p:cNvPr id="84" name="右大括号 83"/>
          <p:cNvSpPr/>
          <p:nvPr/>
        </p:nvSpPr>
        <p:spPr bwMode="auto">
          <a:xfrm>
            <a:off x="5207000" y="3543300"/>
            <a:ext cx="381000" cy="533400"/>
          </a:xfrm>
          <a:prstGeom prst="rightBrace">
            <a:avLst>
              <a:gd name="adj1" fmla="val 1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00700" y="3619500"/>
            <a:ext cx="2971800" cy="46166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步到第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步时间长？</a:t>
            </a:r>
            <a:endParaRPr lang="en-US" altLang="zh-CN" sz="1200" dirty="0" smtClean="0"/>
          </a:p>
          <a:p>
            <a:r>
              <a:rPr lang="zh-CN" altLang="en-US" sz="1200" dirty="0" smtClean="0"/>
              <a:t>请检查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keyguard</a:t>
            </a:r>
            <a:r>
              <a:rPr lang="zh-CN" altLang="en-US" sz="1200" dirty="0" smtClean="0"/>
              <a:t>逻辑为何耗时</a:t>
            </a:r>
            <a:endParaRPr lang="zh-CN" altLang="en-US" sz="1200" dirty="0"/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4635500" y="2692400"/>
            <a:ext cx="304800" cy="1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形状 45"/>
          <p:cNvCxnSpPr/>
          <p:nvPr/>
        </p:nvCxnSpPr>
        <p:spPr bwMode="auto">
          <a:xfrm rot="5400000">
            <a:off x="2857500" y="4229100"/>
            <a:ext cx="12192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肘形连接符 49"/>
          <p:cNvCxnSpPr/>
          <p:nvPr/>
        </p:nvCxnSpPr>
        <p:spPr bwMode="auto">
          <a:xfrm rot="5400000">
            <a:off x="3613150" y="4146550"/>
            <a:ext cx="990600" cy="1308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右大括号 51"/>
          <p:cNvSpPr/>
          <p:nvPr/>
        </p:nvSpPr>
        <p:spPr bwMode="auto">
          <a:xfrm>
            <a:off x="5295900" y="4229100"/>
            <a:ext cx="381000" cy="1371600"/>
          </a:xfrm>
          <a:prstGeom prst="rightBrace">
            <a:avLst>
              <a:gd name="adj1" fmla="val 1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53100" y="4457700"/>
            <a:ext cx="2971800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步到第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步时间长？</a:t>
            </a:r>
            <a:endParaRPr lang="en-US" altLang="zh-CN" sz="1200" dirty="0" smtClean="0"/>
          </a:p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步到第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步时间长？</a:t>
            </a:r>
            <a:endParaRPr lang="en-US" altLang="zh-CN" sz="1200" dirty="0" smtClean="0"/>
          </a:p>
          <a:p>
            <a:r>
              <a:rPr lang="zh-CN" altLang="en-US" sz="1200" dirty="0" smtClean="0"/>
              <a:t>请检查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framework Power</a:t>
            </a:r>
            <a:r>
              <a:rPr lang="zh-CN" altLang="en-US" sz="1200" dirty="0" smtClean="0"/>
              <a:t>逻辑为何耗时</a:t>
            </a:r>
            <a:endParaRPr lang="zh-CN" altLang="en-US" sz="1200" dirty="0"/>
          </a:p>
        </p:txBody>
      </p:sp>
      <p:cxnSp>
        <p:nvCxnSpPr>
          <p:cNvPr id="59" name="肘形连接符 58"/>
          <p:cNvCxnSpPr/>
          <p:nvPr/>
        </p:nvCxnSpPr>
        <p:spPr bwMode="auto">
          <a:xfrm>
            <a:off x="3924300" y="57531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648200" y="5638801"/>
            <a:ext cx="4241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200" dirty="0" smtClean="0"/>
              <a:t>请</a:t>
            </a:r>
            <a:r>
              <a:rPr lang="zh-CN" altLang="en-US" sz="1200" dirty="0" smtClean="0"/>
              <a:t>参考此份</a:t>
            </a:r>
            <a:r>
              <a:rPr lang="en-US" altLang="zh-CN" sz="1200" dirty="0" smtClean="0"/>
              <a:t>e-course</a:t>
            </a:r>
            <a:r>
              <a:rPr lang="zh-CN" altLang="en-US" sz="1200" dirty="0" smtClean="0"/>
              <a:t>来做分析：</a:t>
            </a:r>
            <a:endParaRPr lang="en-US" altLang="zh-CN" sz="1200" dirty="0" smtClean="0"/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唤醒流程分析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——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psensor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唤醒及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backlight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控制问题分析</a:t>
            </a:r>
            <a:endParaRPr lang="zh-CN" altLang="en-US" sz="1200" dirty="0"/>
          </a:p>
        </p:txBody>
      </p:sp>
      <p:sp>
        <p:nvSpPr>
          <p:cNvPr id="60" name="圆角矩形标注 59"/>
          <p:cNvSpPr/>
          <p:nvPr/>
        </p:nvSpPr>
        <p:spPr bwMode="auto">
          <a:xfrm>
            <a:off x="0" y="6210300"/>
            <a:ext cx="9144000" cy="546100"/>
          </a:xfrm>
          <a:prstGeom prst="wedgeRoundRectCallout">
            <a:avLst>
              <a:gd name="adj1" fmla="val -49606"/>
              <a:gd name="adj2" fmla="val 29249"/>
              <a:gd name="adj3" fmla="val 16667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4C43F7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对于以上任何的一步，若无法找到</a:t>
            </a:r>
            <a:r>
              <a:rPr kumimoji="1" lang="en-US" altLang="zh-CN" b="1" i="0" u="none" strike="noStrike" cap="none" normalizeH="0" baseline="0" dirty="0" smtClean="0">
                <a:ln>
                  <a:noFill/>
                </a:ln>
                <a:solidFill>
                  <a:srgbClr val="4C43F7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root cause,</a:t>
            </a:r>
            <a:r>
              <a:rPr kumimoji="1" lang="en-US" altLang="zh-CN" b="1" i="0" u="none" strike="noStrike" cap="none" normalizeH="0" dirty="0" smtClean="0">
                <a:ln>
                  <a:noFill/>
                </a:ln>
                <a:solidFill>
                  <a:srgbClr val="4C43F7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 </a:t>
            </a:r>
            <a:r>
              <a:rPr kumimoji="1" lang="zh-CN" altLang="en-US" b="1" i="0" u="none" strike="noStrike" cap="none" normalizeH="0" dirty="0" smtClean="0">
                <a:ln>
                  <a:noFill/>
                </a:ln>
                <a:solidFill>
                  <a:srgbClr val="4C43F7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都可以通过提交</a:t>
            </a:r>
            <a:r>
              <a:rPr kumimoji="1" lang="en-US" altLang="zh-CN" b="1" i="0" u="none" strike="noStrike" cap="none" normalizeH="0" dirty="0" smtClean="0">
                <a:ln>
                  <a:noFill/>
                </a:ln>
                <a:solidFill>
                  <a:srgbClr val="4C43F7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eservice</a:t>
            </a:r>
            <a:r>
              <a:rPr kumimoji="1" lang="zh-CN" altLang="en-US" b="1" i="0" u="none" strike="noStrike" cap="none" normalizeH="0" dirty="0" smtClean="0">
                <a:ln>
                  <a:noFill/>
                </a:ln>
                <a:solidFill>
                  <a:srgbClr val="4C43F7"/>
                </a:solidFill>
                <a:effectLst/>
                <a:latin typeface="Arial" charset="0"/>
                <a:ea typeface="DFKai-SB" pitchFamily="65" charset="-120"/>
                <a:cs typeface="Arial" charset="0"/>
              </a:rPr>
              <a:t>来协助解决</a:t>
            </a:r>
            <a:r>
              <a:rPr kumimoji="1" lang="en-US" altLang="zh-CN" b="1" i="0" u="none" strike="noStrike" cap="none" normalizeH="0" dirty="0" smtClean="0">
                <a:ln>
                  <a:noFill/>
                </a:ln>
                <a:solidFill>
                  <a:srgbClr val="4C43F7"/>
                </a:solidFill>
                <a:effectLst/>
                <a:latin typeface="Arial" charset="0"/>
                <a:ea typeface="DFKai-SB" pitchFamily="65" charset="-120"/>
                <a:cs typeface="Arial" charset="0"/>
                <a:sym typeface="Wingdings" pitchFamily="2" charset="2"/>
              </a:rPr>
              <a:t>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rgbClr val="4C43F7"/>
              </a:solidFill>
              <a:effectLst/>
              <a:latin typeface="Arial" charset="0"/>
              <a:ea typeface="DFKai-SB" pitchFamily="65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 template_Internal Use">
  <a:themeElements>
    <a:clrScheme name="Corporate ppt template_Internal 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rporate ppt template_Internal 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  <a:cs typeface="Arial" charset="0"/>
          </a:defRPr>
        </a:defPPr>
      </a:lstStyle>
    </a:lnDef>
  </a:objectDefaults>
  <a:extraClrSchemeLst>
    <a:extraClrScheme>
      <a:clrScheme name="Corporate ppt template_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_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_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ernal_Use">
  <a:themeElements>
    <a:clrScheme name="1_Internal_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Internal_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ternal_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rnal_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rnal_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rnal_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rnal_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rnal_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rnal_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rnal_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rnal_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rnal_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rnal_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rnal_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nal Use">
  <a:themeElements>
    <a:clrScheme name="Internal 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 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  <a:cs typeface="Arial" charset="0"/>
          </a:defRPr>
        </a:defPPr>
      </a:lstStyle>
    </a:lnDef>
  </a:objectDefaults>
  <a:extraClrSchemeLst>
    <a:extraClrScheme>
      <a:clrScheme name="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013F7028BA04CB7EFE8CA8B4FE398" ma:contentTypeVersion="2" ma:contentTypeDescription="Create a new document." ma:contentTypeScope="" ma:versionID="da882f1bcd4f3594db2a6908af6345ad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7b2659cdc06552897402ca31c6ff9b0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CEncryptBy" minOccurs="0"/>
                <xsd:element ref="ns1:SCEnDecryp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SCEncryptBy" ma:index="8" nillable="true" ma:displayName="Encrypt By" ma:list="UserInfo" ma:internalName="SCEncrypt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CEnDecrypt" ma:index="9" nillable="true" ma:displayName="En/Decrypt" ma:default="Not Encrypted" ma:format="RadioButtons" ma:internalName="SCEnDecrypt">
      <xsd:simpleType>
        <xsd:restriction base="dms:Choice">
          <xsd:enumeration value="Not Encrypted"/>
          <xsd:enumeration value="Encrypted"/>
          <xsd:enumeration value="Queu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CEnDecrypt xmlns="http://schemas.microsoft.com/sharepoint/v3">Not Encrypted</SCEnDecrypt>
    <SCEncryptBy xmlns="http://schemas.microsoft.com/sharepoint/v3">
      <UserInfo>
        <DisplayName/>
        <AccountId xsi:nil="true"/>
        <AccountType/>
      </UserInfo>
    </SCEncryptBy>
  </documentManagement>
</p:properties>
</file>

<file path=customXml/itemProps1.xml><?xml version="1.0" encoding="utf-8"?>
<ds:datastoreItem xmlns:ds="http://schemas.openxmlformats.org/officeDocument/2006/customXml" ds:itemID="{390A4769-3E22-45A0-A66A-B8C6103FF4B7}"/>
</file>

<file path=customXml/itemProps2.xml><?xml version="1.0" encoding="utf-8"?>
<ds:datastoreItem xmlns:ds="http://schemas.openxmlformats.org/officeDocument/2006/customXml" ds:itemID="{970C2620-D13B-4CE8-8827-8EA4DE36CB08}"/>
</file>

<file path=customXml/itemProps3.xml><?xml version="1.0" encoding="utf-8"?>
<ds:datastoreItem xmlns:ds="http://schemas.openxmlformats.org/officeDocument/2006/customXml" ds:itemID="{08AAE58E-1E5F-4A69-B0FD-9D83EE3208A0}"/>
</file>

<file path=docProps/app.xml><?xml version="1.0" encoding="utf-8"?>
<Properties xmlns="http://schemas.openxmlformats.org/officeDocument/2006/extended-properties" xmlns:vt="http://schemas.openxmlformats.org/officeDocument/2006/docPropsVTypes">
  <Template>Binder_issue_analysis_SOP</Template>
  <TotalTime>8342</TotalTime>
  <Words>1374</Words>
  <Application>Microsoft Office PowerPoint</Application>
  <PresentationFormat>全屏显示(4:3)</PresentationFormat>
  <Paragraphs>197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Corporate ppt template_Internal Use</vt:lpstr>
      <vt:lpstr>1_Internal_Use</vt:lpstr>
      <vt:lpstr>Internal Use</vt:lpstr>
      <vt:lpstr>唤醒流程分析 Framework PowerMS分析过程</vt:lpstr>
      <vt:lpstr>Overview</vt:lpstr>
      <vt:lpstr>Normal </vt:lpstr>
      <vt:lpstr>亮屏过程分析</vt:lpstr>
      <vt:lpstr>亮屏慢</vt:lpstr>
      <vt:lpstr>亮屏慢</vt:lpstr>
      <vt:lpstr>亮屏慢</vt:lpstr>
      <vt:lpstr>亮屏慢</vt:lpstr>
      <vt:lpstr>Check point</vt:lpstr>
      <vt:lpstr>Check point</vt:lpstr>
      <vt:lpstr>Check point</vt:lpstr>
      <vt:lpstr>典型例子:</vt:lpstr>
      <vt:lpstr>典型例子:</vt:lpstr>
      <vt:lpstr>典型例子:</vt:lpstr>
      <vt:lpstr>ANR而无法亮屏分析</vt:lpstr>
      <vt:lpstr>其他信息</vt:lpstr>
      <vt:lpstr>Thanks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mtk70811</cp:lastModifiedBy>
  <cp:revision>1078</cp:revision>
  <dcterms:created xsi:type="dcterms:W3CDTF">2006-08-16T00:00:00Z</dcterms:created>
  <dcterms:modified xsi:type="dcterms:W3CDTF">2013-10-31T07:06:18Z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0x010100553013F7028BA04CB7EFE8CA8B4FE398</vt:lpwstr>
  </property>
</Properties>
</file>