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4"/>
  </p:sldMasterIdLst>
  <p:notesMasterIdLst>
    <p:notesMasterId r:id="rId23"/>
  </p:notesMasterIdLst>
  <p:handoutMasterIdLst>
    <p:handoutMasterId r:id="rId24"/>
  </p:handoutMasterIdLst>
  <p:sldIdLst>
    <p:sldId id="531" r:id="rId5"/>
    <p:sldId id="655" r:id="rId6"/>
    <p:sldId id="630" r:id="rId7"/>
    <p:sldId id="669" r:id="rId8"/>
    <p:sldId id="662" r:id="rId9"/>
    <p:sldId id="663" r:id="rId10"/>
    <p:sldId id="633" r:id="rId11"/>
    <p:sldId id="664" r:id="rId12"/>
    <p:sldId id="666" r:id="rId13"/>
    <p:sldId id="667" r:id="rId14"/>
    <p:sldId id="670" r:id="rId15"/>
    <p:sldId id="671" r:id="rId16"/>
    <p:sldId id="632" r:id="rId17"/>
    <p:sldId id="638" r:id="rId18"/>
    <p:sldId id="643" r:id="rId19"/>
    <p:sldId id="642" r:id="rId20"/>
    <p:sldId id="651" r:id="rId21"/>
    <p:sldId id="485" r:id="rId22"/>
  </p:sldIdLst>
  <p:sldSz cx="9144000" cy="6858000" type="screen4x3"/>
  <p:notesSz cx="6797675" cy="987425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  <a:srgbClr val="FFCCFF"/>
    <a:srgbClr val="FFFFCC"/>
    <a:srgbClr val="0066FF"/>
    <a:srgbClr val="9999FF"/>
    <a:srgbClr val="0033CC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 autoAdjust="0"/>
    <p:restoredTop sz="90000" autoAdjust="0"/>
  </p:normalViewPr>
  <p:slideViewPr>
    <p:cSldViewPr snapToObjects="1">
      <p:cViewPr varScale="1">
        <p:scale>
          <a:sx n="81" d="100"/>
          <a:sy n="81" d="100"/>
        </p:scale>
        <p:origin x="-13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fld id="{EE450422-1456-4FF0-847C-FA9304CE01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fld id="{99D10716-7479-4358-B7E1-7260B916A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92E9C-AEB7-45BA-9419-4944E7C4342A}" type="slidenum">
              <a:rPr lang="en-US" altLang="zh-TW" smtClean="0"/>
              <a:pPr/>
              <a:t>0</a:t>
            </a:fld>
            <a:endParaRPr lang="en-US" altLang="zh-TW" dirty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D10716-7479-4358-B7E1-7260B916A0C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D10716-7479-4358-B7E1-7260B916A0C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92E9C-AEB7-45BA-9419-4944E7C4342A}" type="slidenum">
              <a:rPr lang="en-US" altLang="zh-TW" smtClean="0"/>
              <a:pPr/>
              <a:t>17</a:t>
            </a:fld>
            <a:endParaRPr lang="en-US" altLang="zh-TW" dirty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96DB-44BA-407F-A23C-345E038ABC3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5958-9D60-4591-BE98-AB5BEEAF6E02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6287-7B9D-4357-AD61-2A063DED4B63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4E415-E209-4134-B5A7-F2C1E598B910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C1AB0-5AA8-4B7B-83A0-D972DF3DF46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22300" y="384175"/>
            <a:ext cx="8059738" cy="5694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C008-0A95-48B1-916C-8BA65BC9D721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4451-8E8B-4896-862A-E687F0EA5C78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D13A9-9DE8-48F3-AD19-5F7776ECAC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38EF-B0C2-4489-AD93-F7BF45B035F6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23C1-02D0-45CD-8B77-B9244C9A933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9804-11CC-49F4-9D69-53B01EB039D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ACEE-AB8C-46F9-924A-151CAE65C4AB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A0828-3B26-43F4-8100-A93D516B1F4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A45EF-35B8-4430-8B9E-635DA5DB7924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752B-9E0A-4B45-B29D-AEA3F377BF53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3E8EA-9A2E-445B-9388-43B1D5407DFC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457E1-2BA6-4FBA-B6AD-CEAFD4FE594E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15104-9233-4136-AF90-BEE86B0DC4FC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700F-928D-405C-9355-437D5438C5EE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3696-83F3-41BC-8949-2B1800332CE9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56111-0B2E-40CD-8BE5-EE63C2B768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4CA3F-94E7-44AF-9A9F-C638EFC2445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CDAB-4A89-4E54-AA14-D2F5333C6C63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4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D398AAA8-FEFD-427E-9E72-70C22A005483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0D9E8D0F-002E-4583-BAA9-BEE988CDDCD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 dirty="0">
                <a:ea typeface="SimHei" pitchFamily="2" charset="-122"/>
                <a:cs typeface="+mn-cs"/>
              </a:rPr>
              <a:t>Internal Use</a:t>
            </a:r>
            <a:endParaRPr lang="zh-TW" altLang="en-US" sz="1400" b="1">
              <a:ea typeface="新細明體" pitchFamily="18" charset="-120"/>
              <a:cs typeface="+mn-cs"/>
            </a:endParaRPr>
          </a:p>
        </p:txBody>
      </p:sp>
      <p:pic>
        <p:nvPicPr>
          <p:cNvPr id="9" name="Picture 29" descr="bar_logoc"/>
          <p:cNvPicPr>
            <a:picLocks noChangeAspect="1" noChangeArrowheads="1"/>
          </p:cNvPicPr>
          <p:nvPr userDrawn="1"/>
        </p:nvPicPr>
        <p:blipFill>
          <a:blip r:embed="rId14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03838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309563" y="2420938"/>
            <a:ext cx="8524875" cy="1800225"/>
          </a:xfrm>
        </p:spPr>
        <p:txBody>
          <a:bodyPr/>
          <a:lstStyle/>
          <a:p>
            <a:pPr algn="ctr"/>
            <a:r>
              <a:rPr lang="en-US" altLang="zh-CN" dirty="0" err="1" smtClean="0"/>
              <a:t>psensor</a:t>
            </a:r>
            <a:r>
              <a:rPr lang="zh-CN" altLang="en-US" dirty="0" smtClean="0"/>
              <a:t>唤醒及</a:t>
            </a:r>
            <a:r>
              <a:rPr lang="en-US" altLang="zh-CN" dirty="0" smtClean="0"/>
              <a:t>backlight</a:t>
            </a:r>
            <a:r>
              <a:rPr lang="zh-CN" altLang="en-US" dirty="0" smtClean="0"/>
              <a:t>控制问题分析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endParaRPr lang="en-US" altLang="zh-TW" sz="1600" dirty="0" smtClean="0"/>
          </a:p>
        </p:txBody>
      </p:sp>
      <p:pic>
        <p:nvPicPr>
          <p:cNvPr id="2054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 dirty="0">
                <a:ea typeface="SimHei" pitchFamily="2" charset="-122"/>
              </a:rPr>
              <a:t>Internal Use</a:t>
            </a:r>
            <a:endParaRPr lang="en-US" altLang="zh-TW" sz="1400" b="1" dirty="0">
              <a:ea typeface="新細明體" charset="-120"/>
            </a:endParaRP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777777"/>
                </a:solidFill>
                <a:ea typeface="SimHei" pitchFamily="2" charset="-122"/>
              </a:rPr>
              <a:t>Copyright © MediaTek Inc. All rights reserved.</a:t>
            </a:r>
          </a:p>
        </p:txBody>
      </p:sp>
      <p:pic>
        <p:nvPicPr>
          <p:cNvPr id="2057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唤醒点亮背光流程  </a:t>
            </a:r>
            <a:r>
              <a:rPr lang="en-US" altLang="zh-CN" sz="3600" dirty="0" smtClean="0"/>
              <a:t>log</a:t>
            </a:r>
            <a:r>
              <a:rPr lang="zh-CN" altLang="en-US" sz="3600" dirty="0" smtClean="0"/>
              <a:t>分析</a:t>
            </a:r>
            <a:endParaRPr lang="en-US" altLang="zh-CN" sz="36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1" y="1052737"/>
            <a:ext cx="46110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t="48406" r="40994" b="16677"/>
          <a:stretch>
            <a:fillRect/>
          </a:stretch>
        </p:blipFill>
        <p:spPr bwMode="auto">
          <a:xfrm>
            <a:off x="4355468" y="3140968"/>
            <a:ext cx="4788532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-509" t="15326" r="40506" b="61797"/>
          <a:stretch>
            <a:fillRect/>
          </a:stretch>
        </p:blipFill>
        <p:spPr bwMode="auto">
          <a:xfrm>
            <a:off x="4422402" y="1808820"/>
            <a:ext cx="4434074" cy="6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接箭头连接符 19"/>
          <p:cNvCxnSpPr/>
          <p:nvPr/>
        </p:nvCxnSpPr>
        <p:spPr>
          <a:xfrm>
            <a:off x="4330700" y="1844824"/>
            <a:ext cx="91702" cy="3526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977270" y="3501008"/>
            <a:ext cx="414710" cy="25202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31283" y="5301208"/>
            <a:ext cx="825959" cy="2213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76" y="5229200"/>
            <a:ext cx="8001000" cy="53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>
          <a:xfrm>
            <a:off x="325563" y="5831976"/>
            <a:ext cx="835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参考第一部分 </a:t>
            </a:r>
            <a:r>
              <a:rPr lang="en-US" altLang="zh-CN" sz="1800" dirty="0" smtClean="0"/>
              <a:t>Framework </a:t>
            </a:r>
            <a:r>
              <a:rPr lang="en-US" altLang="zh-CN" sz="1800" dirty="0" err="1" smtClean="0"/>
              <a:t>PowerMS</a:t>
            </a:r>
            <a:r>
              <a:rPr lang="zh-CN" altLang="en-US" sz="1800" dirty="0" smtClean="0"/>
              <a:t>分析过程 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分析，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唤醒点亮背光流程  </a:t>
            </a:r>
            <a:r>
              <a:rPr lang="en-US" altLang="zh-CN" sz="3600" dirty="0" smtClean="0"/>
              <a:t>log</a:t>
            </a:r>
            <a:r>
              <a:rPr lang="zh-CN" altLang="en-US" sz="3600" dirty="0" smtClean="0"/>
              <a:t>分析</a:t>
            </a:r>
            <a:endParaRPr lang="en-US" altLang="zh-CN" sz="36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88740"/>
            <a:ext cx="4690115" cy="43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接箭头连接符 19"/>
          <p:cNvCxnSpPr/>
          <p:nvPr/>
        </p:nvCxnSpPr>
        <p:spPr>
          <a:xfrm>
            <a:off x="4330700" y="1960190"/>
            <a:ext cx="91702" cy="3526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977270" y="3573016"/>
            <a:ext cx="414710" cy="25202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31283" y="5301208"/>
            <a:ext cx="825959" cy="2213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t="43412"/>
          <a:stretch>
            <a:fillRect/>
          </a:stretch>
        </p:blipFill>
        <p:spPr bwMode="auto">
          <a:xfrm>
            <a:off x="2123728" y="2795686"/>
            <a:ext cx="6305550" cy="250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标注 17"/>
          <p:cNvSpPr/>
          <p:nvPr/>
        </p:nvSpPr>
        <p:spPr>
          <a:xfrm>
            <a:off x="5728978" y="2060848"/>
            <a:ext cx="2700300" cy="702872"/>
          </a:xfrm>
          <a:prstGeom prst="wedgeRoundRectCallout">
            <a:avLst>
              <a:gd name="adj1" fmla="val -60883"/>
              <a:gd name="adj2" fmla="val 123308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3.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开始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Late resume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过程，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等待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FB late resume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325563" y="5625244"/>
            <a:ext cx="835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+mn-lt"/>
                <a:ea typeface="+mn-ea"/>
              </a:rPr>
              <a:t>lateresume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时间是否合适，若异常，查找出异常的模块，如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+mn-lt"/>
                <a:ea typeface="+mn-ea"/>
              </a:rPr>
              <a:t>framebuffer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check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是否有正确响应上层命令，执行点背光命令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Calibri" pitchFamily="34" charset="0"/>
              </a:rPr>
              <a:t>Agenda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通话中远离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，处理流程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上报流程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唤醒点亮背光流程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/>
              <a:t>异常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 &amp; FAQ</a:t>
            </a:r>
          </a:p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042988"/>
            <a:ext cx="8229413" cy="5035550"/>
          </a:xfrm>
        </p:spPr>
        <p:txBody>
          <a:bodyPr/>
          <a:lstStyle/>
          <a:p>
            <a:r>
              <a:rPr lang="en-US" altLang="zh-CN" sz="2000" dirty="0" smtClean="0"/>
              <a:t>ALPS00846979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ALPS00872742  </a:t>
            </a:r>
            <a:r>
              <a:rPr lang="zh-CN" altLang="en-US" sz="2000" dirty="0" smtClean="0"/>
              <a:t>概率性亮屏时间长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LOG</a:t>
            </a:r>
            <a:r>
              <a:rPr lang="zh-CN" altLang="zh-CN" sz="1600" dirty="0" smtClean="0"/>
              <a:t>时间跳变的确是因为系统进</a:t>
            </a:r>
            <a:r>
              <a:rPr lang="en-US" altLang="zh-CN" sz="1600" dirty="0" smtClean="0"/>
              <a:t>suspend</a:t>
            </a:r>
            <a:r>
              <a:rPr lang="zh-CN" altLang="zh-CN" sz="1600" dirty="0" smtClean="0"/>
              <a:t>了，系统进</a:t>
            </a:r>
            <a:r>
              <a:rPr lang="en-US" altLang="zh-CN" sz="1600" dirty="0" smtClean="0"/>
              <a:t>suspend</a:t>
            </a:r>
            <a:r>
              <a:rPr lang="zh-CN" altLang="zh-CN" sz="1600" dirty="0" smtClean="0"/>
              <a:t>的原因是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psensor</a:t>
            </a:r>
            <a:r>
              <a:rPr lang="zh-CN" altLang="zh-CN" sz="1600" dirty="0" smtClean="0"/>
              <a:t>中断来后，没有及时处理，</a:t>
            </a:r>
            <a:r>
              <a:rPr lang="en-US" altLang="zh-CN" sz="1600" dirty="0" smtClean="0"/>
              <a:t>EINT </a:t>
            </a:r>
            <a:r>
              <a:rPr lang="zh-CN" altLang="zh-CN" sz="1600" dirty="0" smtClean="0"/>
              <a:t>只会保持</a:t>
            </a:r>
            <a:r>
              <a:rPr lang="en-US" altLang="zh-CN" sz="1600" dirty="0" smtClean="0"/>
              <a:t> 0.5s</a:t>
            </a:r>
            <a:r>
              <a:rPr lang="zh-CN" altLang="zh-CN" sz="1600" dirty="0" smtClean="0"/>
              <a:t>的</a:t>
            </a:r>
            <a:r>
              <a:rPr lang="en-US" altLang="zh-CN" sz="1600" dirty="0" err="1" smtClean="0"/>
              <a:t>wakelock</a:t>
            </a:r>
            <a:r>
              <a:rPr lang="zh-CN" altLang="zh-CN" sz="1600" dirty="0" smtClean="0"/>
              <a:t>，如果操作</a:t>
            </a:r>
            <a:r>
              <a:rPr lang="en-US" altLang="zh-CN" sz="1600" dirty="0" smtClean="0"/>
              <a:t>0.5s</a:t>
            </a:r>
            <a:r>
              <a:rPr lang="zh-CN" altLang="zh-CN" sz="1600" dirty="0" smtClean="0"/>
              <a:t>没处理就会再次进入</a:t>
            </a:r>
            <a:r>
              <a:rPr lang="en-US" altLang="zh-CN" sz="1600" dirty="0" smtClean="0"/>
              <a:t>suspend</a:t>
            </a:r>
          </a:p>
          <a:p>
            <a:pPr lvl="1"/>
            <a:r>
              <a:rPr lang="zh-CN" altLang="zh-CN" sz="1600" b="1" dirty="0" smtClean="0"/>
              <a:t>减少</a:t>
            </a:r>
            <a:r>
              <a:rPr lang="en-US" altLang="zh-CN" sz="1600" b="1" dirty="0" smtClean="0"/>
              <a:t> </a:t>
            </a:r>
            <a:r>
              <a:rPr lang="zh-CN" altLang="zh-CN" sz="1600" b="1" dirty="0" smtClean="0"/>
              <a:t>远离</a:t>
            </a:r>
            <a:r>
              <a:rPr lang="en-US" altLang="zh-CN" sz="1600" b="1" dirty="0" err="1" smtClean="0"/>
              <a:t>debounce</a:t>
            </a:r>
            <a:r>
              <a:rPr lang="en-US" altLang="zh-CN" sz="1600" b="1" dirty="0" smtClean="0"/>
              <a:t> time</a:t>
            </a:r>
            <a:r>
              <a:rPr lang="zh-CN" altLang="en-US" sz="1600" b="1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proximity_sensor_negative_debounce_dalay</a:t>
            </a:r>
            <a:r>
              <a:rPr lang="en-US" altLang="zh-CN" sz="1600" dirty="0" smtClean="0"/>
              <a:t> = 0</a:t>
            </a:r>
            <a:endParaRPr lang="zh-CN" altLang="en-US" sz="1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5" y="2600908"/>
            <a:ext cx="878497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5657702" y="4536520"/>
            <a:ext cx="3024336" cy="1160732"/>
          </a:xfrm>
          <a:prstGeom prst="wedgeRoundRectCallout">
            <a:avLst>
              <a:gd name="adj1" fmla="val -87691"/>
              <a:gd name="adj2" fmla="val 65811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PMS block 3.3S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没有任何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log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输出，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sendmessage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debounce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后，导致系统再次睡眠，可结合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kernel log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32140" y="3708428"/>
            <a:ext cx="648072" cy="82809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87" y="1988840"/>
            <a:ext cx="6486897" cy="408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042988"/>
            <a:ext cx="8229413" cy="5035550"/>
          </a:xfrm>
        </p:spPr>
        <p:txBody>
          <a:bodyPr/>
          <a:lstStyle/>
          <a:p>
            <a:r>
              <a:rPr lang="en-US" altLang="zh-CN" sz="2000" dirty="0" smtClean="0"/>
              <a:t>ALPS00839642 </a:t>
            </a:r>
            <a:r>
              <a:rPr lang="zh-CN" altLang="en-US" sz="2000" dirty="0" smtClean="0"/>
              <a:t>亮屏时间长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FB </a:t>
            </a:r>
            <a:r>
              <a:rPr lang="en-US" altLang="zh-CN" sz="1600" dirty="0" err="1" smtClean="0"/>
              <a:t>lateresume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时间过长，</a:t>
            </a:r>
            <a:r>
              <a:rPr lang="en-US" altLang="zh-CN" sz="1600" dirty="0" smtClean="0"/>
              <a:t>driver</a:t>
            </a:r>
            <a:r>
              <a:rPr lang="zh-CN" altLang="en-US" sz="1600" dirty="0" smtClean="0"/>
              <a:t>问题，需分析</a:t>
            </a:r>
            <a:r>
              <a:rPr lang="en-US" altLang="zh-CN" sz="1600" dirty="0" smtClean="0"/>
              <a:t>lcm</a:t>
            </a:r>
            <a:r>
              <a:rPr lang="zh-CN" altLang="en-US" sz="1600" dirty="0" smtClean="0"/>
              <a:t>唤醒部分流程</a:t>
            </a:r>
            <a:endParaRPr lang="zh-CN" altLang="en-US" sz="1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9" name="圆角矩形标注 8"/>
          <p:cNvSpPr/>
          <p:nvPr/>
        </p:nvSpPr>
        <p:spPr>
          <a:xfrm>
            <a:off x="6552220" y="3339784"/>
            <a:ext cx="2304256" cy="990904"/>
          </a:xfrm>
          <a:prstGeom prst="wedgeRoundRectCallout">
            <a:avLst>
              <a:gd name="adj1" fmla="val -104311"/>
              <a:gd name="adj2" fmla="val 77556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需等待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FB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准备好后，才点亮背光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2096852"/>
            <a:ext cx="51244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944724"/>
            <a:ext cx="8229413" cy="5035550"/>
          </a:xfrm>
        </p:spPr>
        <p:txBody>
          <a:bodyPr/>
          <a:lstStyle/>
          <a:p>
            <a:r>
              <a:rPr lang="en-US" altLang="zh-CN" sz="2000" dirty="0" smtClean="0"/>
              <a:t> [ALPS00880266] </a:t>
            </a:r>
            <a:r>
              <a:rPr lang="zh-CN" altLang="zh-CN" sz="2000" dirty="0" smtClean="0"/>
              <a:t>通话过程中，对方挂断电话，把手机移开，手机黑屏，来电跟按</a:t>
            </a:r>
            <a:r>
              <a:rPr lang="en-US" altLang="zh-CN" sz="2000" dirty="0" smtClean="0"/>
              <a:t>power</a:t>
            </a:r>
            <a:r>
              <a:rPr lang="zh-CN" altLang="zh-CN" sz="2000" dirty="0" smtClean="0"/>
              <a:t>键也无法亮屏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Driver</a:t>
            </a:r>
            <a:r>
              <a:rPr lang="zh-CN" altLang="en-US" sz="1600" dirty="0" smtClean="0"/>
              <a:t>最后只上报靠近，没有上报远离</a:t>
            </a:r>
            <a:endParaRPr lang="zh-CN" altLang="zh-CN" sz="1600" dirty="0" smtClean="0"/>
          </a:p>
          <a:p>
            <a:r>
              <a:rPr lang="en-US" altLang="zh-CN" sz="2000" dirty="0" smtClean="0"/>
              <a:t> </a:t>
            </a:r>
            <a:endParaRPr lang="zh-CN" altLang="en-US" sz="1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9" name="圆角矩形标注 8"/>
          <p:cNvSpPr/>
          <p:nvPr/>
        </p:nvSpPr>
        <p:spPr>
          <a:xfrm>
            <a:off x="6192180" y="1952836"/>
            <a:ext cx="2735796" cy="617104"/>
          </a:xfrm>
          <a:prstGeom prst="wedgeRoundRectCallout">
            <a:avLst>
              <a:gd name="adj1" fmla="val -69814"/>
              <a:gd name="adj2" fmla="val 58559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只收到连续靠近的信息，并无远离信息，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check driver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0" y="3753036"/>
            <a:ext cx="59245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9"/>
          <p:cNvSpPr/>
          <p:nvPr/>
        </p:nvSpPr>
        <p:spPr>
          <a:xfrm>
            <a:off x="6120680" y="5181786"/>
            <a:ext cx="2735796" cy="617104"/>
          </a:xfrm>
          <a:prstGeom prst="wedgeRoundRectCallout">
            <a:avLst>
              <a:gd name="adj1" fmla="val -64672"/>
              <a:gd name="adj2" fmla="val -55422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Kernel log,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最后一次为靠近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r>
              <a:rPr lang="en-US" altLang="zh-CN" sz="1800" dirty="0" smtClean="0"/>
              <a:t>P sensor</a:t>
            </a:r>
            <a:r>
              <a:rPr lang="zh-CN" altLang="en-US" sz="1800" dirty="0" smtClean="0"/>
              <a:t>灭屏，只能由</a:t>
            </a:r>
            <a:r>
              <a:rPr lang="en-US" altLang="zh-CN" sz="1800" dirty="0" err="1" smtClean="0"/>
              <a:t>psensor</a:t>
            </a:r>
            <a:r>
              <a:rPr lang="zh-CN" altLang="en-US" sz="1800" dirty="0" smtClean="0"/>
              <a:t>点亮</a:t>
            </a:r>
            <a:endParaRPr lang="en-US" altLang="zh-CN" sz="1800" dirty="0" smtClean="0"/>
          </a:p>
          <a:p>
            <a:r>
              <a:rPr lang="zh-CN" altLang="en-US" sz="1800" dirty="0" smtClean="0"/>
              <a:t>通话过程中，如果有</a:t>
            </a:r>
            <a:r>
              <a:rPr lang="en-US" altLang="zh-CN" sz="1800" dirty="0" smtClean="0"/>
              <a:t>power key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timeout </a:t>
            </a:r>
            <a:r>
              <a:rPr lang="zh-CN" altLang="en-US" sz="1800" dirty="0" smtClean="0"/>
              <a:t>灭屏时，会关闭</a:t>
            </a:r>
            <a:r>
              <a:rPr lang="en-US" altLang="zh-CN" sz="1800" dirty="0" err="1" smtClean="0"/>
              <a:t>psensor</a:t>
            </a:r>
            <a:r>
              <a:rPr lang="zh-CN" altLang="en-US" sz="1800" dirty="0" smtClean="0"/>
              <a:t>，重新唤醒时在使能</a:t>
            </a:r>
            <a:r>
              <a:rPr lang="en-US" altLang="zh-CN" sz="1800" dirty="0" err="1" smtClean="0"/>
              <a:t>psensor</a:t>
            </a:r>
            <a:endParaRPr lang="en-US" altLang="zh-CN" sz="1800" dirty="0" smtClean="0"/>
          </a:p>
          <a:p>
            <a:r>
              <a:rPr lang="zh-CN" altLang="en-US" sz="1800" dirty="0" smtClean="0"/>
              <a:t>挂断电话后需远离后才亮屏，关闭</a:t>
            </a:r>
            <a:r>
              <a:rPr lang="en-US" altLang="zh-CN" sz="1800" dirty="0" err="1" smtClean="0"/>
              <a:t>psensor</a:t>
            </a:r>
            <a:endParaRPr lang="en-US" altLang="zh-CN" sz="1800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FAQ07302 [LED]</a:t>
            </a:r>
            <a:r>
              <a:rPr lang="zh-CN" altLang="en-US" sz="1800" dirty="0" smtClean="0">
                <a:solidFill>
                  <a:srgbClr val="C00000"/>
                </a:solidFill>
              </a:rPr>
              <a:t>如何配置</a:t>
            </a:r>
            <a:r>
              <a:rPr lang="en-US" altLang="zh-CN" sz="1800" dirty="0" smtClean="0">
                <a:solidFill>
                  <a:srgbClr val="C00000"/>
                </a:solidFill>
              </a:rPr>
              <a:t>LCD</a:t>
            </a:r>
            <a:r>
              <a:rPr lang="zh-CN" altLang="en-US" sz="1800" dirty="0" smtClean="0">
                <a:solidFill>
                  <a:srgbClr val="C00000"/>
                </a:solidFill>
              </a:rPr>
              <a:t>背光和</a:t>
            </a:r>
            <a:r>
              <a:rPr lang="en-US" altLang="zh-CN" sz="1800" dirty="0" smtClean="0">
                <a:solidFill>
                  <a:srgbClr val="C00000"/>
                </a:solidFill>
              </a:rPr>
              <a:t>LED</a:t>
            </a:r>
            <a:r>
              <a:rPr lang="zh-CN" altLang="en-US" sz="1800" dirty="0" smtClean="0">
                <a:solidFill>
                  <a:srgbClr val="C00000"/>
                </a:solidFill>
              </a:rPr>
              <a:t>，调试方法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</a:rPr>
              <a:t>FAQ07793 [LED]</a:t>
            </a:r>
            <a:r>
              <a:rPr lang="zh-CN" altLang="en-US" sz="1800" dirty="0" smtClean="0">
                <a:solidFill>
                  <a:srgbClr val="C00000"/>
                </a:solidFill>
              </a:rPr>
              <a:t>关于</a:t>
            </a:r>
            <a:r>
              <a:rPr lang="en-US" altLang="zh-CN" sz="1800" dirty="0" smtClean="0">
                <a:solidFill>
                  <a:srgbClr val="C00000"/>
                </a:solidFill>
              </a:rPr>
              <a:t>LCD</a:t>
            </a:r>
            <a:r>
              <a:rPr lang="zh-CN" altLang="en-US" sz="1800" dirty="0" smtClean="0">
                <a:solidFill>
                  <a:srgbClr val="C00000"/>
                </a:solidFill>
              </a:rPr>
              <a:t>背光调节渐变过程引起背光闪烁问题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r>
              <a:rPr lang="en-US" altLang="zh-CN" sz="1800" dirty="0" smtClean="0"/>
              <a:t>FAQ03772 [LEDS]</a:t>
            </a:r>
            <a:r>
              <a:rPr lang="zh-CN" altLang="en-US" sz="1800" dirty="0" smtClean="0"/>
              <a:t>怎样添加一个自定义的</a:t>
            </a:r>
            <a:r>
              <a:rPr lang="en-US" altLang="zh-CN" sz="1800" dirty="0" smtClean="0"/>
              <a:t>LED</a:t>
            </a:r>
            <a:r>
              <a:rPr lang="zh-CN" altLang="en-US" sz="1800" dirty="0" smtClean="0"/>
              <a:t>灯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C00000"/>
                </a:solidFill>
              </a:rPr>
              <a:t>FAQ04270 [LEDS] </a:t>
            </a:r>
            <a:r>
              <a:rPr lang="zh-CN" altLang="en-US" sz="1800" dirty="0" smtClean="0">
                <a:solidFill>
                  <a:srgbClr val="C00000"/>
                </a:solidFill>
              </a:rPr>
              <a:t>如何通过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adb</a:t>
            </a:r>
            <a:r>
              <a:rPr lang="en-US" altLang="zh-CN" sz="1800" dirty="0" smtClean="0">
                <a:solidFill>
                  <a:srgbClr val="C00000"/>
                </a:solidFill>
              </a:rPr>
              <a:t> shell </a:t>
            </a:r>
            <a:r>
              <a:rPr lang="zh-CN" altLang="en-US" sz="1800" dirty="0" smtClean="0">
                <a:solidFill>
                  <a:srgbClr val="C00000"/>
                </a:solidFill>
              </a:rPr>
              <a:t>控制 </a:t>
            </a:r>
            <a:r>
              <a:rPr lang="en-US" altLang="zh-CN" sz="1800" dirty="0" smtClean="0">
                <a:solidFill>
                  <a:srgbClr val="C00000"/>
                </a:solidFill>
              </a:rPr>
              <a:t>LEDs</a:t>
            </a:r>
          </a:p>
          <a:p>
            <a:r>
              <a:rPr lang="en-US" altLang="zh-CN" sz="1800" dirty="0" smtClean="0"/>
              <a:t>FAQ04555 [sensor]</a:t>
            </a:r>
            <a:r>
              <a:rPr lang="zh-CN" altLang="en-US" sz="1800" dirty="0" smtClean="0"/>
              <a:t>没有中断的距离传感器在打电话灭屏时间长后失效</a:t>
            </a:r>
            <a:endParaRPr lang="en-US" altLang="zh-CN" sz="1800" dirty="0" smtClean="0"/>
          </a:p>
          <a:p>
            <a:r>
              <a:rPr lang="en-US" altLang="zh-CN" sz="1800" dirty="0" smtClean="0"/>
              <a:t>FAQ08319 [sensor]</a:t>
            </a:r>
            <a:r>
              <a:rPr lang="en-US" altLang="zh-CN" sz="1800" dirty="0" err="1" smtClean="0"/>
              <a:t>Psensor</a:t>
            </a:r>
            <a:r>
              <a:rPr lang="zh-CN" altLang="en-US" sz="1800" dirty="0" smtClean="0"/>
              <a:t>相关的不亮屏问题分析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C00000"/>
                </a:solidFill>
              </a:rPr>
              <a:t>FAQ08320 [sensor]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Psensor</a:t>
            </a:r>
            <a:r>
              <a:rPr lang="zh-CN" altLang="en-US" sz="1800" dirty="0" smtClean="0">
                <a:solidFill>
                  <a:srgbClr val="C00000"/>
                </a:solidFill>
              </a:rPr>
              <a:t>相关的亮屏慢问题分析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r>
              <a:rPr lang="en-US" altLang="zh-CN" sz="1800" dirty="0" smtClean="0"/>
              <a:t>FAQ06568 [sensor]</a:t>
            </a:r>
            <a:r>
              <a:rPr lang="zh-CN" altLang="en-US" sz="1800" dirty="0" smtClean="0"/>
              <a:t>如何解决光感不灵敏的问题</a:t>
            </a:r>
            <a:endParaRPr lang="en-US" altLang="zh-CN" sz="1800" dirty="0" smtClean="0"/>
          </a:p>
          <a:p>
            <a:r>
              <a:rPr lang="en-US" altLang="zh-CN" sz="1800" dirty="0" smtClean="0"/>
              <a:t>FAQ06841 [</a:t>
            </a:r>
            <a:r>
              <a:rPr lang="en-US" altLang="zh-CN" sz="1800" dirty="0" err="1" smtClean="0"/>
              <a:t>psensor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如何在</a:t>
            </a:r>
            <a:r>
              <a:rPr lang="en-US" altLang="zh-CN" sz="1800" dirty="0" smtClean="0"/>
              <a:t>JB2</a:t>
            </a:r>
            <a:r>
              <a:rPr lang="zh-CN" altLang="en-US" sz="1800" dirty="0" smtClean="0"/>
              <a:t>版本上优化打电话后亮屏的时间</a:t>
            </a:r>
            <a:endParaRPr lang="en-US" altLang="zh-CN" sz="1800" dirty="0" smtClean="0"/>
          </a:p>
          <a:p>
            <a:r>
              <a:rPr lang="en-US" altLang="zh-CN" sz="1800" dirty="0" smtClean="0"/>
              <a:t>FAQ06471 </a:t>
            </a:r>
            <a:r>
              <a:rPr lang="zh-CN" altLang="en-US" sz="1800" dirty="0" smtClean="0"/>
              <a:t>通话时 </a:t>
            </a:r>
            <a:r>
              <a:rPr lang="en-US" altLang="zh-CN" sz="1800" dirty="0" err="1" smtClean="0"/>
              <a:t>psensor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唤醒屏幕慢</a:t>
            </a:r>
            <a:endParaRPr lang="en-US" altLang="zh-CN" sz="1800" dirty="0" smtClean="0"/>
          </a:p>
          <a:p>
            <a:r>
              <a:rPr lang="en-US" altLang="zh-CN" sz="1800" dirty="0" smtClean="0"/>
              <a:t>FAQ04861 [sensor]</a:t>
            </a:r>
            <a:r>
              <a:rPr lang="zh-CN" altLang="en-US" sz="1800" dirty="0" smtClean="0"/>
              <a:t>没有</a:t>
            </a:r>
            <a:r>
              <a:rPr lang="en-US" altLang="zh-CN" sz="1800" dirty="0" err="1" smtClean="0"/>
              <a:t>Psensor</a:t>
            </a:r>
            <a:r>
              <a:rPr lang="zh-CN" altLang="en-US" sz="1800" dirty="0" smtClean="0"/>
              <a:t>时如何实现电话接通后的快速灭屏</a:t>
            </a:r>
            <a:endParaRPr lang="en-US" altLang="zh-CN" sz="1800" dirty="0" smtClean="0"/>
          </a:p>
          <a:p>
            <a:r>
              <a:rPr lang="en-US" altLang="zh-CN" sz="1800" dirty="0" smtClean="0"/>
              <a:t>FAQ04860 [</a:t>
            </a:r>
            <a:r>
              <a:rPr lang="zh-CN" altLang="en-US" sz="1800" dirty="0" smtClean="0"/>
              <a:t>距离传感器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通话结束后灭屏速度慢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03838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309563" y="2420938"/>
            <a:ext cx="8524875" cy="18002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Q&amp;A</a:t>
            </a:r>
          </a:p>
        </p:txBody>
      </p:sp>
      <p:pic>
        <p:nvPicPr>
          <p:cNvPr id="2054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 dirty="0">
                <a:ea typeface="SimHei" pitchFamily="2" charset="-122"/>
              </a:rPr>
              <a:t>Internal Use</a:t>
            </a:r>
            <a:endParaRPr lang="en-US" altLang="zh-TW" sz="1400" b="1" dirty="0">
              <a:ea typeface="新細明體" charset="-120"/>
            </a:endParaRP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777777"/>
                </a:solidFill>
                <a:ea typeface="SimHei" pitchFamily="2" charset="-122"/>
              </a:rPr>
              <a:t>Copyright © MediaTek Inc. All rights reserved.</a:t>
            </a:r>
          </a:p>
        </p:txBody>
      </p:sp>
      <p:pic>
        <p:nvPicPr>
          <p:cNvPr id="2057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Calibri" pitchFamily="34" charset="0"/>
              </a:rPr>
              <a:t>Agenda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通话中远离</a:t>
            </a:r>
            <a:r>
              <a:rPr lang="en-US" altLang="zh-CN" dirty="0" err="1" smtClean="0"/>
              <a:t>psensor</a:t>
            </a:r>
            <a:r>
              <a:rPr lang="zh-CN" altLang="en-US" dirty="0" smtClean="0"/>
              <a:t>，处理流程 </a:t>
            </a:r>
            <a:r>
              <a:rPr lang="en-US" altLang="zh-CN" dirty="0" smtClean="0"/>
              <a:t>overview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上报流程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唤醒流程及点亮背光流程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异常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case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&amp; FAQ</a:t>
            </a:r>
          </a:p>
          <a:p>
            <a:pPr>
              <a:buNone/>
            </a:pP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600" dirty="0" err="1" smtClean="0">
                <a:solidFill>
                  <a:srgbClr val="000000"/>
                </a:solidFill>
              </a:rPr>
              <a:t>Psensor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软件处理流程 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over view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3949"/>
            <a:ext cx="554461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Psensor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软件处理流程 </a:t>
            </a:r>
            <a:r>
              <a:rPr kumimoji="1" lang="en-US" altLang="zh-CN" dirty="0" smtClean="0">
                <a:solidFill>
                  <a:srgbClr val="000000"/>
                </a:solidFill>
              </a:rPr>
              <a:t>over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8161337" cy="5247508"/>
          </a:xfrm>
        </p:spPr>
        <p:txBody>
          <a:bodyPr/>
          <a:lstStyle/>
          <a:p>
            <a:r>
              <a:rPr lang="en-US" altLang="zh-CN" sz="2400" dirty="0" smtClean="0"/>
              <a:t>main log</a:t>
            </a:r>
            <a:r>
              <a:rPr lang="zh-CN" altLang="en-US" sz="2400" dirty="0" smtClean="0"/>
              <a:t>：正常亮屏时间约</a:t>
            </a:r>
            <a:r>
              <a:rPr lang="en-US" altLang="zh-CN" sz="2400" dirty="0" smtClean="0"/>
              <a:t>1s</a:t>
            </a:r>
          </a:p>
          <a:p>
            <a:pPr lvl="1"/>
            <a:r>
              <a:rPr lang="zh-CN" altLang="en-US" sz="2000" dirty="0" smtClean="0"/>
              <a:t>收到远离及亮屏的过程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530536"/>
            <a:ext cx="8115300" cy="299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5796136" y="980728"/>
            <a:ext cx="2992264" cy="720874"/>
          </a:xfrm>
          <a:prstGeom prst="wedgeRoundRectCallout">
            <a:avLst>
              <a:gd name="adj1" fmla="val -64626"/>
              <a:gd name="adj2" fmla="val 109661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False:</a:t>
            </a:r>
            <a:r>
              <a:rPr lang="zh-CN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远离，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true</a:t>
            </a:r>
            <a:r>
              <a:rPr lang="zh-CN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，靠近；</a:t>
            </a:r>
            <a:endParaRPr lang="en-US" altLang="zh-CN" sz="16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关键词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: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 P-Sensor Changed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760132" y="2033798"/>
            <a:ext cx="3204356" cy="720874"/>
          </a:xfrm>
          <a:prstGeom prst="wedgeRoundRectCallout">
            <a:avLst>
              <a:gd name="adj1" fmla="val -82648"/>
              <a:gd name="adj2" fmla="val 16966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500ms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时间后发送处理消息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600" b="1" dirty="0" err="1" smtClean="0">
                <a:solidFill>
                  <a:srgbClr val="C00000"/>
                </a:solidFill>
              </a:rPr>
              <a:t>Pms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可以设定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delaytime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之前为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500ms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，可修改为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0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796136" y="2970696"/>
            <a:ext cx="3168352" cy="954900"/>
          </a:xfrm>
          <a:prstGeom prst="wedgeRoundRectCallout">
            <a:avLst>
              <a:gd name="adj1" fmla="val -63408"/>
              <a:gd name="adj2" fmla="val 12055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3.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 进入唤醒流程，一般时间为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500ms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左右，对应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lateresume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关键词：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unblankalldisplays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148064" y="3186720"/>
            <a:ext cx="201860" cy="738876"/>
          </a:xfrm>
          <a:prstGeom prst="rightBrac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5349924" y="4293096"/>
            <a:ext cx="3614564" cy="954900"/>
          </a:xfrm>
          <a:prstGeom prst="wedgeRoundRectCallout">
            <a:avLst>
              <a:gd name="adj1" fmla="val -77098"/>
              <a:gd name="adj2" fmla="val -62834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4.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唤醒后接着下达点亮背光的命令，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light=0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表示背光，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color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为亮度值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关键词：</a:t>
            </a:r>
            <a:r>
              <a:rPr lang="en-US" altLang="zh-CN" sz="1600" dirty="0" smtClean="0"/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setLight_native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</a:p>
        </p:txBody>
      </p:sp>
      <p:sp>
        <p:nvSpPr>
          <p:cNvPr id="14" name="矩形 13"/>
          <p:cNvSpPr/>
          <p:nvPr/>
        </p:nvSpPr>
        <p:spPr>
          <a:xfrm>
            <a:off x="608013" y="4545124"/>
            <a:ext cx="8356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分析：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分析 </a:t>
            </a:r>
            <a:r>
              <a:rPr lang="en-US" altLang="zh-CN" sz="1800" dirty="0" smtClean="0"/>
              <a:t>kernel</a:t>
            </a:r>
            <a:r>
              <a:rPr lang="zh-CN" altLang="en-US" sz="1800" dirty="0" smtClean="0"/>
              <a:t>上报数据到第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点的时间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分析第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点到第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点时间，时间可改为</a:t>
            </a:r>
            <a:r>
              <a:rPr lang="en-US" altLang="zh-CN" sz="1800" dirty="0" smtClean="0"/>
              <a:t>0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分析第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点到第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点时间，参考第一部分 </a:t>
            </a:r>
            <a:r>
              <a:rPr lang="en-US" altLang="zh-CN" sz="1800" dirty="0" smtClean="0"/>
              <a:t>Framework </a:t>
            </a:r>
            <a:r>
              <a:rPr lang="en-US" altLang="zh-CN" sz="1800" dirty="0" err="1" smtClean="0"/>
              <a:t>PowerMS</a:t>
            </a:r>
            <a:r>
              <a:rPr lang="zh-CN" altLang="en-US" sz="1800" dirty="0" smtClean="0"/>
              <a:t>分析过程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点唤醒时间是否合适一般</a:t>
            </a:r>
            <a:r>
              <a:rPr lang="en-US" altLang="zh-CN" sz="1800" dirty="0" smtClean="0"/>
              <a:t>300ms</a:t>
            </a:r>
            <a:r>
              <a:rPr lang="zh-CN" altLang="en-US" sz="1800" dirty="0" smtClean="0"/>
              <a:t>～</a:t>
            </a:r>
            <a:r>
              <a:rPr lang="en-US" altLang="zh-CN" sz="1800" dirty="0" smtClean="0"/>
              <a:t>500ms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最后是否有下点亮背光的命令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Calibri" pitchFamily="34" charset="0"/>
              </a:rPr>
              <a:t>Agenda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通话中远离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，处理流程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altLang="zh-CN" dirty="0" err="1" smtClean="0"/>
              <a:t>Psensor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上报流程  </a:t>
            </a:r>
            <a:r>
              <a:rPr lang="en-US" altLang="zh-CN" dirty="0" smtClean="0"/>
              <a:t>log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唤醒点亮背光流程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异常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case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&amp; FAQ</a:t>
            </a:r>
          </a:p>
          <a:p>
            <a:pPr>
              <a:buNone/>
            </a:pP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0" y="1969982"/>
            <a:ext cx="5404532" cy="135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16603"/>
          <a:stretch>
            <a:fillRect/>
          </a:stretch>
        </p:blipFill>
        <p:spPr bwMode="auto">
          <a:xfrm>
            <a:off x="35496" y="3681028"/>
            <a:ext cx="5976156" cy="105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Psensor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上报流程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分析（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8161337" cy="4954588"/>
          </a:xfrm>
        </p:spPr>
        <p:txBody>
          <a:bodyPr/>
          <a:lstStyle/>
          <a:p>
            <a:r>
              <a:rPr lang="en-US" altLang="zh-CN" sz="2400" dirty="0" smtClean="0"/>
              <a:t>Kernel log </a:t>
            </a:r>
            <a:r>
              <a:rPr lang="zh-CN" altLang="en-US" sz="2400" dirty="0" smtClean="0"/>
              <a:t>分析：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整个通话过程</a:t>
            </a:r>
            <a:r>
              <a:rPr lang="en-US" altLang="zh-CN" sz="1600" dirty="0" err="1" smtClean="0"/>
              <a:t>psensor</a:t>
            </a:r>
            <a:r>
              <a:rPr lang="zh-CN" altLang="en-US" sz="1600" dirty="0" smtClean="0"/>
              <a:t>的行为</a:t>
            </a:r>
            <a:endParaRPr lang="en-US" altLang="zh-CN" sz="1600" dirty="0" smtClean="0"/>
          </a:p>
          <a:p>
            <a:endParaRPr lang="en-US" altLang="zh-CN" sz="2400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9" name="圆角矩形标注 8"/>
          <p:cNvSpPr/>
          <p:nvPr/>
        </p:nvSpPr>
        <p:spPr>
          <a:xfrm>
            <a:off x="6444208" y="3771038"/>
            <a:ext cx="2412268" cy="1188132"/>
          </a:xfrm>
          <a:prstGeom prst="wedgeRoundRectCallout">
            <a:avLst>
              <a:gd name="adj1" fmla="val -74174"/>
              <a:gd name="adj2" fmla="val -8435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C00000"/>
                </a:solidFill>
              </a:rPr>
              <a:t>Psensor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上报靠近和远离，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0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靠近，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远离；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无固定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log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，需根据具体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driver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决定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976156" y="2455304"/>
            <a:ext cx="3168352" cy="954900"/>
          </a:xfrm>
          <a:prstGeom prst="wedgeRoundRectCallout">
            <a:avLst>
              <a:gd name="adj1" fmla="val -75619"/>
              <a:gd name="adj2" fmla="val -43109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Sensor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使能：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7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psensor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使能；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0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，禁能；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关键词：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&lt;HWMSEN&gt; sensor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516" y="4941168"/>
            <a:ext cx="8466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分析：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/>
              <a:t>结合</a:t>
            </a:r>
            <a:r>
              <a:rPr lang="en-US" altLang="zh-CN" sz="1800" b="1" dirty="0" smtClean="0"/>
              <a:t>main log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driver</a:t>
            </a:r>
            <a:r>
              <a:rPr lang="zh-CN" altLang="en-US" sz="1800" b="1" dirty="0" smtClean="0"/>
              <a:t>上报数据是否及时</a:t>
            </a:r>
            <a:r>
              <a:rPr lang="en-US" altLang="zh-CN" sz="1800" b="1" dirty="0" smtClean="0">
                <a:sym typeface="Wingdings" pitchFamily="2" charset="2"/>
              </a:rPr>
              <a:t></a:t>
            </a:r>
            <a:r>
              <a:rPr lang="zh-CN" altLang="en-US" sz="1800" b="1" dirty="0" smtClean="0">
                <a:sym typeface="Wingdings" pitchFamily="2" charset="2"/>
              </a:rPr>
              <a:t>异常，分析</a:t>
            </a:r>
            <a:r>
              <a:rPr lang="en-US" altLang="zh-CN" sz="1800" b="1" dirty="0" smtClean="0">
                <a:sym typeface="Wingdings" pitchFamily="2" charset="2"/>
              </a:rPr>
              <a:t>sensor</a:t>
            </a:r>
            <a:r>
              <a:rPr lang="zh-CN" altLang="en-US" sz="1800" b="1" dirty="0" smtClean="0">
                <a:sym typeface="Wingdings" pitchFamily="2" charset="2"/>
              </a:rPr>
              <a:t>分发流程</a:t>
            </a:r>
            <a:endParaRPr lang="en-US" altLang="zh-CN" sz="18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/>
              <a:t>注意</a:t>
            </a:r>
            <a:r>
              <a:rPr lang="en-US" altLang="zh-CN" sz="1800" b="1" dirty="0" smtClean="0"/>
              <a:t>sensor polling</a:t>
            </a:r>
            <a:r>
              <a:rPr lang="zh-CN" altLang="en-US" sz="1800" b="1" dirty="0" smtClean="0"/>
              <a:t>时间</a:t>
            </a:r>
            <a:endParaRPr lang="en-US" altLang="zh-CN" sz="1800" b="1" dirty="0" smtClean="0"/>
          </a:p>
          <a:p>
            <a:pPr>
              <a:buFont typeface="Wingdings" pitchFamily="2" charset="2"/>
              <a:buChar char="u"/>
            </a:pPr>
            <a:endParaRPr lang="en-US" altLang="zh-CN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Psensor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上报流程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分析（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8161337" cy="4954588"/>
          </a:xfrm>
        </p:spPr>
        <p:txBody>
          <a:bodyPr/>
          <a:lstStyle/>
          <a:p>
            <a:r>
              <a:rPr lang="en-US" altLang="zh-CN" sz="2400" dirty="0" smtClean="0"/>
              <a:t>main log</a:t>
            </a:r>
            <a:r>
              <a:rPr lang="zh-CN" altLang="en-US" sz="2400" dirty="0" smtClean="0"/>
              <a:t>：上层收到</a:t>
            </a:r>
            <a:r>
              <a:rPr lang="en-US" altLang="zh-CN" sz="2400" dirty="0" err="1" smtClean="0"/>
              <a:t>psensor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26ECC-4D36-4553-8662-5540BD244A0D}" type="datetime1">
              <a:rPr lang="ja-JP" altLang="en-US" smtClean="0"/>
              <a:pPr>
                <a:defRPr/>
              </a:pPr>
              <a:t>2013/11/26</a:t>
            </a:fld>
            <a:endParaRPr lang="en-US" altLang="ja-JP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D3A32-E6DF-4AD5-B32D-8FA07093FAF8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 r="38288" b="50960"/>
          <a:stretch>
            <a:fillRect/>
          </a:stretch>
        </p:blipFill>
        <p:spPr bwMode="auto">
          <a:xfrm>
            <a:off x="627063" y="1782564"/>
            <a:ext cx="5622907" cy="164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6156176" y="1341165"/>
            <a:ext cx="2992264" cy="720874"/>
          </a:xfrm>
          <a:prstGeom prst="wedgeRoundRectCallout">
            <a:avLst>
              <a:gd name="adj1" fmla="val -64626"/>
              <a:gd name="adj2" fmla="val 109661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False:</a:t>
            </a:r>
            <a:r>
              <a:rPr lang="zh-CN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远离，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true</a:t>
            </a:r>
            <a:r>
              <a:rPr lang="zh-CN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，靠近；</a:t>
            </a:r>
            <a:endParaRPr lang="en-US" altLang="zh-CN" sz="16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关键词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: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itchFamily="34" charset="0"/>
              </a:rPr>
              <a:t> P-Sensor Changed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8104" y="3609020"/>
            <a:ext cx="3456384" cy="720874"/>
          </a:xfrm>
          <a:prstGeom prst="wedgeRoundRectCallout">
            <a:avLst>
              <a:gd name="adj1" fmla="val -71673"/>
              <a:gd name="adj2" fmla="val -106627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debounce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time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后发送处理消息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可以设定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delaytime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之前为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500ms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，可修改为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0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013" y="5012012"/>
            <a:ext cx="83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分析：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点是否正确读取靠近远离信息：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异常，分析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psensor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 driver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结合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kernel log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看收到的时间是否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delay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点时间是否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delay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：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异常，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PMS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分析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,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可修改</a:t>
            </a:r>
            <a:r>
              <a:rPr lang="en-US" altLang="zh-CN" sz="1800" b="1" dirty="0" err="1" smtClean="0"/>
              <a:t>debounce</a:t>
            </a:r>
            <a:r>
              <a:rPr lang="en-US" altLang="zh-CN" sz="1800" b="1" dirty="0" smtClean="0"/>
              <a:t> time </a:t>
            </a:r>
            <a:r>
              <a:rPr lang="zh-CN" altLang="en-US" sz="1800" b="1" dirty="0" smtClean="0"/>
              <a:t>为</a:t>
            </a:r>
            <a:r>
              <a:rPr lang="en-US" altLang="zh-CN" sz="1800" b="1" dirty="0" smtClean="0"/>
              <a:t>0(</a:t>
            </a:r>
            <a:r>
              <a:rPr lang="en-US" altLang="zh-CN" sz="1800" dirty="0" smtClean="0"/>
              <a:t>FAQ06841</a:t>
            </a:r>
            <a:r>
              <a:rPr lang="en-US" altLang="zh-CN" sz="1800" b="1" dirty="0" smtClean="0"/>
              <a:t>)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Calibri" pitchFamily="34" charset="0"/>
              </a:rPr>
              <a:t>Agenda</a:t>
            </a:r>
            <a:endParaRPr lang="zh-CN" altLang="en-US" sz="3600" dirty="0">
              <a:latin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通话中远离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，处理流程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Psensor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上报流程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log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zh-CN" altLang="en-US" dirty="0" smtClean="0"/>
              <a:t>唤醒点亮背光流程 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异常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case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分析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&amp; FAQ</a:t>
            </a:r>
          </a:p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唤醒点亮背光流程  </a:t>
            </a:r>
            <a:r>
              <a:rPr lang="en-US" altLang="zh-CN" sz="3600" dirty="0" smtClean="0"/>
              <a:t>log</a:t>
            </a:r>
            <a:r>
              <a:rPr lang="zh-CN" altLang="en-US" sz="3600" dirty="0" smtClean="0"/>
              <a:t>分析</a:t>
            </a:r>
            <a:endParaRPr lang="en-US" altLang="zh-CN" sz="36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altLang="zh-CN" b="1" dirty="0" smtClean="0"/>
          </a:p>
          <a:p>
            <a:pPr lvl="1"/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/>
          </a:p>
          <a:p>
            <a:pPr lvl="1">
              <a:buFontTx/>
              <a:buNone/>
            </a:pP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492500" y="6237288"/>
            <a:ext cx="838200" cy="404812"/>
          </a:xfrm>
          <a:noFill/>
        </p:spPr>
        <p:txBody>
          <a:bodyPr/>
          <a:lstStyle/>
          <a:p>
            <a:fld id="{C7584AC8-6CD2-4097-8EE3-7E2C13A3CC4F}" type="datetime1">
              <a:rPr lang="ja-JP" altLang="en-US" smtClean="0"/>
              <a:pPr/>
              <a:t>2013/11/26</a:t>
            </a:fld>
            <a:endParaRPr lang="en-US" altLang="ja-JP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  <a:noFill/>
        </p:spPr>
        <p:txBody>
          <a:bodyPr/>
          <a:lstStyle/>
          <a:p>
            <a:r>
              <a:rPr lang="en-US" altLang="zh-TW" dirty="0" smtClean="0"/>
              <a:t>Copyright © MediaTek Inc. All rights reserved.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  <a:noFill/>
        </p:spPr>
        <p:txBody>
          <a:bodyPr/>
          <a:lstStyle/>
          <a:p>
            <a:r>
              <a:rPr lang="en-US" altLang="ja-JP" dirty="0" smtClean="0"/>
              <a:t>3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1" y="1196752"/>
            <a:ext cx="4730688" cy="435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4555" y="1304764"/>
            <a:ext cx="5457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9772" y="2312876"/>
            <a:ext cx="56007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10"/>
          <p:cNvSpPr/>
          <p:nvPr/>
        </p:nvSpPr>
        <p:spPr>
          <a:xfrm>
            <a:off x="6228184" y="934181"/>
            <a:ext cx="2122586" cy="297780"/>
          </a:xfrm>
          <a:prstGeom prst="wedgeRoundRectCallout">
            <a:avLst>
              <a:gd name="adj1" fmla="val -78548"/>
              <a:gd name="adj2" fmla="val 47629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：上报远离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228184" y="4401108"/>
            <a:ext cx="2376264" cy="540060"/>
          </a:xfrm>
          <a:prstGeom prst="wedgeRoundRectCallout">
            <a:avLst>
              <a:gd name="adj1" fmla="val -48669"/>
              <a:gd name="adj2" fmla="val -105621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：唤醒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resume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过程，一般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200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到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400ms</a:t>
            </a:r>
            <a:endParaRPr lang="zh-CN" altLang="en-US" sz="1600" b="1" dirty="0" smtClean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27684" y="2545804"/>
            <a:ext cx="792088" cy="3791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907704" y="1960190"/>
            <a:ext cx="626851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5563" y="5625244"/>
            <a:ext cx="835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分析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Resume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时间是否合适，若异常，查找出异常的模块，如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卡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如果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+mn-ea"/>
              </a:rPr>
              <a:t>resume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时间过长可能还未开始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+mn-lt"/>
                <a:ea typeface="+mn-ea"/>
              </a:rPr>
              <a:t>lateresume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，就再次进入睡眠</a:t>
            </a:r>
            <a:endParaRPr lang="en-US" altLang="zh-CN" sz="18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Corporate ppt template_Internal Use">
  <a:themeElements>
    <a:clrScheme name="Corporate ppt template_Internal Us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Corporate ppt template_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9525"/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>
    <a:extraClrScheme>
      <a:clrScheme name="Corporate ppt template_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C123A9CCACDFE64B9459D15660C4B95A" ma:contentTypeVersion="0" ma:contentTypeDescription="Create a new folder." ma:contentTypeScope="" ma:versionID="a0da2ca5b45a1e76dbdf92bf19e85519">
  <xsd:schema xmlns:xsd="http://www.w3.org/2001/XMLSchema" xmlns:p="http://schemas.microsoft.com/office/2006/metadata/properties" targetNamespace="http://schemas.microsoft.com/office/2006/metadata/properties" ma:root="true" ma:fieldsID="d275e67360629ab4e5a555c8847cde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ListForm</Display>
  <Edit>ListForm</Edit>
  <New>ListForm</New>
</FormTemplates>
</file>

<file path=customXml/itemProps1.xml><?xml version="1.0" encoding="utf-8"?>
<ds:datastoreItem xmlns:ds="http://schemas.openxmlformats.org/officeDocument/2006/customXml" ds:itemID="{E9B0D342-2E6F-4987-AFFB-09E3C4ADF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1199AD-C0BF-4D51-BBE8-5DEC37E458E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2A767F-7D82-4A51-BEBC-0CED145DEF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23078</TotalTime>
  <Words>1165</Words>
  <Application>Microsoft Office PowerPoint</Application>
  <PresentationFormat>全屏显示(4:3)</PresentationFormat>
  <Paragraphs>204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1_Corporate ppt template_Internal Use</vt:lpstr>
      <vt:lpstr>psensor唤醒及backlight控制问题分析  </vt:lpstr>
      <vt:lpstr>Agenda</vt:lpstr>
      <vt:lpstr>Psensor 软件处理流程 over view</vt:lpstr>
      <vt:lpstr>Psensor 软件处理流程 over view</vt:lpstr>
      <vt:lpstr>Agenda</vt:lpstr>
      <vt:lpstr>Psensor 上报流程log分析（1/2）</vt:lpstr>
      <vt:lpstr>Psensor 上报流程log分析（2/2）</vt:lpstr>
      <vt:lpstr>Agenda</vt:lpstr>
      <vt:lpstr>唤醒点亮背光流程  log分析</vt:lpstr>
      <vt:lpstr>唤醒点亮背光流程  log分析</vt:lpstr>
      <vt:lpstr>唤醒点亮背光流程  log分析</vt:lpstr>
      <vt:lpstr>Agenda</vt:lpstr>
      <vt:lpstr>异常case</vt:lpstr>
      <vt:lpstr>异常case</vt:lpstr>
      <vt:lpstr>异常case</vt:lpstr>
      <vt:lpstr>Note </vt:lpstr>
      <vt:lpstr>FAQ </vt:lpstr>
      <vt:lpstr>Q&amp;A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MontaVista Linux Evaluation</dc:title>
  <dc:creator>MTK</dc:creator>
  <cp:keywords>Internal Use</cp:keywords>
  <dc:description>Internal Use</dc:description>
  <cp:lastModifiedBy>mtk71494</cp:lastModifiedBy>
  <cp:revision>1391</cp:revision>
  <dcterms:created xsi:type="dcterms:W3CDTF">2008-02-25T02:03:01Z</dcterms:created>
  <dcterms:modified xsi:type="dcterms:W3CDTF">2013-11-26T03:47:36Z</dcterms:modified>
  <cp:category>Internal Use</cp:category>
  <cp:contentType>Folder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UID">
    <vt:lpwstr>{20080318-0126-57F6-BF6B-8B7839D769F1}</vt:lpwstr>
  </property>
  <property fmtid="{D5CDD505-2E9C-101B-9397-08002B2CF9AE}" pid="3" name="Owner">
    <vt:lpwstr>23</vt:lpwstr>
  </property>
  <property fmtid="{D5CDD505-2E9C-101B-9397-08002B2CF9AE}" pid="4" name="Status">
    <vt:lpwstr>Draft</vt:lpwstr>
  </property>
  <property fmtid="{D5CDD505-2E9C-101B-9397-08002B2CF9AE}" pid="5" name="ContentType">
    <vt:lpwstr>Folder</vt:lpwstr>
  </property>
  <property fmtid="{D5CDD505-2E9C-101B-9397-08002B2CF9AE}" pid="6" name="Comments">
    <vt:lpwstr/>
  </property>
  <property fmtid="{D5CDD505-2E9C-101B-9397-08002B2CF9AE}" pid="7" name="URL">
    <vt:lpwstr>, </vt:lpwstr>
  </property>
  <property fmtid="{D5CDD505-2E9C-101B-9397-08002B2CF9AE}" pid="8" name="ContentTypeId">
    <vt:lpwstr>0x012000C123A9CCACDFE64B9459D15660C4B95A</vt:lpwstr>
  </property>
  <property fmtid="{D5CDD505-2E9C-101B-9397-08002B2CF9AE}" pid="9" name="_AdHocReviewCycleID">
    <vt:i4>-1492281512</vt:i4>
  </property>
  <property fmtid="{D5CDD505-2E9C-101B-9397-08002B2CF9AE}" pid="10" name="_NewReviewCycle">
    <vt:lpwstr/>
  </property>
  <property fmtid="{D5CDD505-2E9C-101B-9397-08002B2CF9AE}" pid="11" name="_EmailSubject">
    <vt:lpwstr>headset led and backlight debug skill</vt:lpwstr>
  </property>
  <property fmtid="{D5CDD505-2E9C-101B-9397-08002B2CF9AE}" pid="12" name="_AuthorEmail">
    <vt:lpwstr>Zhifu.Liu@mediatek.com</vt:lpwstr>
  </property>
  <property fmtid="{D5CDD505-2E9C-101B-9397-08002B2CF9AE}" pid="13" name="_AuthorEmailDisplayName">
    <vt:lpwstr>Zhifu Liu (刘志付)</vt:lpwstr>
  </property>
</Properties>
</file>