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81" r:id="rId5"/>
    <p:sldId id="284" r:id="rId6"/>
    <p:sldId id="261" r:id="rId7"/>
    <p:sldId id="277" r:id="rId8"/>
    <p:sldId id="293" r:id="rId9"/>
    <p:sldId id="266" r:id="rId10"/>
    <p:sldId id="294" r:id="rId11"/>
    <p:sldId id="295" r:id="rId12"/>
    <p:sldId id="292" r:id="rId13"/>
    <p:sldId id="296" r:id="rId14"/>
    <p:sldId id="28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879" autoAdjust="0"/>
  </p:normalViewPr>
  <p:slideViewPr>
    <p:cSldViewPr snapToGrid="0">
      <p:cViewPr varScale="1">
        <p:scale>
          <a:sx n="106" d="100"/>
          <a:sy n="106" d="100"/>
        </p:scale>
        <p:origin x="792" y="102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FE048-FAD0-D943-9A17-3C4CB7633182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47812-3409-784D-BAE7-ABE53735D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3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23A35-1FA6-84F9-C9C9-8EFD760A5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7CDB01-A300-500A-E9FF-5021D5B216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B90371-6E13-9BA6-3274-E7DFC0AA8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D689E-823E-FB48-22C9-BEE63C553E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94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39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31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447B54-71F9-2152-B2B4-B7390CD37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478ECF-20FE-F7CE-EB5C-4934D446EA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FA910B-18FE-6EDB-C714-27578D36C9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F9CDC4-1E08-0A3E-BB37-D68EBA62F7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46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87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35B63E-B3B2-89FD-4B48-D1EF8AC4A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479CD6-3A08-03C9-AF1E-4F95CA4824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0E6FC3-75B1-D29F-745E-E82BA6453C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35D4A4-6235-BFA0-1FF2-BB8DB38C42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66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C29F3-B78D-15DA-F95C-A38D6E49A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B27758-0387-D49B-31B2-E5D604B976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08B44D-1611-836B-B694-4DDEEA14A5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83F17-52EE-075F-DDC8-D6BCC41F70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79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F74E77-8F7F-C091-A6CD-F95913330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FF8D03-BCD3-2516-5A17-7890FD56F6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43AAD0-5D1A-5384-531C-8A99D3C155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54F1F-92BA-AFB1-9D22-E7208D0FED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73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95165B-4BAC-4E89-0494-E8049A2B6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46725B-86CD-0242-0E2A-AA5D42C0FD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EFFA80-4E81-784D-672F-7437271730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315534-A007-6295-5F2A-89BB195E78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30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A7F58C7-D277-8F14-F024-4B41D20D05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86000"/>
            <a:ext cx="9144000" cy="2286000"/>
          </a:xfrm>
        </p:spPr>
        <p:txBody>
          <a:bodyPr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A524C1E0-92FE-D7D2-83A7-46D29A8388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7E0367-8E38-8905-DC9A-D0C376A591A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19464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847DE-29F2-8ABB-1718-34BED4F37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13186" y="2107800"/>
            <a:ext cx="10965628" cy="392019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6EE6F3F-63EB-5C0E-2307-3B7CBBA1C3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437" y="400485"/>
            <a:ext cx="9467127" cy="2527911"/>
          </a:xfrm>
        </p:spPr>
        <p:txBody>
          <a:bodyPr anchor="b">
            <a:noAutofit/>
          </a:bodyPr>
          <a:lstStyle>
            <a:lvl1pPr algn="ctr"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2DA517-30B0-BC62-0422-F995FB9189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2075" y="3738622"/>
            <a:ext cx="9467850" cy="2527911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816" y="457200"/>
            <a:ext cx="4837176" cy="1993392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CBAD6-FC79-B2BB-0B67-26429A6D4C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8882" y="0"/>
            <a:ext cx="6115050" cy="6858000"/>
          </a:xfrm>
          <a:prstGeom prst="parallelogram">
            <a:avLst/>
          </a:prstGeom>
          <a:ln>
            <a:noFill/>
          </a:ln>
        </p:spPr>
        <p:txBody>
          <a:bodyPr tIns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818" y="2752344"/>
            <a:ext cx="4837174" cy="3136392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4796A3-781D-5244-DAB8-2D6EE0AC3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62817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0" y="762000"/>
            <a:ext cx="5066250" cy="2900680"/>
          </a:xfrm>
        </p:spPr>
        <p:txBody>
          <a:bodyPr anchor="b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836803-D9E6-3DF1-3B90-1E7E677CC7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flipH="1">
            <a:off x="6086167" y="-22225"/>
            <a:ext cx="6080760" cy="6902450"/>
          </a:xfrm>
          <a:prstGeom prst="parallelogram">
            <a:avLst/>
          </a:prstGeom>
          <a:ln>
            <a:noFill/>
          </a:ln>
        </p:spPr>
        <p:txBody>
          <a:bodyPr lIns="0" tIns="0">
            <a:normAutofit/>
          </a:bodyPr>
          <a:lstStyle>
            <a:lvl1pPr marL="0" indent="0" algn="l">
              <a:buNone/>
              <a:defRPr sz="2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7600" y="4145280"/>
            <a:ext cx="5066250" cy="6908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200000" scaled="0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2418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2425" y="466344"/>
            <a:ext cx="6241651" cy="1710354"/>
          </a:xfrm>
        </p:spPr>
        <p:txBody>
          <a:bodyPr bIns="0" anchor="ctr" anchorCtr="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11A5385-FB23-93A8-2B8F-9887244244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8783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2426" y="2286000"/>
            <a:ext cx="6241650" cy="347472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1pPr>
            <a:lvl2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2pPr>
            <a:lvl3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3pPr>
            <a:lvl4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4pPr>
            <a:lvl5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E25A87-9155-9E07-878F-CEC0B137C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91586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43000"/>
            <a:ext cx="9144000" cy="2286000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835198"/>
            <a:ext cx="9144000" cy="683219"/>
          </a:xfrm>
          <a:gradFill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577E27-B60E-C6DD-BAAF-5CCC3D59E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964CA031-27E0-D0AA-1451-A904CCF234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024781"/>
            <a:ext cx="5212079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81FE0D7D-86B7-CCD2-A7A1-70E95846B5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2DE411-9D7C-15AE-0B59-F26B2BF8C52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2024781"/>
            <a:ext cx="2878394" cy="4137189"/>
          </a:xfrm>
        </p:spPr>
        <p:txBody>
          <a:bodyPr>
            <a:normAutofit/>
          </a:bodyPr>
          <a:lstStyle>
            <a:lvl1pPr marL="3429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eriod"/>
              <a:defRPr sz="1800">
                <a:latin typeface="+mn-lt"/>
              </a:defRPr>
            </a:lvl1pPr>
            <a:lvl2pPr marL="8001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eriod"/>
              <a:defRPr sz="1800">
                <a:latin typeface="+mn-lt"/>
              </a:defRPr>
            </a:lvl2pPr>
            <a:lvl3pPr marL="12573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arenR"/>
              <a:defRPr sz="1800">
                <a:latin typeface="+mn-lt"/>
              </a:defRPr>
            </a:lvl3pPr>
            <a:lvl4pPr marL="17145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arenR"/>
              <a:defRPr sz="1800">
                <a:latin typeface="+mn-lt"/>
              </a:defRPr>
            </a:lvl4pPr>
            <a:lvl5pPr marL="2057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60FEDE7C-502F-ECFE-4136-E99206849C2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8056"/>
            <a:ext cx="6172200" cy="1581912"/>
          </a:xfrm>
        </p:spPr>
        <p:txBody>
          <a:bodyPr anchor="b" anchorCtr="0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5F30E2A0-23EF-51B1-8ABD-00429EEA06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2257063"/>
            <a:ext cx="4894006" cy="390490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F15552F-C66B-341F-2D37-0389710BA5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00938" y="-22225"/>
            <a:ext cx="4714875" cy="688022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8DCC6D-8B88-7BE0-7240-F743AE09E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3814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9C3ED3BF-FF6B-07FA-72C4-F6102A8558A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96074" y="2106591"/>
            <a:ext cx="2067045" cy="3633787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483980" y="2106591"/>
            <a:ext cx="7869820" cy="40167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9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abstract image">
            <a:extLst>
              <a:ext uri="{FF2B5EF4-FFF2-40B4-BE49-F238E27FC236}">
                <a16:creationId xmlns:a16="http://schemas.microsoft.com/office/drawing/2014/main" id="{782ED2F6-AFB3-9199-3999-2B5E4BAF242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-1" y="0"/>
            <a:ext cx="12192000" cy="685800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20A922B-22EC-7FD8-FA8C-2FFAC558B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3000"/>
            <a:ext cx="9144000" cy="2286000"/>
          </a:xfrm>
        </p:spPr>
        <p:txBody>
          <a:bodyPr/>
          <a:lstStyle/>
          <a:p>
            <a:r>
              <a:rPr lang="en-US" dirty="0"/>
              <a:t>Final Software project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FFCABE-79B5-B217-2012-4004415AC6C7}"/>
              </a:ext>
            </a:extLst>
          </p:cNvPr>
          <p:cNvSpPr txBox="1"/>
          <p:nvPr/>
        </p:nvSpPr>
        <p:spPr>
          <a:xfrm>
            <a:off x="3321110" y="2808637"/>
            <a:ext cx="5549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By Daniel King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833043-C3C9-B47D-D9B4-5DDF09FA33C4}"/>
              </a:ext>
            </a:extLst>
          </p:cNvPr>
          <p:cNvSpPr txBox="1"/>
          <p:nvPr/>
        </p:nvSpPr>
        <p:spPr>
          <a:xfrm>
            <a:off x="3954854" y="3404832"/>
            <a:ext cx="4200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CST499 – </a:t>
            </a:r>
            <a:r>
              <a:rPr lang="en-US" sz="2800" dirty="0" err="1">
                <a:solidFill>
                  <a:schemeClr val="bg1"/>
                </a:solidFill>
              </a:rPr>
              <a:t>Charmelia</a:t>
            </a:r>
            <a:r>
              <a:rPr lang="en-US" sz="2800" dirty="0">
                <a:solidFill>
                  <a:schemeClr val="bg1"/>
                </a:solidFill>
              </a:rPr>
              <a:t> Butler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F36487-76BF-234A-7986-500F9ACF6472}"/>
              </a:ext>
            </a:extLst>
          </p:cNvPr>
          <p:cNvSpPr txBox="1"/>
          <p:nvPr/>
        </p:nvSpPr>
        <p:spPr>
          <a:xfrm>
            <a:off x="4036335" y="4110273"/>
            <a:ext cx="411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6/30/25</a:t>
            </a:r>
          </a:p>
        </p:txBody>
      </p:sp>
    </p:spTree>
    <p:extLst>
      <p:ext uri="{BB962C8B-B14F-4D97-AF65-F5344CB8AC3E}">
        <p14:creationId xmlns:p14="http://schemas.microsoft.com/office/powerpoint/2010/main" val="639264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87E6B2-68E3-A774-94D7-73A1C5FE0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F3D9F-19DA-3975-A8FC-1B7615648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425" y="466344"/>
            <a:ext cx="6241651" cy="1710354"/>
          </a:xfrm>
          <a:noFill/>
        </p:spPr>
        <p:txBody>
          <a:bodyPr anchor="ctr"/>
          <a:lstStyle/>
          <a:p>
            <a:r>
              <a:rPr lang="en-US" sz="3600" dirty="0"/>
              <a:t>PHP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1FAB1-4038-1BC8-E4FD-70F449767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2425" y="1887647"/>
            <a:ext cx="6241650" cy="4096693"/>
          </a:xfrm>
          <a:noFill/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dirty="0"/>
              <a:t>Database Handler for much of the database logic</a:t>
            </a:r>
          </a:p>
          <a:p>
            <a:r>
              <a:rPr lang="en-US" sz="2800" dirty="0"/>
              <a:t>Connection creation</a:t>
            </a:r>
          </a:p>
          <a:p>
            <a:r>
              <a:rPr lang="en-US" sz="2800" dirty="0"/>
              <a:t>User creation</a:t>
            </a:r>
          </a:p>
          <a:p>
            <a:r>
              <a:rPr lang="en-US" sz="2800" dirty="0"/>
              <a:t>Login</a:t>
            </a:r>
          </a:p>
          <a:p>
            <a:r>
              <a:rPr lang="en-US" sz="2800" dirty="0"/>
              <a:t>Pulling data</a:t>
            </a:r>
          </a:p>
          <a:p>
            <a:r>
              <a:rPr lang="en-US" sz="2800" dirty="0"/>
              <a:t>Validating email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6DC37C-D4F4-6B91-B9A4-1B42C824D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4975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54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 descr="A close up of dots&#10;">
            <a:extLst>
              <a:ext uri="{FF2B5EF4-FFF2-40B4-BE49-F238E27FC236}">
                <a16:creationId xmlns:a16="http://schemas.microsoft.com/office/drawing/2014/main" id="{030E03B4-DAB0-F43D-4B1C-C54F75E621A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AB1CD4B-2C7F-1593-8E69-B7450F3DC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437" y="400485"/>
            <a:ext cx="9467127" cy="25279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8447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75C36-617B-795C-5A2B-325EA34F1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AD706-11EF-C258-EBD5-C4EEFEAAC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9853" y="208230"/>
            <a:ext cx="4837176" cy="760491"/>
          </a:xfrm>
          <a:noFill/>
        </p:spPr>
        <p:txBody>
          <a:bodyPr anchor="b">
            <a:noAutofit/>
          </a:bodyPr>
          <a:lstStyle/>
          <a:p>
            <a:r>
              <a:rPr lang="en-US" sz="3600" dirty="0"/>
              <a:t>AGENDA</a:t>
            </a:r>
          </a:p>
        </p:txBody>
      </p:sp>
      <p:pic>
        <p:nvPicPr>
          <p:cNvPr id="15" name="Picture Placeholder 14" descr="A group of people sitting around a table">
            <a:extLst>
              <a:ext uri="{FF2B5EF4-FFF2-40B4-BE49-F238E27FC236}">
                <a16:creationId xmlns:a16="http://schemas.microsoft.com/office/drawing/2014/main" id="{E4DF753A-3575-A0D9-5135-8A94308DC03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2"/>
          <a:stretch/>
        </p:blipFill>
        <p:spPr>
          <a:xfrm>
            <a:off x="-28882" y="0"/>
            <a:ext cx="6115050" cy="68580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EC4A8-49EE-CF82-CFDC-BA9308ED0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6369" y="1253905"/>
            <a:ext cx="5773872" cy="4974879"/>
          </a:xfrm>
          <a:noFill/>
        </p:spPr>
        <p:txBody>
          <a:bodyPr anchor="t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Overview – SRS 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Uml</a:t>
            </a:r>
            <a:r>
              <a:rPr lang="en-US" sz="2800" dirty="0"/>
              <a:t> designs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Design – Landing, login, enrollment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Sql</a:t>
            </a:r>
            <a:r>
              <a:rPr lang="en-US" sz="2800" dirty="0"/>
              <a:t> database and class registration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Php</a:t>
            </a:r>
            <a:r>
              <a:rPr lang="en-US" sz="2800" dirty="0"/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1672017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425" y="264859"/>
            <a:ext cx="6241651" cy="656286"/>
          </a:xfrm>
          <a:noFill/>
        </p:spPr>
        <p:txBody>
          <a:bodyPr anchor="ctr"/>
          <a:lstStyle/>
          <a:p>
            <a:r>
              <a:rPr lang="en-US" sz="3600" dirty="0"/>
              <a:t>SRS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2426" y="1122630"/>
            <a:ext cx="6241650" cy="5142368"/>
          </a:xfrm>
          <a:noFill/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dirty="0"/>
              <a:t>Table of Contents</a:t>
            </a:r>
          </a:p>
          <a:p>
            <a:r>
              <a:rPr lang="en-US" sz="2800" dirty="0"/>
              <a:t>Introduction – Purpose, Audience, and Scope</a:t>
            </a:r>
          </a:p>
          <a:p>
            <a:r>
              <a:rPr lang="en-US" sz="2800" dirty="0"/>
              <a:t>Description – Features, Classes, OS, Design, Dependencies</a:t>
            </a:r>
          </a:p>
          <a:p>
            <a:r>
              <a:rPr lang="en-US" sz="2800" dirty="0"/>
              <a:t>System Features – User creation &amp; Class Management</a:t>
            </a:r>
          </a:p>
          <a:p>
            <a:r>
              <a:rPr lang="en-US" sz="2800" dirty="0"/>
              <a:t>External Interfaces – User, Hardware, Software, Communications</a:t>
            </a:r>
          </a:p>
          <a:p>
            <a:r>
              <a:rPr lang="en-US" sz="2800" dirty="0"/>
              <a:t>Glossary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403A0F-11A8-2C23-CEF2-F1C639BAC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287838" cy="6858000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75AB453-A94A-2A8A-054C-FCF9A8A0878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8056"/>
            <a:ext cx="6172200" cy="1217782"/>
          </a:xfrm>
          <a:noFill/>
        </p:spPr>
        <p:txBody>
          <a:bodyPr anchor="b"/>
          <a:lstStyle/>
          <a:p>
            <a:r>
              <a:rPr lang="en-US" sz="3600" dirty="0"/>
              <a:t>UML Class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200" y="2257063"/>
            <a:ext cx="4894006" cy="3904906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This model demonstrates the various classes of user that would exist in the finalized product. </a:t>
            </a:r>
          </a:p>
          <a:p>
            <a:r>
              <a:rPr lang="en-US" sz="2800" dirty="0"/>
              <a:t>For the prototype, only the student class and view has been created.</a:t>
            </a:r>
          </a:p>
          <a:p>
            <a:r>
              <a:rPr lang="en-US" sz="2800" dirty="0"/>
              <a:t>This class lets the user view, add, and drop classes.</a:t>
            </a:r>
          </a:p>
        </p:txBody>
      </p:sp>
      <p:pic>
        <p:nvPicPr>
          <p:cNvPr id="5" name="Picture 4" descr="A diagram of a user&#10;&#10;AI-generated content may be incorrect.">
            <a:extLst>
              <a:ext uri="{FF2B5EF4-FFF2-40B4-BE49-F238E27FC236}">
                <a16:creationId xmlns:a16="http://schemas.microsoft.com/office/drawing/2014/main" id="{5B449931-DDC0-F7A2-6617-23EC14FBCA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796" y="954197"/>
            <a:ext cx="477202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597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2753E8-7182-26F9-6AC4-EC794059F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CA770-EFF0-F5B4-6E7C-7872215DA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8056"/>
            <a:ext cx="7174116" cy="1199675"/>
          </a:xfrm>
          <a:noFill/>
        </p:spPr>
        <p:txBody>
          <a:bodyPr anchor="b"/>
          <a:lstStyle/>
          <a:p>
            <a:r>
              <a:rPr lang="en-US" sz="3600" dirty="0"/>
              <a:t>UML Enrollment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80B3E-EC08-E529-78F1-A0970473F7A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200" y="2257063"/>
            <a:ext cx="4894006" cy="3904906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This model demonstrates the process of enrolling in a class.</a:t>
            </a:r>
          </a:p>
          <a:p>
            <a:endParaRPr lang="en-US" sz="2800" dirty="0"/>
          </a:p>
          <a:p>
            <a:r>
              <a:rPr lang="en-US" sz="2800" dirty="0"/>
              <a:t>The user views classes, and then selects ones to enroll in. If the class is not full, it adds the student to the class. Otherwise, it places them on a wait list.</a:t>
            </a:r>
          </a:p>
        </p:txBody>
      </p:sp>
      <p:pic>
        <p:nvPicPr>
          <p:cNvPr id="6" name="Picture 5" descr="A diagram of a student&#10;&#10;AI-generated content may be incorrect.">
            <a:extLst>
              <a:ext uri="{FF2B5EF4-FFF2-40B4-BE49-F238E27FC236}">
                <a16:creationId xmlns:a16="http://schemas.microsoft.com/office/drawing/2014/main" id="{AFB2877C-AC09-25ED-47A5-4F23781AA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29968"/>
            <a:ext cx="581025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262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  <a:noFill/>
        </p:spPr>
        <p:txBody>
          <a:bodyPr anchor="ctr"/>
          <a:lstStyle/>
          <a:p>
            <a:r>
              <a:rPr lang="en-US" sz="3600" dirty="0"/>
              <a:t>Landing Page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E39F69-A1C6-AF25-B91E-7EEE8ED9E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F5EC8E-3356-0B3F-2C92-EA329FAAD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975" y="1848608"/>
            <a:ext cx="7258050" cy="350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777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BBE26E-0432-16DF-8D46-94370277D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17715-B484-024C-52D0-756F016E2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  <a:noFill/>
        </p:spPr>
        <p:txBody>
          <a:bodyPr anchor="ctr"/>
          <a:lstStyle/>
          <a:p>
            <a:r>
              <a:rPr lang="en-US" sz="3600" dirty="0"/>
              <a:t>Login Page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BD4F75-2373-1E51-E544-4B47B1221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EC0435-32AB-ED74-516B-F9E18A645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774" y="1914524"/>
            <a:ext cx="7200452" cy="347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966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36CE60-1BC8-315F-28E5-C4D665F4E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C9D07-689C-52A0-A1F3-EB8594B72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  <a:noFill/>
        </p:spPr>
        <p:txBody>
          <a:bodyPr anchor="ctr"/>
          <a:lstStyle/>
          <a:p>
            <a:r>
              <a:rPr lang="en-US" sz="3600" dirty="0"/>
              <a:t>Enrollment Page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C82465-48FB-6B32-77CD-109C51EF9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66B8F7-B666-6FFB-D1FE-0E38BF7AF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315" y="1691323"/>
            <a:ext cx="7603369" cy="373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414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9DA972-BD3A-3DCD-81F1-7AF161F58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0FE33-53A6-E75A-9BA0-8B7B1BFDD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/>
          <a:lstStyle/>
          <a:p>
            <a:r>
              <a:rPr lang="en-US" sz="3600" dirty="0"/>
              <a:t>SQL and class registration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AD13F8-835B-A13E-E954-ED947B12E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647" y="1857375"/>
            <a:ext cx="7432705" cy="365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69127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ech presentation">
      <a:dk1>
        <a:srgbClr val="000000"/>
      </a:dk1>
      <a:lt1>
        <a:srgbClr val="FFFFFF"/>
      </a:lt1>
      <a:dk2>
        <a:srgbClr val="435369"/>
      </a:dk2>
      <a:lt2>
        <a:srgbClr val="E8E8E8"/>
      </a:lt2>
      <a:accent1>
        <a:srgbClr val="A53F51"/>
      </a:accent1>
      <a:accent2>
        <a:srgbClr val="E89756"/>
      </a:accent2>
      <a:accent3>
        <a:srgbClr val="2F3342"/>
      </a:accent3>
      <a:accent4>
        <a:srgbClr val="2B2052"/>
      </a:accent4>
      <a:accent5>
        <a:srgbClr val="00023A"/>
      </a:accent5>
      <a:accent6>
        <a:srgbClr val="7E7E7E"/>
      </a:accent6>
      <a:hlink>
        <a:srgbClr val="467886"/>
      </a:hlink>
      <a:folHlink>
        <a:srgbClr val="96607D"/>
      </a:folHlink>
    </a:clrScheme>
    <a:fontScheme name="Custom 99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55661986_wac_CP_V19" id="{030227AD-26D8-46F7-B412-6532AF4DDFEA}" vid="{787E6F9C-FC70-455D-8D81-5DEDA8A08F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F048343-1EA9-44C3-883E-652FAAF0713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F2A2379-DD35-4769-BFD6-4857D72F8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C2645A-E767-4D7E-984D-234E531E455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{3FC2F570-9257-45E4-96A7-2340AC3708CE}tf55661986_win32</Template>
  <TotalTime>144</TotalTime>
  <Words>213</Words>
  <Application>Microsoft Office PowerPoint</Application>
  <PresentationFormat>Widescreen</PresentationFormat>
  <Paragraphs>46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Arial</vt:lpstr>
      <vt:lpstr>Calibri</vt:lpstr>
      <vt:lpstr>Calibri Light</vt:lpstr>
      <vt:lpstr>Wingdings</vt:lpstr>
      <vt:lpstr>Custom</vt:lpstr>
      <vt:lpstr>Final Software project</vt:lpstr>
      <vt:lpstr>AGENDA</vt:lpstr>
      <vt:lpstr>SRS Document</vt:lpstr>
      <vt:lpstr>UML Class Model</vt:lpstr>
      <vt:lpstr>UML Enrollment Sequence</vt:lpstr>
      <vt:lpstr>Landing Page</vt:lpstr>
      <vt:lpstr>Login Page</vt:lpstr>
      <vt:lpstr>Enrollment Page</vt:lpstr>
      <vt:lpstr>SQL and class registration</vt:lpstr>
      <vt:lpstr>PHP Code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King</dc:creator>
  <cp:lastModifiedBy>Daniel King</cp:lastModifiedBy>
  <cp:revision>3</cp:revision>
  <dcterms:created xsi:type="dcterms:W3CDTF">2025-07-01T00:02:24Z</dcterms:created>
  <dcterms:modified xsi:type="dcterms:W3CDTF">2025-07-01T02:26:57Z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