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3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F38073-FA7A-4072-BB6D-6D51307638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BC4144-DC0B-4943-A951-A7E4C50C5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87D2D-D8E5-4773-83ED-B732C78C68BF}" type="datetime1">
              <a:rPr lang="it-IT" smtClean="0"/>
              <a:t>04/05/2025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25F86A-2439-4892-95D2-AF6CD90300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203B3C-C9C8-4110-BFEC-B8343D2E2F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1033-DB4D-4F86-9CD9-4A67EF79E9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372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07C4D6-67FF-4A18-AD5D-66FE6F69B62B}" type="datetime1">
              <a:rPr lang="it-IT" noProof="0" smtClean="0"/>
              <a:t>04/05/2025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Eliminare questa diapositiva al termine della preparazione delle altre diapositive.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2E1C88-3939-4832-BAAB-091D6FA96EB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3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27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61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1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A5990AC-EE73-4DBE-AA37-12146E63ACC2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 rtl="0"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 rtl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8EAAD33-3982-47CE-81A6-C23A45D2B5E0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EA50C9-12D8-412D-BAC2-F0E9EFA90446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3090B-48F5-4511-AD11-235AA7D0E446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D3C73-A2CB-4B76-A644-FE2B054D8EC6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581B8A2-4ED8-4D65-BB68-84E8ECB40E34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 rtl="0">
              <a:defRPr/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 rtl="0">
              <a:defRPr/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AD3CD-1972-4CB3-9BFC-714B2C7FB5A6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 rtl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9FF3E418-D154-4298-80CA-29EAE134CAF4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23" name="Segnaposto contenut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 rtl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 rtl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4D8A31FA-8FE4-4760-B7FC-4A7B4D79FA8D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950FC-BB05-4494-AC6E-D031D4E75280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30117A61-F155-4A6A-8CC0-4EBDB1138590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2F2E8CE-9B42-451B-9785-26E55D8D2567}" type="datetime8">
              <a:rPr lang="it-IT" noProof="0" smtClean="0"/>
              <a:t>04/05/2025 19:37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rtlCol="0" anchor="ctr">
            <a:normAutofit fontScale="90000"/>
          </a:bodyPr>
          <a:lstStyle/>
          <a:p>
            <a:r>
              <a:rPr lang="it-IT" dirty="0"/>
              <a:t>Classificazione di immagini CIFAR-10 con modelli tradizionali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47675" y="2367644"/>
            <a:ext cx="11243732" cy="4148450"/>
          </a:xfrm>
        </p:spPr>
        <p:txBody>
          <a:bodyPr rtlCol="0" anchor="ctr">
            <a:normAutofit/>
          </a:bodyPr>
          <a:lstStyle/>
          <a:p>
            <a:r>
              <a:rPr lang="it-IT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endParaRPr lang="it-IT" sz="2400" dirty="0" smtClean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r>
              <a:rPr lang="it-IT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Walter </a:t>
            </a:r>
            <a:r>
              <a:rPr lang="it-IT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luigi </a:t>
            </a:r>
            <a:r>
              <a:rPr lang="it-IT" sz="2400" dirty="0" err="1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riggi</a:t>
            </a:r>
            <a:r>
              <a:rPr lang="it-IT" sz="2400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 </a:t>
            </a:r>
            <a:endParaRPr lang="it-IT" sz="2400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  <a:p>
            <a:r>
              <a:rPr lang="it-IT" sz="2400" cap="none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   -MATRICE:</a:t>
            </a:r>
          </a:p>
          <a:p>
            <a:r>
              <a:rPr lang="it-IT" sz="2400" cap="none" dirty="0" smtClean="0">
                <a:solidFill>
                  <a:schemeClr val="accent1">
                    <a:lumMod val="10000"/>
                    <a:lumOff val="90000"/>
                  </a:schemeClr>
                </a:solidFill>
              </a:rPr>
              <a:t>1000064112</a:t>
            </a:r>
            <a:endParaRPr lang="it-IT" sz="2400" cap="none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it-IT" dirty="0"/>
              <a:t>Introduzione al </a:t>
            </a:r>
            <a:r>
              <a:rPr lang="it-IT" dirty="0" err="1"/>
              <a:t>Dataset</a:t>
            </a:r>
            <a:r>
              <a:rPr lang="it-IT" dirty="0"/>
              <a:t> CIFAR-10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139" y="3220278"/>
            <a:ext cx="7861481" cy="3101009"/>
          </a:xfrm>
        </p:spPr>
        <p:txBody>
          <a:bodyPr rtlCol="0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Dataset</a:t>
            </a:r>
            <a:r>
              <a:rPr lang="it-IT" dirty="0">
                <a:solidFill>
                  <a:schemeClr val="bg1"/>
                </a:solidFill>
              </a:rPr>
              <a:t> di 60.000 immagini 32x32 </a:t>
            </a:r>
          </a:p>
          <a:p>
            <a:r>
              <a:rPr lang="it-IT" dirty="0">
                <a:solidFill>
                  <a:schemeClr val="bg1"/>
                </a:solidFill>
              </a:rPr>
              <a:t>10 classi: aereo, automobile, uccello, gatto, cervo, cane, rana, cavallo, nave, camion</a:t>
            </a:r>
          </a:p>
          <a:p>
            <a:r>
              <a:rPr lang="it-IT" dirty="0">
                <a:solidFill>
                  <a:schemeClr val="bg1"/>
                </a:solidFill>
              </a:rPr>
              <a:t>Split standard: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50.000 training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10.000 test</a:t>
            </a:r>
          </a:p>
          <a:p>
            <a:r>
              <a:rPr lang="it-IT" dirty="0">
                <a:solidFill>
                  <a:schemeClr val="bg1"/>
                </a:solidFill>
              </a:rPr>
              <a:t>Sfida: Bassa risoluzione (32x32) e variazioni </a:t>
            </a:r>
            <a:r>
              <a:rPr lang="it-IT" dirty="0" smtClean="0">
                <a:solidFill>
                  <a:schemeClr val="bg1"/>
                </a:solidFill>
              </a:rPr>
              <a:t>significativa</a:t>
            </a:r>
            <a:endParaRPr lang="it-IT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Docente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r>
              <a:rPr lang="it-IT" dirty="0" smtClean="0"/>
              <a:t>1)Caricamento </a:t>
            </a:r>
            <a:r>
              <a:rPr lang="it-IT" dirty="0"/>
              <a:t>e esplorazione dati</a:t>
            </a:r>
          </a:p>
          <a:p>
            <a:r>
              <a:rPr lang="it-IT" dirty="0" smtClean="0"/>
              <a:t>2)</a:t>
            </a:r>
            <a:r>
              <a:rPr lang="it-IT" dirty="0" err="1" smtClean="0"/>
              <a:t>Preprocessing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Sottocampionamento</a:t>
            </a:r>
            <a:r>
              <a:rPr lang="it-IT" dirty="0"/>
              <a:t> a 10.000 osservazioni</a:t>
            </a:r>
          </a:p>
          <a:p>
            <a:pPr lvl="1"/>
            <a:r>
              <a:rPr lang="it-IT" dirty="0"/>
              <a:t>Standardizzazione (</a:t>
            </a:r>
            <a:r>
              <a:rPr lang="it-IT" dirty="0" err="1"/>
              <a:t>StandardScaler</a:t>
            </a:r>
            <a:r>
              <a:rPr lang="it-IT" dirty="0"/>
              <a:t>)</a:t>
            </a:r>
          </a:p>
          <a:p>
            <a:r>
              <a:rPr lang="it-IT" dirty="0" smtClean="0"/>
              <a:t>3)Split</a:t>
            </a:r>
            <a:r>
              <a:rPr lang="it-IT" dirty="0"/>
              <a:t>: 80% </a:t>
            </a:r>
            <a:r>
              <a:rPr lang="it-IT" dirty="0" err="1"/>
              <a:t>train</a:t>
            </a:r>
            <a:r>
              <a:rPr lang="it-IT" dirty="0"/>
              <a:t>, 10% val, 10% test</a:t>
            </a:r>
          </a:p>
          <a:p>
            <a:r>
              <a:rPr lang="it-IT" dirty="0" smtClean="0"/>
              <a:t>4)Modelli </a:t>
            </a:r>
            <a:r>
              <a:rPr lang="it-IT" dirty="0" smtClean="0"/>
              <a:t>testati</a:t>
            </a:r>
            <a:r>
              <a:rPr lang="it-IT" dirty="0" smtClean="0">
                <a:sym typeface="Wingdings" panose="05000000000000000000" pitchFamily="2" charset="2"/>
              </a:rPr>
              <a:t>(ricerca e confronto dei seguenti modelli per trovare il modello migliore)</a:t>
            </a:r>
            <a:endParaRPr lang="it-IT" dirty="0"/>
          </a:p>
          <a:p>
            <a:pPr lvl="1"/>
            <a:r>
              <a:rPr lang="it-IT" dirty="0"/>
              <a:t>Regressione Logistica</a:t>
            </a:r>
          </a:p>
          <a:p>
            <a:pPr lvl="1"/>
            <a:r>
              <a:rPr lang="it-IT" dirty="0"/>
              <a:t>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endParaRPr lang="it-IT" dirty="0"/>
          </a:p>
          <a:p>
            <a:pPr lvl="1"/>
            <a:r>
              <a:rPr lang="it-IT" dirty="0" err="1"/>
              <a:t>Support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lvl="1"/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r>
              <a:rPr lang="it-IT" dirty="0" smtClean="0"/>
              <a:t>5)Ottimizzazione </a:t>
            </a:r>
            <a:r>
              <a:rPr lang="it-IT" dirty="0" err="1"/>
              <a:t>iperparametri</a:t>
            </a:r>
            <a:endParaRPr lang="it-IT" dirty="0"/>
          </a:p>
          <a:p>
            <a:r>
              <a:rPr lang="it-IT" dirty="0" smtClean="0"/>
              <a:t>6)Valutazione </a:t>
            </a:r>
            <a:r>
              <a:rPr lang="it-IT" dirty="0"/>
              <a:t>prestazioni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 Metodologia</a:t>
            </a: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843" y="604157"/>
            <a:ext cx="5315516" cy="2001507"/>
          </a:xfrm>
        </p:spPr>
        <p:txBody>
          <a:bodyPr rtlCol="0"/>
          <a:lstStyle/>
          <a:p>
            <a:endParaRPr lang="it-IT" dirty="0">
              <a:latin typeface="+mn-lt"/>
            </a:endParaRPr>
          </a:p>
        </p:txBody>
      </p:sp>
      <p:pic>
        <p:nvPicPr>
          <p:cNvPr id="6" name="Elemento grafico 5" descr="Lampadina">
            <a:extLst>
              <a:ext uri="{FF2B5EF4-FFF2-40B4-BE49-F238E27FC236}">
                <a16:creationId xmlns:a16="http://schemas.microsoft.com/office/drawing/2014/main" id="{E9661DC4-D526-4678-A1C8-58A8BEB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49" y="682849"/>
            <a:ext cx="1336782" cy="133678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511847" y="482006"/>
            <a:ext cx="4611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chemeClr val="bg1"/>
                </a:solidFill>
              </a:rPr>
              <a:t>Risultati </a:t>
            </a:r>
            <a:r>
              <a:rPr lang="it-IT" sz="6600" dirty="0" smtClean="0">
                <a:solidFill>
                  <a:schemeClr val="bg1"/>
                </a:solidFill>
              </a:rPr>
              <a:t>Comparativi</a:t>
            </a:r>
            <a:endParaRPr lang="it-IT" sz="6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16886"/>
              </p:ext>
            </p:extLst>
          </p:nvPr>
        </p:nvGraphicFramePr>
        <p:xfrm>
          <a:off x="6123843" y="604157"/>
          <a:ext cx="5812342" cy="5249637"/>
        </p:xfrm>
        <a:graphic>
          <a:graphicData uri="http://schemas.openxmlformats.org/drawingml/2006/table">
            <a:tbl>
              <a:tblPr/>
              <a:tblGrid>
                <a:gridCol w="2045084">
                  <a:extLst>
                    <a:ext uri="{9D8B030D-6E8A-4147-A177-3AD203B41FA5}">
                      <a16:colId xmlns:a16="http://schemas.microsoft.com/office/drawing/2014/main" val="3678269083"/>
                    </a:ext>
                  </a:extLst>
                </a:gridCol>
                <a:gridCol w="1883629">
                  <a:extLst>
                    <a:ext uri="{9D8B030D-6E8A-4147-A177-3AD203B41FA5}">
                      <a16:colId xmlns:a16="http://schemas.microsoft.com/office/drawing/2014/main" val="943077812"/>
                    </a:ext>
                  </a:extLst>
                </a:gridCol>
                <a:gridCol w="1883629">
                  <a:extLst>
                    <a:ext uri="{9D8B030D-6E8A-4147-A177-3AD203B41FA5}">
                      <a16:colId xmlns:a16="http://schemas.microsoft.com/office/drawing/2014/main" val="1831283800"/>
                    </a:ext>
                  </a:extLst>
                </a:gridCol>
              </a:tblGrid>
              <a:tr h="1139072">
                <a:tc>
                  <a:txBody>
                    <a:bodyPr/>
                    <a:lstStyle/>
                    <a:p>
                      <a:pPr algn="l"/>
                      <a:r>
                        <a:rPr lang="it-IT" b="1" dirty="0">
                          <a:solidFill>
                            <a:srgbClr val="F5F5F5"/>
                          </a:solidFill>
                          <a:effectLst/>
                        </a:rPr>
                        <a:t>Modello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b="1" dirty="0" err="1">
                          <a:solidFill>
                            <a:srgbClr val="F5F5F5"/>
                          </a:solidFill>
                          <a:effectLst/>
                        </a:rPr>
                        <a:t>Validation</a:t>
                      </a:r>
                      <a:r>
                        <a:rPr lang="it-IT" b="1" dirty="0">
                          <a:solidFill>
                            <a:srgbClr val="F5F5F5"/>
                          </a:solidFill>
                          <a:effectLst/>
                        </a:rPr>
                        <a:t> </a:t>
                      </a:r>
                      <a:r>
                        <a:rPr lang="it-IT" b="1" dirty="0" err="1">
                          <a:solidFill>
                            <a:srgbClr val="F5F5F5"/>
                          </a:solidFill>
                          <a:effectLst/>
                        </a:rPr>
                        <a:t>Accuracy</a:t>
                      </a:r>
                      <a:endParaRPr lang="it-IT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b="1">
                          <a:solidFill>
                            <a:srgbClr val="F5F5F5"/>
                          </a:solidFill>
                          <a:effectLst/>
                        </a:rPr>
                        <a:t>Test Accuracy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41345"/>
                  </a:ext>
                </a:extLst>
              </a:tr>
              <a:tr h="1139072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Logistic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Regression</a:t>
                      </a:r>
                      <a:endParaRPr lang="it-IT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0.4120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0.4050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71905"/>
                  </a:ext>
                </a:extLst>
              </a:tr>
              <a:tr h="113907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K-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Nearest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Neighbors</a:t>
                      </a:r>
                      <a:endParaRPr lang="it-IT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0.3580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0.3520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17279"/>
                  </a:ext>
                </a:extLst>
              </a:tr>
              <a:tr h="1139072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SVM (RBF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kernel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)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0070C0"/>
                          </a:solidFill>
                          <a:effectLst/>
                        </a:rPr>
                        <a:t>0.4670</a:t>
                      </a:r>
                      <a:endParaRPr lang="it-IT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rgbClr val="0070C0"/>
                          </a:solidFill>
                          <a:effectLst/>
                        </a:rPr>
                        <a:t>0.45080</a:t>
                      </a:r>
                      <a:endParaRPr lang="it-IT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18238"/>
                  </a:ext>
                </a:extLst>
              </a:tr>
              <a:tr h="693349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Decision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  <a:effectLst/>
                        </a:rPr>
                        <a:t>Tree</a:t>
                      </a:r>
                      <a:endParaRPr lang="it-IT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0.2910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70C0"/>
                          </a:solidFill>
                          <a:effectLst/>
                        </a:rPr>
                        <a:t>0.2830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7074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349771"/>
            <a:ext cx="65" cy="699543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20485" y="2641156"/>
            <a:ext cx="5257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it-IT" altLang="it-IT" sz="1200" b="1" dirty="0">
                <a:solidFill>
                  <a:schemeClr val="accent5"/>
                </a:solidFill>
                <a:latin typeface="DeepSeek-CJK-patch"/>
              </a:rPr>
              <a:t>Regressione Logistica</a:t>
            </a:r>
            <a:r>
              <a:rPr lang="it-IT" altLang="it-IT" sz="1200" dirty="0">
                <a:solidFill>
                  <a:schemeClr val="accent5"/>
                </a:solidFill>
                <a:latin typeface="DeepSeek-CJK-patch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Performance modeste (40.5%) a causa della </a:t>
            </a:r>
            <a:r>
              <a:rPr lang="it-IT" altLang="it-IT" sz="1200" b="1" dirty="0">
                <a:solidFill>
                  <a:srgbClr val="F8FAFF"/>
                </a:solidFill>
                <a:latin typeface="DeepSeek-CJK-patch"/>
              </a:rPr>
              <a:t>non linearità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 dei dati (immagini).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Vantaggio: velocità e interpretabilità (pesi delle </a:t>
            </a:r>
            <a:r>
              <a:rPr lang="it-IT" altLang="it-IT" sz="1200" dirty="0" err="1">
                <a:solidFill>
                  <a:srgbClr val="F8FAFF"/>
                </a:solidFill>
                <a:latin typeface="DeepSeek-CJK-patch"/>
              </a:rPr>
              <a:t>feature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it-IT" altLang="it-IT" sz="1200" b="1" dirty="0">
                <a:solidFill>
                  <a:schemeClr val="accent5"/>
                </a:solidFill>
                <a:latin typeface="DeepSeek-CJK-patch"/>
              </a:rPr>
              <a:t>K-</a:t>
            </a:r>
            <a:r>
              <a:rPr lang="it-IT" altLang="it-IT" sz="1200" b="1" dirty="0" err="1">
                <a:solidFill>
                  <a:schemeClr val="accent5"/>
                </a:solidFill>
                <a:latin typeface="DeepSeek-CJK-patch"/>
              </a:rPr>
              <a:t>Nearest</a:t>
            </a:r>
            <a:r>
              <a:rPr lang="it-IT" altLang="it-IT" sz="1200" b="1" dirty="0">
                <a:solidFill>
                  <a:schemeClr val="accent5"/>
                </a:solidFill>
                <a:latin typeface="DeepSeek-CJK-patch"/>
              </a:rPr>
              <a:t> </a:t>
            </a:r>
            <a:r>
              <a:rPr lang="it-IT" altLang="it-IT" sz="1200" b="1" dirty="0" err="1">
                <a:solidFill>
                  <a:schemeClr val="accent5"/>
                </a:solidFill>
                <a:latin typeface="DeepSeek-CJK-patch"/>
              </a:rPr>
              <a:t>Neighbors</a:t>
            </a:r>
            <a:r>
              <a:rPr lang="it-IT" altLang="it-IT" sz="1200" dirty="0">
                <a:solidFill>
                  <a:schemeClr val="accent5"/>
                </a:solidFill>
                <a:latin typeface="DeepSeek-CJK-patch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Sensibile al rumore e alla scala dei pixel (problema mitigato da </a:t>
            </a:r>
            <a:r>
              <a:rPr lang="it-IT" altLang="it-IT" sz="1200" dirty="0" err="1">
                <a:solidFill>
                  <a:srgbClr val="F8FAFF"/>
                </a:solidFill>
                <a:latin typeface="Menlo"/>
              </a:rPr>
              <a:t>StandardScaler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Scarsa generalizzazione su classi simili (es. </a:t>
            </a:r>
            <a:r>
              <a:rPr lang="it-IT" altLang="it-IT" sz="1200" i="1" dirty="0">
                <a:solidFill>
                  <a:srgbClr val="F8FAFF"/>
                </a:solidFill>
                <a:latin typeface="DeepSeek-CJK-patch"/>
              </a:rPr>
              <a:t>cane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 vs </a:t>
            </a:r>
            <a:r>
              <a:rPr lang="it-IT" altLang="it-IT" sz="1200" i="1" dirty="0">
                <a:solidFill>
                  <a:srgbClr val="F8FAFF"/>
                </a:solidFill>
                <a:latin typeface="DeepSeek-CJK-patch"/>
              </a:rPr>
              <a:t>gatto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it-IT" altLang="it-IT" sz="1200" b="1" dirty="0" smtClean="0">
                <a:solidFill>
                  <a:schemeClr val="accent5"/>
                </a:solidFill>
                <a:latin typeface="DeepSeek-CJK-patch"/>
              </a:rPr>
              <a:t>SVM</a:t>
            </a:r>
            <a:r>
              <a:rPr lang="it-IT" altLang="it-IT" sz="1200" dirty="0" smtClean="0">
                <a:solidFill>
                  <a:schemeClr val="accent5"/>
                </a:solidFill>
                <a:latin typeface="DeepSeek-CJK-patch"/>
              </a:rPr>
              <a:t>:</a:t>
            </a:r>
            <a:endParaRPr lang="it-IT" altLang="it-IT" sz="1200" dirty="0">
              <a:solidFill>
                <a:schemeClr val="accent5"/>
              </a:solidFill>
              <a:latin typeface="DeepSeek-CJK-patch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b="1" dirty="0">
                <a:solidFill>
                  <a:srgbClr val="F8FAFF"/>
                </a:solidFill>
                <a:latin typeface="DeepSeek-CJK-patch"/>
              </a:rPr>
              <a:t>Migliore performance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 (45.8%) grazie alla capacità di catturare relazioni non lineari.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Svantaggio: </a:t>
            </a:r>
            <a:r>
              <a:rPr lang="it-IT" altLang="it-IT" sz="1200" dirty="0" err="1">
                <a:solidFill>
                  <a:srgbClr val="F8FAFF"/>
                </a:solidFill>
                <a:latin typeface="DeepSeek-CJK-patch"/>
              </a:rPr>
              <a:t>tuning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 complesso (</a:t>
            </a:r>
            <a:r>
              <a:rPr lang="it-IT" altLang="it-IT" sz="1200" dirty="0">
                <a:solidFill>
                  <a:srgbClr val="F8FAFF"/>
                </a:solidFill>
                <a:latin typeface="Menlo"/>
              </a:rPr>
              <a:t>C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, </a:t>
            </a:r>
            <a:r>
              <a:rPr lang="it-IT" altLang="it-IT" sz="1200" dirty="0">
                <a:solidFill>
                  <a:srgbClr val="F8FAFF"/>
                </a:solidFill>
                <a:latin typeface="Menlo"/>
              </a:rPr>
              <a:t>gamma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 e lentezza.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it-IT" altLang="it-IT" sz="1200" b="1" dirty="0" err="1">
                <a:solidFill>
                  <a:schemeClr val="accent5"/>
                </a:solidFill>
                <a:latin typeface="DeepSeek-CJK-patch"/>
              </a:rPr>
              <a:t>Decision</a:t>
            </a:r>
            <a:r>
              <a:rPr lang="it-IT" altLang="it-IT" sz="1200" b="1" dirty="0">
                <a:solidFill>
                  <a:schemeClr val="accent5"/>
                </a:solidFill>
                <a:latin typeface="DeepSeek-CJK-patch"/>
              </a:rPr>
              <a:t> </a:t>
            </a:r>
            <a:r>
              <a:rPr lang="it-IT" altLang="it-IT" sz="1200" b="1" dirty="0" err="1">
                <a:solidFill>
                  <a:schemeClr val="accent5"/>
                </a:solidFill>
                <a:latin typeface="DeepSeek-CJK-patch"/>
              </a:rPr>
              <a:t>Tree</a:t>
            </a:r>
            <a:r>
              <a:rPr lang="it-IT" altLang="it-IT" sz="1200" dirty="0">
                <a:solidFill>
                  <a:schemeClr val="accent5"/>
                </a:solidFill>
                <a:latin typeface="DeepSeek-CJK-patch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b="1" dirty="0" err="1">
                <a:solidFill>
                  <a:srgbClr val="F8FAFF"/>
                </a:solidFill>
                <a:latin typeface="DeepSeek-CJK-patch"/>
              </a:rPr>
              <a:t>Overfitting</a:t>
            </a:r>
            <a:r>
              <a:rPr lang="it-IT" altLang="it-IT" sz="1200" b="1" dirty="0">
                <a:solidFill>
                  <a:srgbClr val="F8FAFF"/>
                </a:solidFill>
                <a:latin typeface="DeepSeek-CJK-patch"/>
              </a:rPr>
              <a:t> evidente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 (gap tra </a:t>
            </a:r>
            <a:r>
              <a:rPr lang="it-IT" altLang="it-IT" sz="1200" dirty="0" err="1">
                <a:solidFill>
                  <a:srgbClr val="F8FAFF"/>
                </a:solidFill>
                <a:latin typeface="DeepSeek-CJK-patch"/>
              </a:rPr>
              <a:t>train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 e test </a:t>
            </a:r>
            <a:r>
              <a:rPr lang="it-IT" altLang="it-IT" sz="1200" dirty="0" err="1">
                <a:solidFill>
                  <a:srgbClr val="F8FAFF"/>
                </a:solidFill>
                <a:latin typeface="DeepSeek-CJK-patch"/>
              </a:rPr>
              <a:t>accuracy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Limitato da profondità massima (</a:t>
            </a:r>
            <a:r>
              <a:rPr lang="it-IT" altLang="it-IT" sz="1200" dirty="0" err="1">
                <a:solidFill>
                  <a:srgbClr val="F8FAFF"/>
                </a:solidFill>
                <a:latin typeface="Menlo"/>
              </a:rPr>
              <a:t>max_depth</a:t>
            </a:r>
            <a:r>
              <a:rPr lang="it-IT" altLang="it-IT" sz="1200" dirty="0">
                <a:solidFill>
                  <a:srgbClr val="F8FAFF"/>
                </a:solidFill>
                <a:latin typeface="Menlo"/>
              </a:rPr>
              <a:t>=20</a:t>
            </a:r>
            <a:r>
              <a:rPr lang="it-IT" altLang="it-IT" sz="1200" dirty="0">
                <a:solidFill>
                  <a:srgbClr val="F8FAFF"/>
                </a:solidFill>
                <a:latin typeface="DeepSeek-CJK-patch"/>
              </a:rPr>
              <a:t>).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11847" y="4018456"/>
            <a:ext cx="65" cy="422545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it-IT" altLang="it-IT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064933"/>
          </a:xfrm>
        </p:spPr>
        <p:txBody>
          <a:bodyPr rtlCol="0">
            <a:normAutofit fontScale="92500" lnSpcReduction="20000"/>
          </a:bodyPr>
          <a:lstStyle/>
          <a:p>
            <a:r>
              <a:rPr lang="it-IT" sz="3200" b="1" dirty="0"/>
              <a:t>I modelli </a:t>
            </a:r>
            <a:r>
              <a:rPr lang="it-IT" sz="3200" b="1" dirty="0" smtClean="0"/>
              <a:t>‘superficiali' </a:t>
            </a:r>
            <a:r>
              <a:rPr lang="it-IT" sz="3200" b="1" dirty="0"/>
              <a:t>possono essere sorprendentemente efficaci</a:t>
            </a:r>
            <a:r>
              <a:rPr lang="it-IT" sz="3200" dirty="0"/>
              <a:t> anche su dati non strutturati, con l'SVM che raggiunge il </a:t>
            </a:r>
            <a:r>
              <a:rPr lang="it-IT" sz="3200" dirty="0" smtClean="0"/>
              <a:t>45.08</a:t>
            </a:r>
            <a:r>
              <a:rPr lang="it-IT" sz="3200" dirty="0"/>
              <a:t>% di accuratezza</a:t>
            </a:r>
          </a:p>
          <a:p>
            <a:r>
              <a:rPr lang="it-IT" sz="4800" dirty="0" smtClean="0"/>
              <a:t>SVM </a:t>
            </a:r>
            <a:r>
              <a:rPr lang="it-IT" sz="4800" dirty="0"/>
              <a:t>mostra miglior </a:t>
            </a:r>
            <a:r>
              <a:rPr lang="it-IT" sz="4800" dirty="0" smtClean="0"/>
              <a:t>performance</a:t>
            </a:r>
            <a:endParaRPr lang="it-IT" sz="48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sz="3600" dirty="0"/>
              <a:t>Conclusioni</a:t>
            </a:r>
            <a:endParaRPr lang="it-IT" sz="3800" dirty="0"/>
          </a:p>
        </p:txBody>
      </p:sp>
      <p:pic>
        <p:nvPicPr>
          <p:cNvPr id="5" name="Elemento grafico 4" descr="Cronometro">
            <a:extLst>
              <a:ext uri="{FF2B5EF4-FFF2-40B4-BE49-F238E27FC236}">
                <a16:creationId xmlns:a16="http://schemas.microsoft.com/office/drawing/2014/main" id="{EDECF593-A2F8-4D73-A987-C3F058D1F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08_TF00315753" id="{B6079F87-2288-4B31-B503-69CFD357610F}" vid="{710D6233-2CCE-47BB-A677-478C8391FEE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C4EF74-2977-4065-95FE-55F8E4B639D4}">
  <ds:schemaRefs>
    <ds:schemaRef ds:uri="http://purl.org/dc/dcmitype/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</ds:schemaRefs>
</ds:datastoreItem>
</file>

<file path=customXml/itemProps2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della lezione</Template>
  <TotalTime>0</TotalTime>
  <Words>180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Calibri</vt:lpstr>
      <vt:lpstr>Candara</vt:lpstr>
      <vt:lpstr>DeepSeek-CJK-patch</vt:lpstr>
      <vt:lpstr>Menlo</vt:lpstr>
      <vt:lpstr>Wingdings</vt:lpstr>
      <vt:lpstr>Wingdings 2</vt:lpstr>
      <vt:lpstr>Dividendo</vt:lpstr>
      <vt:lpstr>Classificazione di immagini CIFAR-10 con modelli tradizionali</vt:lpstr>
      <vt:lpstr>Introduzione al Dataset CIFAR-10</vt:lpstr>
      <vt:lpstr> Metodologia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2025-05-04T16:38:37Z</dcterms:created>
  <dcterms:modified xsi:type="dcterms:W3CDTF">2025-05-04T18:02:45Z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