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59" r:id="rId4"/>
    <p:sldId id="263" r:id="rId5"/>
    <p:sldId id="262" r:id="rId6"/>
    <p:sldId id="264" r:id="rId7"/>
    <p:sldId id="271" r:id="rId8"/>
    <p:sldId id="260" r:id="rId9"/>
    <p:sldId id="266" r:id="rId10"/>
    <p:sldId id="272" r:id="rId11"/>
    <p:sldId id="273" r:id="rId12"/>
    <p:sldId id="275" r:id="rId13"/>
    <p:sldId id="274" r:id="rId14"/>
    <p:sldId id="267" r:id="rId15"/>
    <p:sldId id="280" r:id="rId16"/>
    <p:sldId id="277" r:id="rId17"/>
    <p:sldId id="278" r:id="rId18"/>
    <p:sldId id="268" r:id="rId19"/>
    <p:sldId id="281" r:id="rId20"/>
    <p:sldId id="269" r:id="rId21"/>
    <p:sldId id="283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7171E-B870-40A3-904C-5EF2C01C6839}" v="382" dt="2021-07-20T21:50:31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371" autoAdjust="0"/>
  </p:normalViewPr>
  <p:slideViewPr>
    <p:cSldViewPr snapToGrid="0" showGuides="1">
      <p:cViewPr varScale="1">
        <p:scale>
          <a:sx n="92" d="100"/>
          <a:sy n="92" d="100"/>
        </p:scale>
        <p:origin x="1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47180F-8796-401A-9E27-61B6C642134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8CB6D-A25F-49D5-A730-CF480CC491EC}">
      <dgm:prSet phldrT="[Text]"/>
      <dgm:spPr/>
      <dgm:t>
        <a:bodyPr/>
        <a:lstStyle/>
        <a:p>
          <a:r>
            <a:rPr lang="en-US" dirty="0">
              <a:latin typeface="Amasis MT Pro" panose="020B0604020202020204" pitchFamily="18" charset="0"/>
            </a:rPr>
            <a:t>Exploratory Data Analysis &amp; Feature Engineering</a:t>
          </a:r>
        </a:p>
      </dgm:t>
    </dgm:pt>
    <dgm:pt modelId="{35CE2298-9C1E-4171-9836-EE528D65B5E9}" type="parTrans" cxnId="{2E5363E2-CB0C-4C3A-86E3-1DCABB4274F1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F20B68B0-818B-4B9A-8C2B-4FC2DE6EBCDB}" type="sibTrans" cxnId="{2E5363E2-CB0C-4C3A-86E3-1DCABB4274F1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410D9966-E769-4AF8-BF0D-C06935F8AD04}">
      <dgm:prSet phldrT="[Text]"/>
      <dgm:spPr/>
      <dgm:t>
        <a:bodyPr/>
        <a:lstStyle/>
        <a:p>
          <a:r>
            <a:rPr lang="en-US" dirty="0">
              <a:latin typeface="Amasis MT Pro" panose="020B0604020202020204" pitchFamily="18" charset="0"/>
            </a:rPr>
            <a:t>Modeling</a:t>
          </a:r>
        </a:p>
      </dgm:t>
    </dgm:pt>
    <dgm:pt modelId="{181C4FD9-2C3F-4469-A245-4F5A9F38518F}" type="parTrans" cxnId="{5A688DC1-E4F8-4D3E-948F-AB6FB7311FD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DE97396F-EE35-4419-8BF9-0690DFBBCA52}" type="sibTrans" cxnId="{5A688DC1-E4F8-4D3E-948F-AB6FB7311FD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6333BE16-1472-4B9E-B9F6-2B98B3C2CC35}">
      <dgm:prSet phldrT="[Text]"/>
      <dgm:spPr/>
      <dgm:t>
        <a:bodyPr/>
        <a:lstStyle/>
        <a:p>
          <a:r>
            <a:rPr lang="en-US" dirty="0">
              <a:latin typeface="Amasis MT Pro" panose="020B0604020202020204" pitchFamily="18" charset="0"/>
            </a:rPr>
            <a:t>Real-Time Deployment</a:t>
          </a:r>
        </a:p>
      </dgm:t>
    </dgm:pt>
    <dgm:pt modelId="{2BDB29C5-1C6B-48F3-A6AC-E0F68FA10F91}" type="sibTrans" cxnId="{15420945-01B5-4C86-9299-40C2BFCC236B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C831EB96-74ED-4420-9A44-BE3F18B781BC}" type="parTrans" cxnId="{15420945-01B5-4C86-9299-40C2BFCC236B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C258B210-573D-4A41-BA10-079F69D75E51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Amasis MT Pro" panose="020B0604020202020204" pitchFamily="18" charset="0"/>
            </a:rPr>
            <a:t>Curiosity &amp; Hypothesis Generation</a:t>
          </a:r>
        </a:p>
      </dgm:t>
    </dgm:pt>
    <dgm:pt modelId="{B6FE2463-BDF9-4EB1-BC30-E53DCB14782D}" type="parTrans" cxnId="{82315642-5D77-4F89-82BA-E3E143401AD9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AE0DC24F-8FA3-40FC-9690-B7E6E3B53780}" type="sibTrans" cxnId="{82315642-5D77-4F89-82BA-E3E143401AD9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6F50E8F7-CF9D-4CEF-B102-93B2347D3614}">
      <dgm:prSet phldrT="[Text]"/>
      <dgm:spPr/>
      <dgm:t>
        <a:bodyPr/>
        <a:lstStyle/>
        <a:p>
          <a:r>
            <a:rPr lang="en-US" dirty="0">
              <a:latin typeface="Amasis MT Pro" panose="020B0604020202020204" pitchFamily="18" charset="0"/>
            </a:rPr>
            <a:t>Self-Experimentation</a:t>
          </a:r>
        </a:p>
      </dgm:t>
    </dgm:pt>
    <dgm:pt modelId="{B2F9EADF-E66E-409F-8D18-3A4E16083D35}" type="parTrans" cxnId="{392C4CD2-4A75-49DF-ACE4-6975BFA28FC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FD9FB3B0-1F11-4A5A-868F-1BE7991DA6B2}" type="sibTrans" cxnId="{392C4CD2-4A75-49DF-ACE4-6975BFA28FC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FE2CD465-774A-42F0-8BAA-46BF0F4FAADC}" type="pres">
      <dgm:prSet presAssocID="{C947180F-8796-401A-9E27-61B6C642134A}" presName="Name0" presStyleCnt="0">
        <dgm:presLayoutVars>
          <dgm:dir/>
          <dgm:resizeHandles val="exact"/>
        </dgm:presLayoutVars>
      </dgm:prSet>
      <dgm:spPr/>
    </dgm:pt>
    <dgm:pt modelId="{E4D0DF3E-ABC9-4226-88C3-B2E16DDB8A5A}" type="pres">
      <dgm:prSet presAssocID="{C947180F-8796-401A-9E27-61B6C642134A}" presName="cycle" presStyleCnt="0"/>
      <dgm:spPr/>
    </dgm:pt>
    <dgm:pt modelId="{8997C198-0096-45A7-8CBD-35FA7B21CFE0}" type="pres">
      <dgm:prSet presAssocID="{C258B210-573D-4A41-BA10-079F69D75E51}" presName="nodeFirstNode" presStyleLbl="node1" presStyleIdx="0" presStyleCnt="5">
        <dgm:presLayoutVars>
          <dgm:bulletEnabled val="1"/>
        </dgm:presLayoutVars>
      </dgm:prSet>
      <dgm:spPr/>
    </dgm:pt>
    <dgm:pt modelId="{8EE64218-31CF-4C3A-82A2-7D983811D50F}" type="pres">
      <dgm:prSet presAssocID="{AE0DC24F-8FA3-40FC-9690-B7E6E3B53780}" presName="sibTransFirstNode" presStyleLbl="bgShp" presStyleIdx="0" presStyleCnt="1"/>
      <dgm:spPr/>
    </dgm:pt>
    <dgm:pt modelId="{91E5C7D2-202F-4C08-8C21-5129C62FC35A}" type="pres">
      <dgm:prSet presAssocID="{6F50E8F7-CF9D-4CEF-B102-93B2347D3614}" presName="nodeFollowingNodes" presStyleLbl="node1" presStyleIdx="1" presStyleCnt="5">
        <dgm:presLayoutVars>
          <dgm:bulletEnabled val="1"/>
        </dgm:presLayoutVars>
      </dgm:prSet>
      <dgm:spPr/>
    </dgm:pt>
    <dgm:pt modelId="{1F7E6912-EA67-4A09-AE58-3A8C3F01ED31}" type="pres">
      <dgm:prSet presAssocID="{FD68CB6D-A25F-49D5-A730-CF480CC491EC}" presName="nodeFollowingNodes" presStyleLbl="node1" presStyleIdx="2" presStyleCnt="5">
        <dgm:presLayoutVars>
          <dgm:bulletEnabled val="1"/>
        </dgm:presLayoutVars>
      </dgm:prSet>
      <dgm:spPr/>
    </dgm:pt>
    <dgm:pt modelId="{9ECEFF87-27CF-4799-AFBC-D775C31556B3}" type="pres">
      <dgm:prSet presAssocID="{410D9966-E769-4AF8-BF0D-C06935F8AD04}" presName="nodeFollowingNodes" presStyleLbl="node1" presStyleIdx="3" presStyleCnt="5">
        <dgm:presLayoutVars>
          <dgm:bulletEnabled val="1"/>
        </dgm:presLayoutVars>
      </dgm:prSet>
      <dgm:spPr/>
    </dgm:pt>
    <dgm:pt modelId="{F5BDC980-BEAD-4ADC-AA0A-F50E4A7CC3EA}" type="pres">
      <dgm:prSet presAssocID="{6333BE16-1472-4B9E-B9F6-2B98B3C2CC35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C386E200-AAF8-4F7E-9A46-2C3E812D0085}" type="presOf" srcId="{6F50E8F7-CF9D-4CEF-B102-93B2347D3614}" destId="{91E5C7D2-202F-4C08-8C21-5129C62FC35A}" srcOrd="0" destOrd="0" presId="urn:microsoft.com/office/officeart/2005/8/layout/cycle3"/>
    <dgm:cxn modelId="{662E4338-1751-4FD8-80F7-E700CD78C3FC}" type="presOf" srcId="{AE0DC24F-8FA3-40FC-9690-B7E6E3B53780}" destId="{8EE64218-31CF-4C3A-82A2-7D983811D50F}" srcOrd="0" destOrd="0" presId="urn:microsoft.com/office/officeart/2005/8/layout/cycle3"/>
    <dgm:cxn modelId="{1A9FC03C-24C7-4D97-B56D-C3DCBFEBB27E}" type="presOf" srcId="{C947180F-8796-401A-9E27-61B6C642134A}" destId="{FE2CD465-774A-42F0-8BAA-46BF0F4FAADC}" srcOrd="0" destOrd="0" presId="urn:microsoft.com/office/officeart/2005/8/layout/cycle3"/>
    <dgm:cxn modelId="{82315642-5D77-4F89-82BA-E3E143401AD9}" srcId="{C947180F-8796-401A-9E27-61B6C642134A}" destId="{C258B210-573D-4A41-BA10-079F69D75E51}" srcOrd="0" destOrd="0" parTransId="{B6FE2463-BDF9-4EB1-BC30-E53DCB14782D}" sibTransId="{AE0DC24F-8FA3-40FC-9690-B7E6E3B53780}"/>
    <dgm:cxn modelId="{15420945-01B5-4C86-9299-40C2BFCC236B}" srcId="{C947180F-8796-401A-9E27-61B6C642134A}" destId="{6333BE16-1472-4B9E-B9F6-2B98B3C2CC35}" srcOrd="4" destOrd="0" parTransId="{C831EB96-74ED-4420-9A44-BE3F18B781BC}" sibTransId="{2BDB29C5-1C6B-48F3-A6AC-E0F68FA10F91}"/>
    <dgm:cxn modelId="{EAC8AB4A-FB80-4C67-B70D-A554BA93A165}" type="presOf" srcId="{6333BE16-1472-4B9E-B9F6-2B98B3C2CC35}" destId="{F5BDC980-BEAD-4ADC-AA0A-F50E4A7CC3EA}" srcOrd="0" destOrd="0" presId="urn:microsoft.com/office/officeart/2005/8/layout/cycle3"/>
    <dgm:cxn modelId="{029B3D4B-60A2-462A-A634-7802D3CBE378}" type="presOf" srcId="{FD68CB6D-A25F-49D5-A730-CF480CC491EC}" destId="{1F7E6912-EA67-4A09-AE58-3A8C3F01ED31}" srcOrd="0" destOrd="0" presId="urn:microsoft.com/office/officeart/2005/8/layout/cycle3"/>
    <dgm:cxn modelId="{E5A394AF-3946-4DD6-9B58-06E26DCBF120}" type="presOf" srcId="{410D9966-E769-4AF8-BF0D-C06935F8AD04}" destId="{9ECEFF87-27CF-4799-AFBC-D775C31556B3}" srcOrd="0" destOrd="0" presId="urn:microsoft.com/office/officeart/2005/8/layout/cycle3"/>
    <dgm:cxn modelId="{5A688DC1-E4F8-4D3E-948F-AB6FB7311FDF}" srcId="{C947180F-8796-401A-9E27-61B6C642134A}" destId="{410D9966-E769-4AF8-BF0D-C06935F8AD04}" srcOrd="3" destOrd="0" parTransId="{181C4FD9-2C3F-4469-A245-4F5A9F38518F}" sibTransId="{DE97396F-EE35-4419-8BF9-0690DFBBCA52}"/>
    <dgm:cxn modelId="{392C4CD2-4A75-49DF-ACE4-6975BFA28FCF}" srcId="{C947180F-8796-401A-9E27-61B6C642134A}" destId="{6F50E8F7-CF9D-4CEF-B102-93B2347D3614}" srcOrd="1" destOrd="0" parTransId="{B2F9EADF-E66E-409F-8D18-3A4E16083D35}" sibTransId="{FD9FB3B0-1F11-4A5A-868F-1BE7991DA6B2}"/>
    <dgm:cxn modelId="{2E5363E2-CB0C-4C3A-86E3-1DCABB4274F1}" srcId="{C947180F-8796-401A-9E27-61B6C642134A}" destId="{FD68CB6D-A25F-49D5-A730-CF480CC491EC}" srcOrd="2" destOrd="0" parTransId="{35CE2298-9C1E-4171-9836-EE528D65B5E9}" sibTransId="{F20B68B0-818B-4B9A-8C2B-4FC2DE6EBCDB}"/>
    <dgm:cxn modelId="{6EDA53F7-C2D6-4519-A113-8E799B4688F7}" type="presOf" srcId="{C258B210-573D-4A41-BA10-079F69D75E51}" destId="{8997C198-0096-45A7-8CBD-35FA7B21CFE0}" srcOrd="0" destOrd="0" presId="urn:microsoft.com/office/officeart/2005/8/layout/cycle3"/>
    <dgm:cxn modelId="{BBBB2E72-1535-4E7D-9BB1-FB1CC1D5892B}" type="presParOf" srcId="{FE2CD465-774A-42F0-8BAA-46BF0F4FAADC}" destId="{E4D0DF3E-ABC9-4226-88C3-B2E16DDB8A5A}" srcOrd="0" destOrd="0" presId="urn:microsoft.com/office/officeart/2005/8/layout/cycle3"/>
    <dgm:cxn modelId="{707D1CC6-3E00-4BC1-B159-2930D43A1C88}" type="presParOf" srcId="{E4D0DF3E-ABC9-4226-88C3-B2E16DDB8A5A}" destId="{8997C198-0096-45A7-8CBD-35FA7B21CFE0}" srcOrd="0" destOrd="0" presId="urn:microsoft.com/office/officeart/2005/8/layout/cycle3"/>
    <dgm:cxn modelId="{7574FF75-1E47-4ABA-B16C-54CA406B2274}" type="presParOf" srcId="{E4D0DF3E-ABC9-4226-88C3-B2E16DDB8A5A}" destId="{8EE64218-31CF-4C3A-82A2-7D983811D50F}" srcOrd="1" destOrd="0" presId="urn:microsoft.com/office/officeart/2005/8/layout/cycle3"/>
    <dgm:cxn modelId="{C0BEC7F8-F55E-4827-9B66-F523E48D7428}" type="presParOf" srcId="{E4D0DF3E-ABC9-4226-88C3-B2E16DDB8A5A}" destId="{91E5C7D2-202F-4C08-8C21-5129C62FC35A}" srcOrd="2" destOrd="0" presId="urn:microsoft.com/office/officeart/2005/8/layout/cycle3"/>
    <dgm:cxn modelId="{3591D88B-D39D-444E-9F4F-4F53942AA792}" type="presParOf" srcId="{E4D0DF3E-ABC9-4226-88C3-B2E16DDB8A5A}" destId="{1F7E6912-EA67-4A09-AE58-3A8C3F01ED31}" srcOrd="3" destOrd="0" presId="urn:microsoft.com/office/officeart/2005/8/layout/cycle3"/>
    <dgm:cxn modelId="{59B7EC51-1970-4C40-A68F-CA4EF9B77FEC}" type="presParOf" srcId="{E4D0DF3E-ABC9-4226-88C3-B2E16DDB8A5A}" destId="{9ECEFF87-27CF-4799-AFBC-D775C31556B3}" srcOrd="4" destOrd="0" presId="urn:microsoft.com/office/officeart/2005/8/layout/cycle3"/>
    <dgm:cxn modelId="{C4B87193-DDD7-4396-8E68-1275A076720C}" type="presParOf" srcId="{E4D0DF3E-ABC9-4226-88C3-B2E16DDB8A5A}" destId="{F5BDC980-BEAD-4ADC-AA0A-F50E4A7CC3E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47180F-8796-401A-9E27-61B6C642134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8CB6D-A25F-49D5-A730-CF480CC491EC}">
      <dgm:prSet phldrT="[Text]"/>
      <dgm:spPr/>
      <dgm:t>
        <a:bodyPr/>
        <a:lstStyle/>
        <a:p>
          <a:r>
            <a:rPr lang="en-US" dirty="0">
              <a:latin typeface="Amasis MT Pro" panose="020B0604020202020204" pitchFamily="18" charset="0"/>
            </a:rPr>
            <a:t>Exploratory Data Analysis &amp; Feature Engineering</a:t>
          </a:r>
        </a:p>
      </dgm:t>
    </dgm:pt>
    <dgm:pt modelId="{35CE2298-9C1E-4171-9836-EE528D65B5E9}" type="parTrans" cxnId="{2E5363E2-CB0C-4C3A-86E3-1DCABB4274F1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F20B68B0-818B-4B9A-8C2B-4FC2DE6EBCDB}" type="sibTrans" cxnId="{2E5363E2-CB0C-4C3A-86E3-1DCABB4274F1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410D9966-E769-4AF8-BF0D-C06935F8AD04}">
      <dgm:prSet phldrT="[Text]"/>
      <dgm:spPr/>
      <dgm:t>
        <a:bodyPr/>
        <a:lstStyle/>
        <a:p>
          <a:r>
            <a:rPr lang="en-US" dirty="0">
              <a:latin typeface="Amasis MT Pro" panose="020B0604020202020204" pitchFamily="18" charset="0"/>
            </a:rPr>
            <a:t>Modeling</a:t>
          </a:r>
        </a:p>
      </dgm:t>
    </dgm:pt>
    <dgm:pt modelId="{181C4FD9-2C3F-4469-A245-4F5A9F38518F}" type="parTrans" cxnId="{5A688DC1-E4F8-4D3E-948F-AB6FB7311FD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DE97396F-EE35-4419-8BF9-0690DFBBCA52}" type="sibTrans" cxnId="{5A688DC1-E4F8-4D3E-948F-AB6FB7311FD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6333BE16-1472-4B9E-B9F6-2B98B3C2CC35}">
      <dgm:prSet phldrT="[Text]"/>
      <dgm:spPr/>
      <dgm:t>
        <a:bodyPr/>
        <a:lstStyle/>
        <a:p>
          <a:r>
            <a:rPr lang="en-US" dirty="0">
              <a:latin typeface="Amasis MT Pro" panose="020B0604020202020204" pitchFamily="18" charset="0"/>
            </a:rPr>
            <a:t>Real-Time Deployment</a:t>
          </a:r>
        </a:p>
      </dgm:t>
    </dgm:pt>
    <dgm:pt modelId="{2BDB29C5-1C6B-48F3-A6AC-E0F68FA10F91}" type="sibTrans" cxnId="{15420945-01B5-4C86-9299-40C2BFCC236B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C831EB96-74ED-4420-9A44-BE3F18B781BC}" type="parTrans" cxnId="{15420945-01B5-4C86-9299-40C2BFCC236B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C258B210-573D-4A41-BA10-079F69D75E5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Amasis MT Pro" panose="020B0604020202020204" pitchFamily="18" charset="0"/>
            </a:rPr>
            <a:t>Curiosity &amp; Hypothesis Generation</a:t>
          </a:r>
        </a:p>
      </dgm:t>
    </dgm:pt>
    <dgm:pt modelId="{B6FE2463-BDF9-4EB1-BC30-E53DCB14782D}" type="parTrans" cxnId="{82315642-5D77-4F89-82BA-E3E143401AD9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AE0DC24F-8FA3-40FC-9690-B7E6E3B53780}" type="sibTrans" cxnId="{82315642-5D77-4F89-82BA-E3E143401AD9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6F50E8F7-CF9D-4CEF-B102-93B2347D361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Amasis MT Pro" panose="020B0604020202020204" pitchFamily="18" charset="0"/>
            </a:rPr>
            <a:t>Self-Experimentation</a:t>
          </a:r>
        </a:p>
      </dgm:t>
    </dgm:pt>
    <dgm:pt modelId="{B2F9EADF-E66E-409F-8D18-3A4E16083D35}" type="parTrans" cxnId="{392C4CD2-4A75-49DF-ACE4-6975BFA28FC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FD9FB3B0-1F11-4A5A-868F-1BE7991DA6B2}" type="sibTrans" cxnId="{392C4CD2-4A75-49DF-ACE4-6975BFA28FC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FE2CD465-774A-42F0-8BAA-46BF0F4FAADC}" type="pres">
      <dgm:prSet presAssocID="{C947180F-8796-401A-9E27-61B6C642134A}" presName="Name0" presStyleCnt="0">
        <dgm:presLayoutVars>
          <dgm:dir/>
          <dgm:resizeHandles val="exact"/>
        </dgm:presLayoutVars>
      </dgm:prSet>
      <dgm:spPr/>
    </dgm:pt>
    <dgm:pt modelId="{E4D0DF3E-ABC9-4226-88C3-B2E16DDB8A5A}" type="pres">
      <dgm:prSet presAssocID="{C947180F-8796-401A-9E27-61B6C642134A}" presName="cycle" presStyleCnt="0"/>
      <dgm:spPr/>
    </dgm:pt>
    <dgm:pt modelId="{8997C198-0096-45A7-8CBD-35FA7B21CFE0}" type="pres">
      <dgm:prSet presAssocID="{C258B210-573D-4A41-BA10-079F69D75E51}" presName="nodeFirstNode" presStyleLbl="node1" presStyleIdx="0" presStyleCnt="5">
        <dgm:presLayoutVars>
          <dgm:bulletEnabled val="1"/>
        </dgm:presLayoutVars>
      </dgm:prSet>
      <dgm:spPr/>
    </dgm:pt>
    <dgm:pt modelId="{8EE64218-31CF-4C3A-82A2-7D983811D50F}" type="pres">
      <dgm:prSet presAssocID="{AE0DC24F-8FA3-40FC-9690-B7E6E3B53780}" presName="sibTransFirstNode" presStyleLbl="bgShp" presStyleIdx="0" presStyleCnt="1"/>
      <dgm:spPr/>
    </dgm:pt>
    <dgm:pt modelId="{91E5C7D2-202F-4C08-8C21-5129C62FC35A}" type="pres">
      <dgm:prSet presAssocID="{6F50E8F7-CF9D-4CEF-B102-93B2347D3614}" presName="nodeFollowingNodes" presStyleLbl="node1" presStyleIdx="1" presStyleCnt="5">
        <dgm:presLayoutVars>
          <dgm:bulletEnabled val="1"/>
        </dgm:presLayoutVars>
      </dgm:prSet>
      <dgm:spPr/>
    </dgm:pt>
    <dgm:pt modelId="{1F7E6912-EA67-4A09-AE58-3A8C3F01ED31}" type="pres">
      <dgm:prSet presAssocID="{FD68CB6D-A25F-49D5-A730-CF480CC491EC}" presName="nodeFollowingNodes" presStyleLbl="node1" presStyleIdx="2" presStyleCnt="5">
        <dgm:presLayoutVars>
          <dgm:bulletEnabled val="1"/>
        </dgm:presLayoutVars>
      </dgm:prSet>
      <dgm:spPr/>
    </dgm:pt>
    <dgm:pt modelId="{9ECEFF87-27CF-4799-AFBC-D775C31556B3}" type="pres">
      <dgm:prSet presAssocID="{410D9966-E769-4AF8-BF0D-C06935F8AD04}" presName="nodeFollowingNodes" presStyleLbl="node1" presStyleIdx="3" presStyleCnt="5">
        <dgm:presLayoutVars>
          <dgm:bulletEnabled val="1"/>
        </dgm:presLayoutVars>
      </dgm:prSet>
      <dgm:spPr/>
    </dgm:pt>
    <dgm:pt modelId="{F5BDC980-BEAD-4ADC-AA0A-F50E4A7CC3EA}" type="pres">
      <dgm:prSet presAssocID="{6333BE16-1472-4B9E-B9F6-2B98B3C2CC35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C386E200-AAF8-4F7E-9A46-2C3E812D0085}" type="presOf" srcId="{6F50E8F7-CF9D-4CEF-B102-93B2347D3614}" destId="{91E5C7D2-202F-4C08-8C21-5129C62FC35A}" srcOrd="0" destOrd="0" presId="urn:microsoft.com/office/officeart/2005/8/layout/cycle3"/>
    <dgm:cxn modelId="{662E4338-1751-4FD8-80F7-E700CD78C3FC}" type="presOf" srcId="{AE0DC24F-8FA3-40FC-9690-B7E6E3B53780}" destId="{8EE64218-31CF-4C3A-82A2-7D983811D50F}" srcOrd="0" destOrd="0" presId="urn:microsoft.com/office/officeart/2005/8/layout/cycle3"/>
    <dgm:cxn modelId="{1A9FC03C-24C7-4D97-B56D-C3DCBFEBB27E}" type="presOf" srcId="{C947180F-8796-401A-9E27-61B6C642134A}" destId="{FE2CD465-774A-42F0-8BAA-46BF0F4FAADC}" srcOrd="0" destOrd="0" presId="urn:microsoft.com/office/officeart/2005/8/layout/cycle3"/>
    <dgm:cxn modelId="{82315642-5D77-4F89-82BA-E3E143401AD9}" srcId="{C947180F-8796-401A-9E27-61B6C642134A}" destId="{C258B210-573D-4A41-BA10-079F69D75E51}" srcOrd="0" destOrd="0" parTransId="{B6FE2463-BDF9-4EB1-BC30-E53DCB14782D}" sibTransId="{AE0DC24F-8FA3-40FC-9690-B7E6E3B53780}"/>
    <dgm:cxn modelId="{15420945-01B5-4C86-9299-40C2BFCC236B}" srcId="{C947180F-8796-401A-9E27-61B6C642134A}" destId="{6333BE16-1472-4B9E-B9F6-2B98B3C2CC35}" srcOrd="4" destOrd="0" parTransId="{C831EB96-74ED-4420-9A44-BE3F18B781BC}" sibTransId="{2BDB29C5-1C6B-48F3-A6AC-E0F68FA10F91}"/>
    <dgm:cxn modelId="{EAC8AB4A-FB80-4C67-B70D-A554BA93A165}" type="presOf" srcId="{6333BE16-1472-4B9E-B9F6-2B98B3C2CC35}" destId="{F5BDC980-BEAD-4ADC-AA0A-F50E4A7CC3EA}" srcOrd="0" destOrd="0" presId="urn:microsoft.com/office/officeart/2005/8/layout/cycle3"/>
    <dgm:cxn modelId="{029B3D4B-60A2-462A-A634-7802D3CBE378}" type="presOf" srcId="{FD68CB6D-A25F-49D5-A730-CF480CC491EC}" destId="{1F7E6912-EA67-4A09-AE58-3A8C3F01ED31}" srcOrd="0" destOrd="0" presId="urn:microsoft.com/office/officeart/2005/8/layout/cycle3"/>
    <dgm:cxn modelId="{E5A394AF-3946-4DD6-9B58-06E26DCBF120}" type="presOf" srcId="{410D9966-E769-4AF8-BF0D-C06935F8AD04}" destId="{9ECEFF87-27CF-4799-AFBC-D775C31556B3}" srcOrd="0" destOrd="0" presId="urn:microsoft.com/office/officeart/2005/8/layout/cycle3"/>
    <dgm:cxn modelId="{5A688DC1-E4F8-4D3E-948F-AB6FB7311FDF}" srcId="{C947180F-8796-401A-9E27-61B6C642134A}" destId="{410D9966-E769-4AF8-BF0D-C06935F8AD04}" srcOrd="3" destOrd="0" parTransId="{181C4FD9-2C3F-4469-A245-4F5A9F38518F}" sibTransId="{DE97396F-EE35-4419-8BF9-0690DFBBCA52}"/>
    <dgm:cxn modelId="{392C4CD2-4A75-49DF-ACE4-6975BFA28FCF}" srcId="{C947180F-8796-401A-9E27-61B6C642134A}" destId="{6F50E8F7-CF9D-4CEF-B102-93B2347D3614}" srcOrd="1" destOrd="0" parTransId="{B2F9EADF-E66E-409F-8D18-3A4E16083D35}" sibTransId="{FD9FB3B0-1F11-4A5A-868F-1BE7991DA6B2}"/>
    <dgm:cxn modelId="{2E5363E2-CB0C-4C3A-86E3-1DCABB4274F1}" srcId="{C947180F-8796-401A-9E27-61B6C642134A}" destId="{FD68CB6D-A25F-49D5-A730-CF480CC491EC}" srcOrd="2" destOrd="0" parTransId="{35CE2298-9C1E-4171-9836-EE528D65B5E9}" sibTransId="{F20B68B0-818B-4B9A-8C2B-4FC2DE6EBCDB}"/>
    <dgm:cxn modelId="{6EDA53F7-C2D6-4519-A113-8E799B4688F7}" type="presOf" srcId="{C258B210-573D-4A41-BA10-079F69D75E51}" destId="{8997C198-0096-45A7-8CBD-35FA7B21CFE0}" srcOrd="0" destOrd="0" presId="urn:microsoft.com/office/officeart/2005/8/layout/cycle3"/>
    <dgm:cxn modelId="{BBBB2E72-1535-4E7D-9BB1-FB1CC1D5892B}" type="presParOf" srcId="{FE2CD465-774A-42F0-8BAA-46BF0F4FAADC}" destId="{E4D0DF3E-ABC9-4226-88C3-B2E16DDB8A5A}" srcOrd="0" destOrd="0" presId="urn:microsoft.com/office/officeart/2005/8/layout/cycle3"/>
    <dgm:cxn modelId="{707D1CC6-3E00-4BC1-B159-2930D43A1C88}" type="presParOf" srcId="{E4D0DF3E-ABC9-4226-88C3-B2E16DDB8A5A}" destId="{8997C198-0096-45A7-8CBD-35FA7B21CFE0}" srcOrd="0" destOrd="0" presId="urn:microsoft.com/office/officeart/2005/8/layout/cycle3"/>
    <dgm:cxn modelId="{7574FF75-1E47-4ABA-B16C-54CA406B2274}" type="presParOf" srcId="{E4D0DF3E-ABC9-4226-88C3-B2E16DDB8A5A}" destId="{8EE64218-31CF-4C3A-82A2-7D983811D50F}" srcOrd="1" destOrd="0" presId="urn:microsoft.com/office/officeart/2005/8/layout/cycle3"/>
    <dgm:cxn modelId="{C0BEC7F8-F55E-4827-9B66-F523E48D7428}" type="presParOf" srcId="{E4D0DF3E-ABC9-4226-88C3-B2E16DDB8A5A}" destId="{91E5C7D2-202F-4C08-8C21-5129C62FC35A}" srcOrd="2" destOrd="0" presId="urn:microsoft.com/office/officeart/2005/8/layout/cycle3"/>
    <dgm:cxn modelId="{3591D88B-D39D-444E-9F4F-4F53942AA792}" type="presParOf" srcId="{E4D0DF3E-ABC9-4226-88C3-B2E16DDB8A5A}" destId="{1F7E6912-EA67-4A09-AE58-3A8C3F01ED31}" srcOrd="3" destOrd="0" presId="urn:microsoft.com/office/officeart/2005/8/layout/cycle3"/>
    <dgm:cxn modelId="{59B7EC51-1970-4C40-A68F-CA4EF9B77FEC}" type="presParOf" srcId="{E4D0DF3E-ABC9-4226-88C3-B2E16DDB8A5A}" destId="{9ECEFF87-27CF-4799-AFBC-D775C31556B3}" srcOrd="4" destOrd="0" presId="urn:microsoft.com/office/officeart/2005/8/layout/cycle3"/>
    <dgm:cxn modelId="{C4B87193-DDD7-4396-8E68-1275A076720C}" type="presParOf" srcId="{E4D0DF3E-ABC9-4226-88C3-B2E16DDB8A5A}" destId="{F5BDC980-BEAD-4ADC-AA0A-F50E4A7CC3E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47180F-8796-401A-9E27-61B6C642134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8CB6D-A25F-49D5-A730-CF480CC491E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Amasis MT Pro" panose="020B0604020202020204" pitchFamily="18" charset="0"/>
            </a:rPr>
            <a:t>Exploratory Data Analysis &amp; Feature Engineering</a:t>
          </a:r>
        </a:p>
      </dgm:t>
    </dgm:pt>
    <dgm:pt modelId="{35CE2298-9C1E-4171-9836-EE528D65B5E9}" type="parTrans" cxnId="{2E5363E2-CB0C-4C3A-86E3-1DCABB4274F1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F20B68B0-818B-4B9A-8C2B-4FC2DE6EBCDB}" type="sibTrans" cxnId="{2E5363E2-CB0C-4C3A-86E3-1DCABB4274F1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410D9966-E769-4AF8-BF0D-C06935F8AD04}">
      <dgm:prSet phldrT="[Text]"/>
      <dgm:spPr/>
      <dgm:t>
        <a:bodyPr/>
        <a:lstStyle/>
        <a:p>
          <a:r>
            <a:rPr lang="en-US" dirty="0">
              <a:latin typeface="Amasis MT Pro" panose="020B0604020202020204" pitchFamily="18" charset="0"/>
            </a:rPr>
            <a:t>Modeling</a:t>
          </a:r>
        </a:p>
      </dgm:t>
    </dgm:pt>
    <dgm:pt modelId="{181C4FD9-2C3F-4469-A245-4F5A9F38518F}" type="parTrans" cxnId="{5A688DC1-E4F8-4D3E-948F-AB6FB7311FD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DE97396F-EE35-4419-8BF9-0690DFBBCA52}" type="sibTrans" cxnId="{5A688DC1-E4F8-4D3E-948F-AB6FB7311FD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6333BE16-1472-4B9E-B9F6-2B98B3C2CC35}">
      <dgm:prSet phldrT="[Text]"/>
      <dgm:spPr/>
      <dgm:t>
        <a:bodyPr/>
        <a:lstStyle/>
        <a:p>
          <a:r>
            <a:rPr lang="en-US" dirty="0">
              <a:latin typeface="Amasis MT Pro" panose="020B0604020202020204" pitchFamily="18" charset="0"/>
            </a:rPr>
            <a:t>Real-Time Deployment</a:t>
          </a:r>
        </a:p>
      </dgm:t>
    </dgm:pt>
    <dgm:pt modelId="{2BDB29C5-1C6B-48F3-A6AC-E0F68FA10F91}" type="sibTrans" cxnId="{15420945-01B5-4C86-9299-40C2BFCC236B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C831EB96-74ED-4420-9A44-BE3F18B781BC}" type="parTrans" cxnId="{15420945-01B5-4C86-9299-40C2BFCC236B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C258B210-573D-4A41-BA10-079F69D75E5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Amasis MT Pro" panose="020B0604020202020204" pitchFamily="18" charset="0"/>
            </a:rPr>
            <a:t>Curiosity &amp; Hypothesis Generation</a:t>
          </a:r>
        </a:p>
      </dgm:t>
    </dgm:pt>
    <dgm:pt modelId="{B6FE2463-BDF9-4EB1-BC30-E53DCB14782D}" type="parTrans" cxnId="{82315642-5D77-4F89-82BA-E3E143401AD9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AE0DC24F-8FA3-40FC-9690-B7E6E3B53780}" type="sibTrans" cxnId="{82315642-5D77-4F89-82BA-E3E143401AD9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6F50E8F7-CF9D-4CEF-B102-93B2347D3614}">
      <dgm:prSet phldrT="[Text]"/>
      <dgm:spPr/>
      <dgm:t>
        <a:bodyPr/>
        <a:lstStyle/>
        <a:p>
          <a:r>
            <a:rPr lang="en-US" dirty="0">
              <a:latin typeface="Amasis MT Pro" panose="020B0604020202020204" pitchFamily="18" charset="0"/>
            </a:rPr>
            <a:t>Self-Experimentation</a:t>
          </a:r>
        </a:p>
      </dgm:t>
    </dgm:pt>
    <dgm:pt modelId="{B2F9EADF-E66E-409F-8D18-3A4E16083D35}" type="parTrans" cxnId="{392C4CD2-4A75-49DF-ACE4-6975BFA28FC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FD9FB3B0-1F11-4A5A-868F-1BE7991DA6B2}" type="sibTrans" cxnId="{392C4CD2-4A75-49DF-ACE4-6975BFA28FC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FE2CD465-774A-42F0-8BAA-46BF0F4FAADC}" type="pres">
      <dgm:prSet presAssocID="{C947180F-8796-401A-9E27-61B6C642134A}" presName="Name0" presStyleCnt="0">
        <dgm:presLayoutVars>
          <dgm:dir/>
          <dgm:resizeHandles val="exact"/>
        </dgm:presLayoutVars>
      </dgm:prSet>
      <dgm:spPr/>
    </dgm:pt>
    <dgm:pt modelId="{E4D0DF3E-ABC9-4226-88C3-B2E16DDB8A5A}" type="pres">
      <dgm:prSet presAssocID="{C947180F-8796-401A-9E27-61B6C642134A}" presName="cycle" presStyleCnt="0"/>
      <dgm:spPr/>
    </dgm:pt>
    <dgm:pt modelId="{8997C198-0096-45A7-8CBD-35FA7B21CFE0}" type="pres">
      <dgm:prSet presAssocID="{C258B210-573D-4A41-BA10-079F69D75E51}" presName="nodeFirstNode" presStyleLbl="node1" presStyleIdx="0" presStyleCnt="5">
        <dgm:presLayoutVars>
          <dgm:bulletEnabled val="1"/>
        </dgm:presLayoutVars>
      </dgm:prSet>
      <dgm:spPr/>
    </dgm:pt>
    <dgm:pt modelId="{8EE64218-31CF-4C3A-82A2-7D983811D50F}" type="pres">
      <dgm:prSet presAssocID="{AE0DC24F-8FA3-40FC-9690-B7E6E3B53780}" presName="sibTransFirstNode" presStyleLbl="bgShp" presStyleIdx="0" presStyleCnt="1"/>
      <dgm:spPr/>
    </dgm:pt>
    <dgm:pt modelId="{91E5C7D2-202F-4C08-8C21-5129C62FC35A}" type="pres">
      <dgm:prSet presAssocID="{6F50E8F7-CF9D-4CEF-B102-93B2347D3614}" presName="nodeFollowingNodes" presStyleLbl="node1" presStyleIdx="1" presStyleCnt="5">
        <dgm:presLayoutVars>
          <dgm:bulletEnabled val="1"/>
        </dgm:presLayoutVars>
      </dgm:prSet>
      <dgm:spPr/>
    </dgm:pt>
    <dgm:pt modelId="{1F7E6912-EA67-4A09-AE58-3A8C3F01ED31}" type="pres">
      <dgm:prSet presAssocID="{FD68CB6D-A25F-49D5-A730-CF480CC491EC}" presName="nodeFollowingNodes" presStyleLbl="node1" presStyleIdx="2" presStyleCnt="5">
        <dgm:presLayoutVars>
          <dgm:bulletEnabled val="1"/>
        </dgm:presLayoutVars>
      </dgm:prSet>
      <dgm:spPr/>
    </dgm:pt>
    <dgm:pt modelId="{9ECEFF87-27CF-4799-AFBC-D775C31556B3}" type="pres">
      <dgm:prSet presAssocID="{410D9966-E769-4AF8-BF0D-C06935F8AD04}" presName="nodeFollowingNodes" presStyleLbl="node1" presStyleIdx="3" presStyleCnt="5">
        <dgm:presLayoutVars>
          <dgm:bulletEnabled val="1"/>
        </dgm:presLayoutVars>
      </dgm:prSet>
      <dgm:spPr/>
    </dgm:pt>
    <dgm:pt modelId="{F5BDC980-BEAD-4ADC-AA0A-F50E4A7CC3EA}" type="pres">
      <dgm:prSet presAssocID="{6333BE16-1472-4B9E-B9F6-2B98B3C2CC35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C386E200-AAF8-4F7E-9A46-2C3E812D0085}" type="presOf" srcId="{6F50E8F7-CF9D-4CEF-B102-93B2347D3614}" destId="{91E5C7D2-202F-4C08-8C21-5129C62FC35A}" srcOrd="0" destOrd="0" presId="urn:microsoft.com/office/officeart/2005/8/layout/cycle3"/>
    <dgm:cxn modelId="{662E4338-1751-4FD8-80F7-E700CD78C3FC}" type="presOf" srcId="{AE0DC24F-8FA3-40FC-9690-B7E6E3B53780}" destId="{8EE64218-31CF-4C3A-82A2-7D983811D50F}" srcOrd="0" destOrd="0" presId="urn:microsoft.com/office/officeart/2005/8/layout/cycle3"/>
    <dgm:cxn modelId="{1A9FC03C-24C7-4D97-B56D-C3DCBFEBB27E}" type="presOf" srcId="{C947180F-8796-401A-9E27-61B6C642134A}" destId="{FE2CD465-774A-42F0-8BAA-46BF0F4FAADC}" srcOrd="0" destOrd="0" presId="urn:microsoft.com/office/officeart/2005/8/layout/cycle3"/>
    <dgm:cxn modelId="{82315642-5D77-4F89-82BA-E3E143401AD9}" srcId="{C947180F-8796-401A-9E27-61B6C642134A}" destId="{C258B210-573D-4A41-BA10-079F69D75E51}" srcOrd="0" destOrd="0" parTransId="{B6FE2463-BDF9-4EB1-BC30-E53DCB14782D}" sibTransId="{AE0DC24F-8FA3-40FC-9690-B7E6E3B53780}"/>
    <dgm:cxn modelId="{15420945-01B5-4C86-9299-40C2BFCC236B}" srcId="{C947180F-8796-401A-9E27-61B6C642134A}" destId="{6333BE16-1472-4B9E-B9F6-2B98B3C2CC35}" srcOrd="4" destOrd="0" parTransId="{C831EB96-74ED-4420-9A44-BE3F18B781BC}" sibTransId="{2BDB29C5-1C6B-48F3-A6AC-E0F68FA10F91}"/>
    <dgm:cxn modelId="{EAC8AB4A-FB80-4C67-B70D-A554BA93A165}" type="presOf" srcId="{6333BE16-1472-4B9E-B9F6-2B98B3C2CC35}" destId="{F5BDC980-BEAD-4ADC-AA0A-F50E4A7CC3EA}" srcOrd="0" destOrd="0" presId="urn:microsoft.com/office/officeart/2005/8/layout/cycle3"/>
    <dgm:cxn modelId="{029B3D4B-60A2-462A-A634-7802D3CBE378}" type="presOf" srcId="{FD68CB6D-A25F-49D5-A730-CF480CC491EC}" destId="{1F7E6912-EA67-4A09-AE58-3A8C3F01ED31}" srcOrd="0" destOrd="0" presId="urn:microsoft.com/office/officeart/2005/8/layout/cycle3"/>
    <dgm:cxn modelId="{E5A394AF-3946-4DD6-9B58-06E26DCBF120}" type="presOf" srcId="{410D9966-E769-4AF8-BF0D-C06935F8AD04}" destId="{9ECEFF87-27CF-4799-AFBC-D775C31556B3}" srcOrd="0" destOrd="0" presId="urn:microsoft.com/office/officeart/2005/8/layout/cycle3"/>
    <dgm:cxn modelId="{5A688DC1-E4F8-4D3E-948F-AB6FB7311FDF}" srcId="{C947180F-8796-401A-9E27-61B6C642134A}" destId="{410D9966-E769-4AF8-BF0D-C06935F8AD04}" srcOrd="3" destOrd="0" parTransId="{181C4FD9-2C3F-4469-A245-4F5A9F38518F}" sibTransId="{DE97396F-EE35-4419-8BF9-0690DFBBCA52}"/>
    <dgm:cxn modelId="{392C4CD2-4A75-49DF-ACE4-6975BFA28FCF}" srcId="{C947180F-8796-401A-9E27-61B6C642134A}" destId="{6F50E8F7-CF9D-4CEF-B102-93B2347D3614}" srcOrd="1" destOrd="0" parTransId="{B2F9EADF-E66E-409F-8D18-3A4E16083D35}" sibTransId="{FD9FB3B0-1F11-4A5A-868F-1BE7991DA6B2}"/>
    <dgm:cxn modelId="{2E5363E2-CB0C-4C3A-86E3-1DCABB4274F1}" srcId="{C947180F-8796-401A-9E27-61B6C642134A}" destId="{FD68CB6D-A25F-49D5-A730-CF480CC491EC}" srcOrd="2" destOrd="0" parTransId="{35CE2298-9C1E-4171-9836-EE528D65B5E9}" sibTransId="{F20B68B0-818B-4B9A-8C2B-4FC2DE6EBCDB}"/>
    <dgm:cxn modelId="{6EDA53F7-C2D6-4519-A113-8E799B4688F7}" type="presOf" srcId="{C258B210-573D-4A41-BA10-079F69D75E51}" destId="{8997C198-0096-45A7-8CBD-35FA7B21CFE0}" srcOrd="0" destOrd="0" presId="urn:microsoft.com/office/officeart/2005/8/layout/cycle3"/>
    <dgm:cxn modelId="{BBBB2E72-1535-4E7D-9BB1-FB1CC1D5892B}" type="presParOf" srcId="{FE2CD465-774A-42F0-8BAA-46BF0F4FAADC}" destId="{E4D0DF3E-ABC9-4226-88C3-B2E16DDB8A5A}" srcOrd="0" destOrd="0" presId="urn:microsoft.com/office/officeart/2005/8/layout/cycle3"/>
    <dgm:cxn modelId="{707D1CC6-3E00-4BC1-B159-2930D43A1C88}" type="presParOf" srcId="{E4D0DF3E-ABC9-4226-88C3-B2E16DDB8A5A}" destId="{8997C198-0096-45A7-8CBD-35FA7B21CFE0}" srcOrd="0" destOrd="0" presId="urn:microsoft.com/office/officeart/2005/8/layout/cycle3"/>
    <dgm:cxn modelId="{7574FF75-1E47-4ABA-B16C-54CA406B2274}" type="presParOf" srcId="{E4D0DF3E-ABC9-4226-88C3-B2E16DDB8A5A}" destId="{8EE64218-31CF-4C3A-82A2-7D983811D50F}" srcOrd="1" destOrd="0" presId="urn:microsoft.com/office/officeart/2005/8/layout/cycle3"/>
    <dgm:cxn modelId="{C0BEC7F8-F55E-4827-9B66-F523E48D7428}" type="presParOf" srcId="{E4D0DF3E-ABC9-4226-88C3-B2E16DDB8A5A}" destId="{91E5C7D2-202F-4C08-8C21-5129C62FC35A}" srcOrd="2" destOrd="0" presId="urn:microsoft.com/office/officeart/2005/8/layout/cycle3"/>
    <dgm:cxn modelId="{3591D88B-D39D-444E-9F4F-4F53942AA792}" type="presParOf" srcId="{E4D0DF3E-ABC9-4226-88C3-B2E16DDB8A5A}" destId="{1F7E6912-EA67-4A09-AE58-3A8C3F01ED31}" srcOrd="3" destOrd="0" presId="urn:microsoft.com/office/officeart/2005/8/layout/cycle3"/>
    <dgm:cxn modelId="{59B7EC51-1970-4C40-A68F-CA4EF9B77FEC}" type="presParOf" srcId="{E4D0DF3E-ABC9-4226-88C3-B2E16DDB8A5A}" destId="{9ECEFF87-27CF-4799-AFBC-D775C31556B3}" srcOrd="4" destOrd="0" presId="urn:microsoft.com/office/officeart/2005/8/layout/cycle3"/>
    <dgm:cxn modelId="{C4B87193-DDD7-4396-8E68-1275A076720C}" type="presParOf" srcId="{E4D0DF3E-ABC9-4226-88C3-B2E16DDB8A5A}" destId="{F5BDC980-BEAD-4ADC-AA0A-F50E4A7CC3E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47180F-8796-401A-9E27-61B6C642134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8CB6D-A25F-49D5-A730-CF480CC491EC}">
      <dgm:prSet phldrT="[Text]"/>
      <dgm:spPr/>
      <dgm:t>
        <a:bodyPr/>
        <a:lstStyle/>
        <a:p>
          <a:r>
            <a:rPr lang="en-US" dirty="0">
              <a:latin typeface="Amasis MT Pro" panose="020B0604020202020204" pitchFamily="18" charset="0"/>
            </a:rPr>
            <a:t>Exploratory Data Analysis &amp; Feature Engineering</a:t>
          </a:r>
        </a:p>
      </dgm:t>
    </dgm:pt>
    <dgm:pt modelId="{35CE2298-9C1E-4171-9836-EE528D65B5E9}" type="parTrans" cxnId="{2E5363E2-CB0C-4C3A-86E3-1DCABB4274F1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F20B68B0-818B-4B9A-8C2B-4FC2DE6EBCDB}" type="sibTrans" cxnId="{2E5363E2-CB0C-4C3A-86E3-1DCABB4274F1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410D9966-E769-4AF8-BF0D-C06935F8AD0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Amasis MT Pro" panose="020B0604020202020204" pitchFamily="18" charset="0"/>
            </a:rPr>
            <a:t>Modeling</a:t>
          </a:r>
        </a:p>
      </dgm:t>
    </dgm:pt>
    <dgm:pt modelId="{181C4FD9-2C3F-4469-A245-4F5A9F38518F}" type="parTrans" cxnId="{5A688DC1-E4F8-4D3E-948F-AB6FB7311FD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DE97396F-EE35-4419-8BF9-0690DFBBCA52}" type="sibTrans" cxnId="{5A688DC1-E4F8-4D3E-948F-AB6FB7311FD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6333BE16-1472-4B9E-B9F6-2B98B3C2CC35}">
      <dgm:prSet phldrT="[Text]"/>
      <dgm:spPr/>
      <dgm:t>
        <a:bodyPr/>
        <a:lstStyle/>
        <a:p>
          <a:r>
            <a:rPr lang="en-US" dirty="0">
              <a:latin typeface="Amasis MT Pro" panose="020B0604020202020204" pitchFamily="18" charset="0"/>
            </a:rPr>
            <a:t>Real-Time Deployment</a:t>
          </a:r>
        </a:p>
      </dgm:t>
    </dgm:pt>
    <dgm:pt modelId="{2BDB29C5-1C6B-48F3-A6AC-E0F68FA10F91}" type="sibTrans" cxnId="{15420945-01B5-4C86-9299-40C2BFCC236B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C831EB96-74ED-4420-9A44-BE3F18B781BC}" type="parTrans" cxnId="{15420945-01B5-4C86-9299-40C2BFCC236B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C258B210-573D-4A41-BA10-079F69D75E5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Amasis MT Pro" panose="020B0604020202020204" pitchFamily="18" charset="0"/>
            </a:rPr>
            <a:t>Curiosity &amp; Hypothesis Generation</a:t>
          </a:r>
        </a:p>
      </dgm:t>
    </dgm:pt>
    <dgm:pt modelId="{B6FE2463-BDF9-4EB1-BC30-E53DCB14782D}" type="parTrans" cxnId="{82315642-5D77-4F89-82BA-E3E143401AD9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AE0DC24F-8FA3-40FC-9690-B7E6E3B53780}" type="sibTrans" cxnId="{82315642-5D77-4F89-82BA-E3E143401AD9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6F50E8F7-CF9D-4CEF-B102-93B2347D3614}">
      <dgm:prSet phldrT="[Text]"/>
      <dgm:spPr/>
      <dgm:t>
        <a:bodyPr/>
        <a:lstStyle/>
        <a:p>
          <a:r>
            <a:rPr lang="en-US" dirty="0">
              <a:latin typeface="Amasis MT Pro" panose="020B0604020202020204" pitchFamily="18" charset="0"/>
            </a:rPr>
            <a:t>Self-Experimentation</a:t>
          </a:r>
        </a:p>
      </dgm:t>
    </dgm:pt>
    <dgm:pt modelId="{B2F9EADF-E66E-409F-8D18-3A4E16083D35}" type="parTrans" cxnId="{392C4CD2-4A75-49DF-ACE4-6975BFA28FC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FD9FB3B0-1F11-4A5A-868F-1BE7991DA6B2}" type="sibTrans" cxnId="{392C4CD2-4A75-49DF-ACE4-6975BFA28FC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FE2CD465-774A-42F0-8BAA-46BF0F4FAADC}" type="pres">
      <dgm:prSet presAssocID="{C947180F-8796-401A-9E27-61B6C642134A}" presName="Name0" presStyleCnt="0">
        <dgm:presLayoutVars>
          <dgm:dir/>
          <dgm:resizeHandles val="exact"/>
        </dgm:presLayoutVars>
      </dgm:prSet>
      <dgm:spPr/>
    </dgm:pt>
    <dgm:pt modelId="{E4D0DF3E-ABC9-4226-88C3-B2E16DDB8A5A}" type="pres">
      <dgm:prSet presAssocID="{C947180F-8796-401A-9E27-61B6C642134A}" presName="cycle" presStyleCnt="0"/>
      <dgm:spPr/>
    </dgm:pt>
    <dgm:pt modelId="{8997C198-0096-45A7-8CBD-35FA7B21CFE0}" type="pres">
      <dgm:prSet presAssocID="{C258B210-573D-4A41-BA10-079F69D75E51}" presName="nodeFirstNode" presStyleLbl="node1" presStyleIdx="0" presStyleCnt="5">
        <dgm:presLayoutVars>
          <dgm:bulletEnabled val="1"/>
        </dgm:presLayoutVars>
      </dgm:prSet>
      <dgm:spPr/>
    </dgm:pt>
    <dgm:pt modelId="{8EE64218-31CF-4C3A-82A2-7D983811D50F}" type="pres">
      <dgm:prSet presAssocID="{AE0DC24F-8FA3-40FC-9690-B7E6E3B53780}" presName="sibTransFirstNode" presStyleLbl="bgShp" presStyleIdx="0" presStyleCnt="1"/>
      <dgm:spPr/>
    </dgm:pt>
    <dgm:pt modelId="{91E5C7D2-202F-4C08-8C21-5129C62FC35A}" type="pres">
      <dgm:prSet presAssocID="{6F50E8F7-CF9D-4CEF-B102-93B2347D3614}" presName="nodeFollowingNodes" presStyleLbl="node1" presStyleIdx="1" presStyleCnt="5">
        <dgm:presLayoutVars>
          <dgm:bulletEnabled val="1"/>
        </dgm:presLayoutVars>
      </dgm:prSet>
      <dgm:spPr/>
    </dgm:pt>
    <dgm:pt modelId="{1F7E6912-EA67-4A09-AE58-3A8C3F01ED31}" type="pres">
      <dgm:prSet presAssocID="{FD68CB6D-A25F-49D5-A730-CF480CC491EC}" presName="nodeFollowingNodes" presStyleLbl="node1" presStyleIdx="2" presStyleCnt="5">
        <dgm:presLayoutVars>
          <dgm:bulletEnabled val="1"/>
        </dgm:presLayoutVars>
      </dgm:prSet>
      <dgm:spPr/>
    </dgm:pt>
    <dgm:pt modelId="{9ECEFF87-27CF-4799-AFBC-D775C31556B3}" type="pres">
      <dgm:prSet presAssocID="{410D9966-E769-4AF8-BF0D-C06935F8AD04}" presName="nodeFollowingNodes" presStyleLbl="node1" presStyleIdx="3" presStyleCnt="5">
        <dgm:presLayoutVars>
          <dgm:bulletEnabled val="1"/>
        </dgm:presLayoutVars>
      </dgm:prSet>
      <dgm:spPr/>
    </dgm:pt>
    <dgm:pt modelId="{F5BDC980-BEAD-4ADC-AA0A-F50E4A7CC3EA}" type="pres">
      <dgm:prSet presAssocID="{6333BE16-1472-4B9E-B9F6-2B98B3C2CC35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C386E200-AAF8-4F7E-9A46-2C3E812D0085}" type="presOf" srcId="{6F50E8F7-CF9D-4CEF-B102-93B2347D3614}" destId="{91E5C7D2-202F-4C08-8C21-5129C62FC35A}" srcOrd="0" destOrd="0" presId="urn:microsoft.com/office/officeart/2005/8/layout/cycle3"/>
    <dgm:cxn modelId="{662E4338-1751-4FD8-80F7-E700CD78C3FC}" type="presOf" srcId="{AE0DC24F-8FA3-40FC-9690-B7E6E3B53780}" destId="{8EE64218-31CF-4C3A-82A2-7D983811D50F}" srcOrd="0" destOrd="0" presId="urn:microsoft.com/office/officeart/2005/8/layout/cycle3"/>
    <dgm:cxn modelId="{1A9FC03C-24C7-4D97-B56D-C3DCBFEBB27E}" type="presOf" srcId="{C947180F-8796-401A-9E27-61B6C642134A}" destId="{FE2CD465-774A-42F0-8BAA-46BF0F4FAADC}" srcOrd="0" destOrd="0" presId="urn:microsoft.com/office/officeart/2005/8/layout/cycle3"/>
    <dgm:cxn modelId="{82315642-5D77-4F89-82BA-E3E143401AD9}" srcId="{C947180F-8796-401A-9E27-61B6C642134A}" destId="{C258B210-573D-4A41-BA10-079F69D75E51}" srcOrd="0" destOrd="0" parTransId="{B6FE2463-BDF9-4EB1-BC30-E53DCB14782D}" sibTransId="{AE0DC24F-8FA3-40FC-9690-B7E6E3B53780}"/>
    <dgm:cxn modelId="{15420945-01B5-4C86-9299-40C2BFCC236B}" srcId="{C947180F-8796-401A-9E27-61B6C642134A}" destId="{6333BE16-1472-4B9E-B9F6-2B98B3C2CC35}" srcOrd="4" destOrd="0" parTransId="{C831EB96-74ED-4420-9A44-BE3F18B781BC}" sibTransId="{2BDB29C5-1C6B-48F3-A6AC-E0F68FA10F91}"/>
    <dgm:cxn modelId="{EAC8AB4A-FB80-4C67-B70D-A554BA93A165}" type="presOf" srcId="{6333BE16-1472-4B9E-B9F6-2B98B3C2CC35}" destId="{F5BDC980-BEAD-4ADC-AA0A-F50E4A7CC3EA}" srcOrd="0" destOrd="0" presId="urn:microsoft.com/office/officeart/2005/8/layout/cycle3"/>
    <dgm:cxn modelId="{029B3D4B-60A2-462A-A634-7802D3CBE378}" type="presOf" srcId="{FD68CB6D-A25F-49D5-A730-CF480CC491EC}" destId="{1F7E6912-EA67-4A09-AE58-3A8C3F01ED31}" srcOrd="0" destOrd="0" presId="urn:microsoft.com/office/officeart/2005/8/layout/cycle3"/>
    <dgm:cxn modelId="{E5A394AF-3946-4DD6-9B58-06E26DCBF120}" type="presOf" srcId="{410D9966-E769-4AF8-BF0D-C06935F8AD04}" destId="{9ECEFF87-27CF-4799-AFBC-D775C31556B3}" srcOrd="0" destOrd="0" presId="urn:microsoft.com/office/officeart/2005/8/layout/cycle3"/>
    <dgm:cxn modelId="{5A688DC1-E4F8-4D3E-948F-AB6FB7311FDF}" srcId="{C947180F-8796-401A-9E27-61B6C642134A}" destId="{410D9966-E769-4AF8-BF0D-C06935F8AD04}" srcOrd="3" destOrd="0" parTransId="{181C4FD9-2C3F-4469-A245-4F5A9F38518F}" sibTransId="{DE97396F-EE35-4419-8BF9-0690DFBBCA52}"/>
    <dgm:cxn modelId="{392C4CD2-4A75-49DF-ACE4-6975BFA28FCF}" srcId="{C947180F-8796-401A-9E27-61B6C642134A}" destId="{6F50E8F7-CF9D-4CEF-B102-93B2347D3614}" srcOrd="1" destOrd="0" parTransId="{B2F9EADF-E66E-409F-8D18-3A4E16083D35}" sibTransId="{FD9FB3B0-1F11-4A5A-868F-1BE7991DA6B2}"/>
    <dgm:cxn modelId="{2E5363E2-CB0C-4C3A-86E3-1DCABB4274F1}" srcId="{C947180F-8796-401A-9E27-61B6C642134A}" destId="{FD68CB6D-A25F-49D5-A730-CF480CC491EC}" srcOrd="2" destOrd="0" parTransId="{35CE2298-9C1E-4171-9836-EE528D65B5E9}" sibTransId="{F20B68B0-818B-4B9A-8C2B-4FC2DE6EBCDB}"/>
    <dgm:cxn modelId="{6EDA53F7-C2D6-4519-A113-8E799B4688F7}" type="presOf" srcId="{C258B210-573D-4A41-BA10-079F69D75E51}" destId="{8997C198-0096-45A7-8CBD-35FA7B21CFE0}" srcOrd="0" destOrd="0" presId="urn:microsoft.com/office/officeart/2005/8/layout/cycle3"/>
    <dgm:cxn modelId="{BBBB2E72-1535-4E7D-9BB1-FB1CC1D5892B}" type="presParOf" srcId="{FE2CD465-774A-42F0-8BAA-46BF0F4FAADC}" destId="{E4D0DF3E-ABC9-4226-88C3-B2E16DDB8A5A}" srcOrd="0" destOrd="0" presId="urn:microsoft.com/office/officeart/2005/8/layout/cycle3"/>
    <dgm:cxn modelId="{707D1CC6-3E00-4BC1-B159-2930D43A1C88}" type="presParOf" srcId="{E4D0DF3E-ABC9-4226-88C3-B2E16DDB8A5A}" destId="{8997C198-0096-45A7-8CBD-35FA7B21CFE0}" srcOrd="0" destOrd="0" presId="urn:microsoft.com/office/officeart/2005/8/layout/cycle3"/>
    <dgm:cxn modelId="{7574FF75-1E47-4ABA-B16C-54CA406B2274}" type="presParOf" srcId="{E4D0DF3E-ABC9-4226-88C3-B2E16DDB8A5A}" destId="{8EE64218-31CF-4C3A-82A2-7D983811D50F}" srcOrd="1" destOrd="0" presId="urn:microsoft.com/office/officeart/2005/8/layout/cycle3"/>
    <dgm:cxn modelId="{C0BEC7F8-F55E-4827-9B66-F523E48D7428}" type="presParOf" srcId="{E4D0DF3E-ABC9-4226-88C3-B2E16DDB8A5A}" destId="{91E5C7D2-202F-4C08-8C21-5129C62FC35A}" srcOrd="2" destOrd="0" presId="urn:microsoft.com/office/officeart/2005/8/layout/cycle3"/>
    <dgm:cxn modelId="{3591D88B-D39D-444E-9F4F-4F53942AA792}" type="presParOf" srcId="{E4D0DF3E-ABC9-4226-88C3-B2E16DDB8A5A}" destId="{1F7E6912-EA67-4A09-AE58-3A8C3F01ED31}" srcOrd="3" destOrd="0" presId="urn:microsoft.com/office/officeart/2005/8/layout/cycle3"/>
    <dgm:cxn modelId="{59B7EC51-1970-4C40-A68F-CA4EF9B77FEC}" type="presParOf" srcId="{E4D0DF3E-ABC9-4226-88C3-B2E16DDB8A5A}" destId="{9ECEFF87-27CF-4799-AFBC-D775C31556B3}" srcOrd="4" destOrd="0" presId="urn:microsoft.com/office/officeart/2005/8/layout/cycle3"/>
    <dgm:cxn modelId="{C4B87193-DDD7-4396-8E68-1275A076720C}" type="presParOf" srcId="{E4D0DF3E-ABC9-4226-88C3-B2E16DDB8A5A}" destId="{F5BDC980-BEAD-4ADC-AA0A-F50E4A7CC3E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47180F-8796-401A-9E27-61B6C642134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8CB6D-A25F-49D5-A730-CF480CC491EC}">
      <dgm:prSet phldrT="[Text]"/>
      <dgm:spPr/>
      <dgm:t>
        <a:bodyPr/>
        <a:lstStyle/>
        <a:p>
          <a:r>
            <a:rPr lang="en-US" dirty="0">
              <a:latin typeface="Amasis MT Pro" panose="020B0604020202020204" pitchFamily="18" charset="0"/>
            </a:rPr>
            <a:t>Exploratory Data Analysis &amp; Feature Engineering</a:t>
          </a:r>
        </a:p>
      </dgm:t>
    </dgm:pt>
    <dgm:pt modelId="{35CE2298-9C1E-4171-9836-EE528D65B5E9}" type="parTrans" cxnId="{2E5363E2-CB0C-4C3A-86E3-1DCABB4274F1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F20B68B0-818B-4B9A-8C2B-4FC2DE6EBCDB}" type="sibTrans" cxnId="{2E5363E2-CB0C-4C3A-86E3-1DCABB4274F1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410D9966-E769-4AF8-BF0D-C06935F8AD04}">
      <dgm:prSet phldrT="[Text]"/>
      <dgm:spPr/>
      <dgm:t>
        <a:bodyPr/>
        <a:lstStyle/>
        <a:p>
          <a:r>
            <a:rPr lang="en-US" dirty="0">
              <a:latin typeface="Amasis MT Pro" panose="020B0604020202020204" pitchFamily="18" charset="0"/>
            </a:rPr>
            <a:t>Modeling</a:t>
          </a:r>
        </a:p>
      </dgm:t>
    </dgm:pt>
    <dgm:pt modelId="{181C4FD9-2C3F-4469-A245-4F5A9F38518F}" type="parTrans" cxnId="{5A688DC1-E4F8-4D3E-948F-AB6FB7311FD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DE97396F-EE35-4419-8BF9-0690DFBBCA52}" type="sibTrans" cxnId="{5A688DC1-E4F8-4D3E-948F-AB6FB7311FD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6333BE16-1472-4B9E-B9F6-2B98B3C2CC3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Amasis MT Pro" panose="020B0604020202020204" pitchFamily="18" charset="0"/>
            </a:rPr>
            <a:t>Real-Time Deployment</a:t>
          </a:r>
        </a:p>
      </dgm:t>
    </dgm:pt>
    <dgm:pt modelId="{2BDB29C5-1C6B-48F3-A6AC-E0F68FA10F91}" type="sibTrans" cxnId="{15420945-01B5-4C86-9299-40C2BFCC236B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C831EB96-74ED-4420-9A44-BE3F18B781BC}" type="parTrans" cxnId="{15420945-01B5-4C86-9299-40C2BFCC236B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C258B210-573D-4A41-BA10-079F69D75E5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Amasis MT Pro" panose="020B0604020202020204" pitchFamily="18" charset="0"/>
            </a:rPr>
            <a:t>Curiosity &amp; Hypothesis Generation</a:t>
          </a:r>
        </a:p>
      </dgm:t>
    </dgm:pt>
    <dgm:pt modelId="{B6FE2463-BDF9-4EB1-BC30-E53DCB14782D}" type="parTrans" cxnId="{82315642-5D77-4F89-82BA-E3E143401AD9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AE0DC24F-8FA3-40FC-9690-B7E6E3B53780}" type="sibTrans" cxnId="{82315642-5D77-4F89-82BA-E3E143401AD9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6F50E8F7-CF9D-4CEF-B102-93B2347D3614}">
      <dgm:prSet phldrT="[Text]"/>
      <dgm:spPr/>
      <dgm:t>
        <a:bodyPr/>
        <a:lstStyle/>
        <a:p>
          <a:r>
            <a:rPr lang="en-US" dirty="0">
              <a:latin typeface="Amasis MT Pro" panose="020B0604020202020204" pitchFamily="18" charset="0"/>
            </a:rPr>
            <a:t>Self-Experimentation</a:t>
          </a:r>
        </a:p>
      </dgm:t>
    </dgm:pt>
    <dgm:pt modelId="{B2F9EADF-E66E-409F-8D18-3A4E16083D35}" type="parTrans" cxnId="{392C4CD2-4A75-49DF-ACE4-6975BFA28FC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FD9FB3B0-1F11-4A5A-868F-1BE7991DA6B2}" type="sibTrans" cxnId="{392C4CD2-4A75-49DF-ACE4-6975BFA28FCF}">
      <dgm:prSet/>
      <dgm:spPr/>
      <dgm:t>
        <a:bodyPr/>
        <a:lstStyle/>
        <a:p>
          <a:endParaRPr lang="en-US">
            <a:latin typeface="Amasis MT Pro" panose="020B0604020202020204" pitchFamily="18" charset="0"/>
          </a:endParaRPr>
        </a:p>
      </dgm:t>
    </dgm:pt>
    <dgm:pt modelId="{FE2CD465-774A-42F0-8BAA-46BF0F4FAADC}" type="pres">
      <dgm:prSet presAssocID="{C947180F-8796-401A-9E27-61B6C642134A}" presName="Name0" presStyleCnt="0">
        <dgm:presLayoutVars>
          <dgm:dir/>
          <dgm:resizeHandles val="exact"/>
        </dgm:presLayoutVars>
      </dgm:prSet>
      <dgm:spPr/>
    </dgm:pt>
    <dgm:pt modelId="{E4D0DF3E-ABC9-4226-88C3-B2E16DDB8A5A}" type="pres">
      <dgm:prSet presAssocID="{C947180F-8796-401A-9E27-61B6C642134A}" presName="cycle" presStyleCnt="0"/>
      <dgm:spPr/>
    </dgm:pt>
    <dgm:pt modelId="{8997C198-0096-45A7-8CBD-35FA7B21CFE0}" type="pres">
      <dgm:prSet presAssocID="{C258B210-573D-4A41-BA10-079F69D75E51}" presName="nodeFirstNode" presStyleLbl="node1" presStyleIdx="0" presStyleCnt="5">
        <dgm:presLayoutVars>
          <dgm:bulletEnabled val="1"/>
        </dgm:presLayoutVars>
      </dgm:prSet>
      <dgm:spPr/>
    </dgm:pt>
    <dgm:pt modelId="{8EE64218-31CF-4C3A-82A2-7D983811D50F}" type="pres">
      <dgm:prSet presAssocID="{AE0DC24F-8FA3-40FC-9690-B7E6E3B53780}" presName="sibTransFirstNode" presStyleLbl="bgShp" presStyleIdx="0" presStyleCnt="1"/>
      <dgm:spPr/>
    </dgm:pt>
    <dgm:pt modelId="{91E5C7D2-202F-4C08-8C21-5129C62FC35A}" type="pres">
      <dgm:prSet presAssocID="{6F50E8F7-CF9D-4CEF-B102-93B2347D3614}" presName="nodeFollowingNodes" presStyleLbl="node1" presStyleIdx="1" presStyleCnt="5">
        <dgm:presLayoutVars>
          <dgm:bulletEnabled val="1"/>
        </dgm:presLayoutVars>
      </dgm:prSet>
      <dgm:spPr/>
    </dgm:pt>
    <dgm:pt modelId="{1F7E6912-EA67-4A09-AE58-3A8C3F01ED31}" type="pres">
      <dgm:prSet presAssocID="{FD68CB6D-A25F-49D5-A730-CF480CC491EC}" presName="nodeFollowingNodes" presStyleLbl="node1" presStyleIdx="2" presStyleCnt="5">
        <dgm:presLayoutVars>
          <dgm:bulletEnabled val="1"/>
        </dgm:presLayoutVars>
      </dgm:prSet>
      <dgm:spPr/>
    </dgm:pt>
    <dgm:pt modelId="{9ECEFF87-27CF-4799-AFBC-D775C31556B3}" type="pres">
      <dgm:prSet presAssocID="{410D9966-E769-4AF8-BF0D-C06935F8AD04}" presName="nodeFollowingNodes" presStyleLbl="node1" presStyleIdx="3" presStyleCnt="5">
        <dgm:presLayoutVars>
          <dgm:bulletEnabled val="1"/>
        </dgm:presLayoutVars>
      </dgm:prSet>
      <dgm:spPr/>
    </dgm:pt>
    <dgm:pt modelId="{F5BDC980-BEAD-4ADC-AA0A-F50E4A7CC3EA}" type="pres">
      <dgm:prSet presAssocID="{6333BE16-1472-4B9E-B9F6-2B98B3C2CC35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C386E200-AAF8-4F7E-9A46-2C3E812D0085}" type="presOf" srcId="{6F50E8F7-CF9D-4CEF-B102-93B2347D3614}" destId="{91E5C7D2-202F-4C08-8C21-5129C62FC35A}" srcOrd="0" destOrd="0" presId="urn:microsoft.com/office/officeart/2005/8/layout/cycle3"/>
    <dgm:cxn modelId="{662E4338-1751-4FD8-80F7-E700CD78C3FC}" type="presOf" srcId="{AE0DC24F-8FA3-40FC-9690-B7E6E3B53780}" destId="{8EE64218-31CF-4C3A-82A2-7D983811D50F}" srcOrd="0" destOrd="0" presId="urn:microsoft.com/office/officeart/2005/8/layout/cycle3"/>
    <dgm:cxn modelId="{1A9FC03C-24C7-4D97-B56D-C3DCBFEBB27E}" type="presOf" srcId="{C947180F-8796-401A-9E27-61B6C642134A}" destId="{FE2CD465-774A-42F0-8BAA-46BF0F4FAADC}" srcOrd="0" destOrd="0" presId="urn:microsoft.com/office/officeart/2005/8/layout/cycle3"/>
    <dgm:cxn modelId="{82315642-5D77-4F89-82BA-E3E143401AD9}" srcId="{C947180F-8796-401A-9E27-61B6C642134A}" destId="{C258B210-573D-4A41-BA10-079F69D75E51}" srcOrd="0" destOrd="0" parTransId="{B6FE2463-BDF9-4EB1-BC30-E53DCB14782D}" sibTransId="{AE0DC24F-8FA3-40FC-9690-B7E6E3B53780}"/>
    <dgm:cxn modelId="{15420945-01B5-4C86-9299-40C2BFCC236B}" srcId="{C947180F-8796-401A-9E27-61B6C642134A}" destId="{6333BE16-1472-4B9E-B9F6-2B98B3C2CC35}" srcOrd="4" destOrd="0" parTransId="{C831EB96-74ED-4420-9A44-BE3F18B781BC}" sibTransId="{2BDB29C5-1C6B-48F3-A6AC-E0F68FA10F91}"/>
    <dgm:cxn modelId="{EAC8AB4A-FB80-4C67-B70D-A554BA93A165}" type="presOf" srcId="{6333BE16-1472-4B9E-B9F6-2B98B3C2CC35}" destId="{F5BDC980-BEAD-4ADC-AA0A-F50E4A7CC3EA}" srcOrd="0" destOrd="0" presId="urn:microsoft.com/office/officeart/2005/8/layout/cycle3"/>
    <dgm:cxn modelId="{029B3D4B-60A2-462A-A634-7802D3CBE378}" type="presOf" srcId="{FD68CB6D-A25F-49D5-A730-CF480CC491EC}" destId="{1F7E6912-EA67-4A09-AE58-3A8C3F01ED31}" srcOrd="0" destOrd="0" presId="urn:microsoft.com/office/officeart/2005/8/layout/cycle3"/>
    <dgm:cxn modelId="{E5A394AF-3946-4DD6-9B58-06E26DCBF120}" type="presOf" srcId="{410D9966-E769-4AF8-BF0D-C06935F8AD04}" destId="{9ECEFF87-27CF-4799-AFBC-D775C31556B3}" srcOrd="0" destOrd="0" presId="urn:microsoft.com/office/officeart/2005/8/layout/cycle3"/>
    <dgm:cxn modelId="{5A688DC1-E4F8-4D3E-948F-AB6FB7311FDF}" srcId="{C947180F-8796-401A-9E27-61B6C642134A}" destId="{410D9966-E769-4AF8-BF0D-C06935F8AD04}" srcOrd="3" destOrd="0" parTransId="{181C4FD9-2C3F-4469-A245-4F5A9F38518F}" sibTransId="{DE97396F-EE35-4419-8BF9-0690DFBBCA52}"/>
    <dgm:cxn modelId="{392C4CD2-4A75-49DF-ACE4-6975BFA28FCF}" srcId="{C947180F-8796-401A-9E27-61B6C642134A}" destId="{6F50E8F7-CF9D-4CEF-B102-93B2347D3614}" srcOrd="1" destOrd="0" parTransId="{B2F9EADF-E66E-409F-8D18-3A4E16083D35}" sibTransId="{FD9FB3B0-1F11-4A5A-868F-1BE7991DA6B2}"/>
    <dgm:cxn modelId="{2E5363E2-CB0C-4C3A-86E3-1DCABB4274F1}" srcId="{C947180F-8796-401A-9E27-61B6C642134A}" destId="{FD68CB6D-A25F-49D5-A730-CF480CC491EC}" srcOrd="2" destOrd="0" parTransId="{35CE2298-9C1E-4171-9836-EE528D65B5E9}" sibTransId="{F20B68B0-818B-4B9A-8C2B-4FC2DE6EBCDB}"/>
    <dgm:cxn modelId="{6EDA53F7-C2D6-4519-A113-8E799B4688F7}" type="presOf" srcId="{C258B210-573D-4A41-BA10-079F69D75E51}" destId="{8997C198-0096-45A7-8CBD-35FA7B21CFE0}" srcOrd="0" destOrd="0" presId="urn:microsoft.com/office/officeart/2005/8/layout/cycle3"/>
    <dgm:cxn modelId="{BBBB2E72-1535-4E7D-9BB1-FB1CC1D5892B}" type="presParOf" srcId="{FE2CD465-774A-42F0-8BAA-46BF0F4FAADC}" destId="{E4D0DF3E-ABC9-4226-88C3-B2E16DDB8A5A}" srcOrd="0" destOrd="0" presId="urn:microsoft.com/office/officeart/2005/8/layout/cycle3"/>
    <dgm:cxn modelId="{707D1CC6-3E00-4BC1-B159-2930D43A1C88}" type="presParOf" srcId="{E4D0DF3E-ABC9-4226-88C3-B2E16DDB8A5A}" destId="{8997C198-0096-45A7-8CBD-35FA7B21CFE0}" srcOrd="0" destOrd="0" presId="urn:microsoft.com/office/officeart/2005/8/layout/cycle3"/>
    <dgm:cxn modelId="{7574FF75-1E47-4ABA-B16C-54CA406B2274}" type="presParOf" srcId="{E4D0DF3E-ABC9-4226-88C3-B2E16DDB8A5A}" destId="{8EE64218-31CF-4C3A-82A2-7D983811D50F}" srcOrd="1" destOrd="0" presId="urn:microsoft.com/office/officeart/2005/8/layout/cycle3"/>
    <dgm:cxn modelId="{C0BEC7F8-F55E-4827-9B66-F523E48D7428}" type="presParOf" srcId="{E4D0DF3E-ABC9-4226-88C3-B2E16DDB8A5A}" destId="{91E5C7D2-202F-4C08-8C21-5129C62FC35A}" srcOrd="2" destOrd="0" presId="urn:microsoft.com/office/officeart/2005/8/layout/cycle3"/>
    <dgm:cxn modelId="{3591D88B-D39D-444E-9F4F-4F53942AA792}" type="presParOf" srcId="{E4D0DF3E-ABC9-4226-88C3-B2E16DDB8A5A}" destId="{1F7E6912-EA67-4A09-AE58-3A8C3F01ED31}" srcOrd="3" destOrd="0" presId="urn:microsoft.com/office/officeart/2005/8/layout/cycle3"/>
    <dgm:cxn modelId="{59B7EC51-1970-4C40-A68F-CA4EF9B77FEC}" type="presParOf" srcId="{E4D0DF3E-ABC9-4226-88C3-B2E16DDB8A5A}" destId="{9ECEFF87-27CF-4799-AFBC-D775C31556B3}" srcOrd="4" destOrd="0" presId="urn:microsoft.com/office/officeart/2005/8/layout/cycle3"/>
    <dgm:cxn modelId="{C4B87193-DDD7-4396-8E68-1275A076720C}" type="presParOf" srcId="{E4D0DF3E-ABC9-4226-88C3-B2E16DDB8A5A}" destId="{F5BDC980-BEAD-4ADC-AA0A-F50E4A7CC3E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64218-31CF-4C3A-82A2-7D983811D50F}">
      <dsp:nvSpPr>
        <dsp:cNvPr id="0" name=""/>
        <dsp:cNvSpPr/>
      </dsp:nvSpPr>
      <dsp:spPr>
        <a:xfrm>
          <a:off x="2677076" y="-27446"/>
          <a:ext cx="4312855" cy="4312855"/>
        </a:xfrm>
        <a:prstGeom prst="circularArrow">
          <a:avLst>
            <a:gd name="adj1" fmla="val 5544"/>
            <a:gd name="adj2" fmla="val 330680"/>
            <a:gd name="adj3" fmla="val 13747965"/>
            <a:gd name="adj4" fmla="val 1740300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7C198-0096-45A7-8CBD-35FA7B21CFE0}">
      <dsp:nvSpPr>
        <dsp:cNvPr id="0" name=""/>
        <dsp:cNvSpPr/>
      </dsp:nvSpPr>
      <dsp:spPr>
        <a:xfrm>
          <a:off x="3811577" y="1159"/>
          <a:ext cx="2043854" cy="102192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Curiosity &amp; Hypothesis Generation</a:t>
          </a:r>
        </a:p>
      </dsp:txBody>
      <dsp:txXfrm>
        <a:off x="3861463" y="51045"/>
        <a:ext cx="1944082" cy="922155"/>
      </dsp:txXfrm>
    </dsp:sp>
    <dsp:sp modelId="{91E5C7D2-202F-4C08-8C21-5129C62FC35A}">
      <dsp:nvSpPr>
        <dsp:cNvPr id="0" name=""/>
        <dsp:cNvSpPr/>
      </dsp:nvSpPr>
      <dsp:spPr>
        <a:xfrm>
          <a:off x="5560732" y="1271995"/>
          <a:ext cx="2043854" cy="102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Self-Experimentation</a:t>
          </a:r>
        </a:p>
      </dsp:txBody>
      <dsp:txXfrm>
        <a:off x="5610618" y="1321881"/>
        <a:ext cx="1944082" cy="922155"/>
      </dsp:txXfrm>
    </dsp:sp>
    <dsp:sp modelId="{1F7E6912-EA67-4A09-AE58-3A8C3F01ED31}">
      <dsp:nvSpPr>
        <dsp:cNvPr id="0" name=""/>
        <dsp:cNvSpPr/>
      </dsp:nvSpPr>
      <dsp:spPr>
        <a:xfrm>
          <a:off x="4892614" y="3328250"/>
          <a:ext cx="2043854" cy="102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Exploratory Data Analysis &amp; Feature Engineering</a:t>
          </a:r>
        </a:p>
      </dsp:txBody>
      <dsp:txXfrm>
        <a:off x="4942500" y="3378136"/>
        <a:ext cx="1944082" cy="922155"/>
      </dsp:txXfrm>
    </dsp:sp>
    <dsp:sp modelId="{9ECEFF87-27CF-4799-AFBC-D775C31556B3}">
      <dsp:nvSpPr>
        <dsp:cNvPr id="0" name=""/>
        <dsp:cNvSpPr/>
      </dsp:nvSpPr>
      <dsp:spPr>
        <a:xfrm>
          <a:off x="2730539" y="3328250"/>
          <a:ext cx="2043854" cy="102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Modeling</a:t>
          </a:r>
        </a:p>
      </dsp:txBody>
      <dsp:txXfrm>
        <a:off x="2780425" y="3378136"/>
        <a:ext cx="1944082" cy="922155"/>
      </dsp:txXfrm>
    </dsp:sp>
    <dsp:sp modelId="{F5BDC980-BEAD-4ADC-AA0A-F50E4A7CC3EA}">
      <dsp:nvSpPr>
        <dsp:cNvPr id="0" name=""/>
        <dsp:cNvSpPr/>
      </dsp:nvSpPr>
      <dsp:spPr>
        <a:xfrm>
          <a:off x="2062421" y="1271995"/>
          <a:ext cx="2043854" cy="102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Real-Time Deployment</a:t>
          </a:r>
        </a:p>
      </dsp:txBody>
      <dsp:txXfrm>
        <a:off x="2112307" y="1321881"/>
        <a:ext cx="1944082" cy="922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64218-31CF-4C3A-82A2-7D983811D50F}">
      <dsp:nvSpPr>
        <dsp:cNvPr id="0" name=""/>
        <dsp:cNvSpPr/>
      </dsp:nvSpPr>
      <dsp:spPr>
        <a:xfrm>
          <a:off x="2677076" y="-27446"/>
          <a:ext cx="4312855" cy="4312855"/>
        </a:xfrm>
        <a:prstGeom prst="circularArrow">
          <a:avLst>
            <a:gd name="adj1" fmla="val 5544"/>
            <a:gd name="adj2" fmla="val 330680"/>
            <a:gd name="adj3" fmla="val 13747965"/>
            <a:gd name="adj4" fmla="val 1740300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7C198-0096-45A7-8CBD-35FA7B21CFE0}">
      <dsp:nvSpPr>
        <dsp:cNvPr id="0" name=""/>
        <dsp:cNvSpPr/>
      </dsp:nvSpPr>
      <dsp:spPr>
        <a:xfrm>
          <a:off x="3811577" y="1159"/>
          <a:ext cx="2043854" cy="102192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Curiosity &amp; Hypothesis Generation</a:t>
          </a:r>
        </a:p>
      </dsp:txBody>
      <dsp:txXfrm>
        <a:off x="3861463" y="51045"/>
        <a:ext cx="1944082" cy="922155"/>
      </dsp:txXfrm>
    </dsp:sp>
    <dsp:sp modelId="{91E5C7D2-202F-4C08-8C21-5129C62FC35A}">
      <dsp:nvSpPr>
        <dsp:cNvPr id="0" name=""/>
        <dsp:cNvSpPr/>
      </dsp:nvSpPr>
      <dsp:spPr>
        <a:xfrm>
          <a:off x="5560732" y="1271995"/>
          <a:ext cx="2043854" cy="102192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Self-Experimentation</a:t>
          </a:r>
        </a:p>
      </dsp:txBody>
      <dsp:txXfrm>
        <a:off x="5610618" y="1321881"/>
        <a:ext cx="1944082" cy="922155"/>
      </dsp:txXfrm>
    </dsp:sp>
    <dsp:sp modelId="{1F7E6912-EA67-4A09-AE58-3A8C3F01ED31}">
      <dsp:nvSpPr>
        <dsp:cNvPr id="0" name=""/>
        <dsp:cNvSpPr/>
      </dsp:nvSpPr>
      <dsp:spPr>
        <a:xfrm>
          <a:off x="4892614" y="3328250"/>
          <a:ext cx="2043854" cy="102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Exploratory Data Analysis &amp; Feature Engineering</a:t>
          </a:r>
        </a:p>
      </dsp:txBody>
      <dsp:txXfrm>
        <a:off x="4942500" y="3378136"/>
        <a:ext cx="1944082" cy="922155"/>
      </dsp:txXfrm>
    </dsp:sp>
    <dsp:sp modelId="{9ECEFF87-27CF-4799-AFBC-D775C31556B3}">
      <dsp:nvSpPr>
        <dsp:cNvPr id="0" name=""/>
        <dsp:cNvSpPr/>
      </dsp:nvSpPr>
      <dsp:spPr>
        <a:xfrm>
          <a:off x="2730539" y="3328250"/>
          <a:ext cx="2043854" cy="102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Modeling</a:t>
          </a:r>
        </a:p>
      </dsp:txBody>
      <dsp:txXfrm>
        <a:off x="2780425" y="3378136"/>
        <a:ext cx="1944082" cy="922155"/>
      </dsp:txXfrm>
    </dsp:sp>
    <dsp:sp modelId="{F5BDC980-BEAD-4ADC-AA0A-F50E4A7CC3EA}">
      <dsp:nvSpPr>
        <dsp:cNvPr id="0" name=""/>
        <dsp:cNvSpPr/>
      </dsp:nvSpPr>
      <dsp:spPr>
        <a:xfrm>
          <a:off x="2062421" y="1271995"/>
          <a:ext cx="2043854" cy="102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Real-Time Deployment</a:t>
          </a:r>
        </a:p>
      </dsp:txBody>
      <dsp:txXfrm>
        <a:off x="2112307" y="1321881"/>
        <a:ext cx="1944082" cy="9221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64218-31CF-4C3A-82A2-7D983811D50F}">
      <dsp:nvSpPr>
        <dsp:cNvPr id="0" name=""/>
        <dsp:cNvSpPr/>
      </dsp:nvSpPr>
      <dsp:spPr>
        <a:xfrm>
          <a:off x="2677076" y="-27446"/>
          <a:ext cx="4312855" cy="4312855"/>
        </a:xfrm>
        <a:prstGeom prst="circularArrow">
          <a:avLst>
            <a:gd name="adj1" fmla="val 5544"/>
            <a:gd name="adj2" fmla="val 330680"/>
            <a:gd name="adj3" fmla="val 13747965"/>
            <a:gd name="adj4" fmla="val 1740300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7C198-0096-45A7-8CBD-35FA7B21CFE0}">
      <dsp:nvSpPr>
        <dsp:cNvPr id="0" name=""/>
        <dsp:cNvSpPr/>
      </dsp:nvSpPr>
      <dsp:spPr>
        <a:xfrm>
          <a:off x="3811577" y="1159"/>
          <a:ext cx="2043854" cy="102192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Curiosity &amp; Hypothesis Generation</a:t>
          </a:r>
        </a:p>
      </dsp:txBody>
      <dsp:txXfrm>
        <a:off x="3861463" y="51045"/>
        <a:ext cx="1944082" cy="922155"/>
      </dsp:txXfrm>
    </dsp:sp>
    <dsp:sp modelId="{91E5C7D2-202F-4C08-8C21-5129C62FC35A}">
      <dsp:nvSpPr>
        <dsp:cNvPr id="0" name=""/>
        <dsp:cNvSpPr/>
      </dsp:nvSpPr>
      <dsp:spPr>
        <a:xfrm>
          <a:off x="5560732" y="1271995"/>
          <a:ext cx="2043854" cy="102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Self-Experimentation</a:t>
          </a:r>
        </a:p>
      </dsp:txBody>
      <dsp:txXfrm>
        <a:off x="5610618" y="1321881"/>
        <a:ext cx="1944082" cy="922155"/>
      </dsp:txXfrm>
    </dsp:sp>
    <dsp:sp modelId="{1F7E6912-EA67-4A09-AE58-3A8C3F01ED31}">
      <dsp:nvSpPr>
        <dsp:cNvPr id="0" name=""/>
        <dsp:cNvSpPr/>
      </dsp:nvSpPr>
      <dsp:spPr>
        <a:xfrm>
          <a:off x="4892614" y="3328250"/>
          <a:ext cx="2043854" cy="102192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Exploratory Data Analysis &amp; Feature Engineering</a:t>
          </a:r>
        </a:p>
      </dsp:txBody>
      <dsp:txXfrm>
        <a:off x="4942500" y="3378136"/>
        <a:ext cx="1944082" cy="922155"/>
      </dsp:txXfrm>
    </dsp:sp>
    <dsp:sp modelId="{9ECEFF87-27CF-4799-AFBC-D775C31556B3}">
      <dsp:nvSpPr>
        <dsp:cNvPr id="0" name=""/>
        <dsp:cNvSpPr/>
      </dsp:nvSpPr>
      <dsp:spPr>
        <a:xfrm>
          <a:off x="2730539" y="3328250"/>
          <a:ext cx="2043854" cy="102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Modeling</a:t>
          </a:r>
        </a:p>
      </dsp:txBody>
      <dsp:txXfrm>
        <a:off x="2780425" y="3378136"/>
        <a:ext cx="1944082" cy="922155"/>
      </dsp:txXfrm>
    </dsp:sp>
    <dsp:sp modelId="{F5BDC980-BEAD-4ADC-AA0A-F50E4A7CC3EA}">
      <dsp:nvSpPr>
        <dsp:cNvPr id="0" name=""/>
        <dsp:cNvSpPr/>
      </dsp:nvSpPr>
      <dsp:spPr>
        <a:xfrm>
          <a:off x="2062421" y="1271995"/>
          <a:ext cx="2043854" cy="102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Real-Time Deployment</a:t>
          </a:r>
        </a:p>
      </dsp:txBody>
      <dsp:txXfrm>
        <a:off x="2112307" y="1321881"/>
        <a:ext cx="1944082" cy="9221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64218-31CF-4C3A-82A2-7D983811D50F}">
      <dsp:nvSpPr>
        <dsp:cNvPr id="0" name=""/>
        <dsp:cNvSpPr/>
      </dsp:nvSpPr>
      <dsp:spPr>
        <a:xfrm>
          <a:off x="2677076" y="-27446"/>
          <a:ext cx="4312855" cy="4312855"/>
        </a:xfrm>
        <a:prstGeom prst="circularArrow">
          <a:avLst>
            <a:gd name="adj1" fmla="val 5544"/>
            <a:gd name="adj2" fmla="val 330680"/>
            <a:gd name="adj3" fmla="val 13747965"/>
            <a:gd name="adj4" fmla="val 1740300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7C198-0096-45A7-8CBD-35FA7B21CFE0}">
      <dsp:nvSpPr>
        <dsp:cNvPr id="0" name=""/>
        <dsp:cNvSpPr/>
      </dsp:nvSpPr>
      <dsp:spPr>
        <a:xfrm>
          <a:off x="3811577" y="1159"/>
          <a:ext cx="2043854" cy="102192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Curiosity &amp; Hypothesis Generation</a:t>
          </a:r>
        </a:p>
      </dsp:txBody>
      <dsp:txXfrm>
        <a:off x="3861463" y="51045"/>
        <a:ext cx="1944082" cy="922155"/>
      </dsp:txXfrm>
    </dsp:sp>
    <dsp:sp modelId="{91E5C7D2-202F-4C08-8C21-5129C62FC35A}">
      <dsp:nvSpPr>
        <dsp:cNvPr id="0" name=""/>
        <dsp:cNvSpPr/>
      </dsp:nvSpPr>
      <dsp:spPr>
        <a:xfrm>
          <a:off x="5560732" y="1271995"/>
          <a:ext cx="2043854" cy="102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Self-Experimentation</a:t>
          </a:r>
        </a:p>
      </dsp:txBody>
      <dsp:txXfrm>
        <a:off x="5610618" y="1321881"/>
        <a:ext cx="1944082" cy="922155"/>
      </dsp:txXfrm>
    </dsp:sp>
    <dsp:sp modelId="{1F7E6912-EA67-4A09-AE58-3A8C3F01ED31}">
      <dsp:nvSpPr>
        <dsp:cNvPr id="0" name=""/>
        <dsp:cNvSpPr/>
      </dsp:nvSpPr>
      <dsp:spPr>
        <a:xfrm>
          <a:off x="4892614" y="3328250"/>
          <a:ext cx="2043854" cy="102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Exploratory Data Analysis &amp; Feature Engineering</a:t>
          </a:r>
        </a:p>
      </dsp:txBody>
      <dsp:txXfrm>
        <a:off x="4942500" y="3378136"/>
        <a:ext cx="1944082" cy="922155"/>
      </dsp:txXfrm>
    </dsp:sp>
    <dsp:sp modelId="{9ECEFF87-27CF-4799-AFBC-D775C31556B3}">
      <dsp:nvSpPr>
        <dsp:cNvPr id="0" name=""/>
        <dsp:cNvSpPr/>
      </dsp:nvSpPr>
      <dsp:spPr>
        <a:xfrm>
          <a:off x="2730539" y="3328250"/>
          <a:ext cx="2043854" cy="102192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Modeling</a:t>
          </a:r>
        </a:p>
      </dsp:txBody>
      <dsp:txXfrm>
        <a:off x="2780425" y="3378136"/>
        <a:ext cx="1944082" cy="922155"/>
      </dsp:txXfrm>
    </dsp:sp>
    <dsp:sp modelId="{F5BDC980-BEAD-4ADC-AA0A-F50E4A7CC3EA}">
      <dsp:nvSpPr>
        <dsp:cNvPr id="0" name=""/>
        <dsp:cNvSpPr/>
      </dsp:nvSpPr>
      <dsp:spPr>
        <a:xfrm>
          <a:off x="2062421" y="1271995"/>
          <a:ext cx="2043854" cy="102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Real-Time Deployment</a:t>
          </a:r>
        </a:p>
      </dsp:txBody>
      <dsp:txXfrm>
        <a:off x="2112307" y="1321881"/>
        <a:ext cx="1944082" cy="9221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64218-31CF-4C3A-82A2-7D983811D50F}">
      <dsp:nvSpPr>
        <dsp:cNvPr id="0" name=""/>
        <dsp:cNvSpPr/>
      </dsp:nvSpPr>
      <dsp:spPr>
        <a:xfrm>
          <a:off x="2677076" y="-27446"/>
          <a:ext cx="4312855" cy="4312855"/>
        </a:xfrm>
        <a:prstGeom prst="circularArrow">
          <a:avLst>
            <a:gd name="adj1" fmla="val 5544"/>
            <a:gd name="adj2" fmla="val 330680"/>
            <a:gd name="adj3" fmla="val 13747965"/>
            <a:gd name="adj4" fmla="val 1740300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7C198-0096-45A7-8CBD-35FA7B21CFE0}">
      <dsp:nvSpPr>
        <dsp:cNvPr id="0" name=""/>
        <dsp:cNvSpPr/>
      </dsp:nvSpPr>
      <dsp:spPr>
        <a:xfrm>
          <a:off x="3811577" y="1159"/>
          <a:ext cx="2043854" cy="102192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Curiosity &amp; Hypothesis Generation</a:t>
          </a:r>
        </a:p>
      </dsp:txBody>
      <dsp:txXfrm>
        <a:off x="3861463" y="51045"/>
        <a:ext cx="1944082" cy="922155"/>
      </dsp:txXfrm>
    </dsp:sp>
    <dsp:sp modelId="{91E5C7D2-202F-4C08-8C21-5129C62FC35A}">
      <dsp:nvSpPr>
        <dsp:cNvPr id="0" name=""/>
        <dsp:cNvSpPr/>
      </dsp:nvSpPr>
      <dsp:spPr>
        <a:xfrm>
          <a:off x="5560732" y="1271995"/>
          <a:ext cx="2043854" cy="102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Self-Experimentation</a:t>
          </a:r>
        </a:p>
      </dsp:txBody>
      <dsp:txXfrm>
        <a:off x="5610618" y="1321881"/>
        <a:ext cx="1944082" cy="922155"/>
      </dsp:txXfrm>
    </dsp:sp>
    <dsp:sp modelId="{1F7E6912-EA67-4A09-AE58-3A8C3F01ED31}">
      <dsp:nvSpPr>
        <dsp:cNvPr id="0" name=""/>
        <dsp:cNvSpPr/>
      </dsp:nvSpPr>
      <dsp:spPr>
        <a:xfrm>
          <a:off x="4892614" y="3328250"/>
          <a:ext cx="2043854" cy="102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Exploratory Data Analysis &amp; Feature Engineering</a:t>
          </a:r>
        </a:p>
      </dsp:txBody>
      <dsp:txXfrm>
        <a:off x="4942500" y="3378136"/>
        <a:ext cx="1944082" cy="922155"/>
      </dsp:txXfrm>
    </dsp:sp>
    <dsp:sp modelId="{9ECEFF87-27CF-4799-AFBC-D775C31556B3}">
      <dsp:nvSpPr>
        <dsp:cNvPr id="0" name=""/>
        <dsp:cNvSpPr/>
      </dsp:nvSpPr>
      <dsp:spPr>
        <a:xfrm>
          <a:off x="2730539" y="3328250"/>
          <a:ext cx="2043854" cy="1021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Modeling</a:t>
          </a:r>
        </a:p>
      </dsp:txBody>
      <dsp:txXfrm>
        <a:off x="2780425" y="3378136"/>
        <a:ext cx="1944082" cy="922155"/>
      </dsp:txXfrm>
    </dsp:sp>
    <dsp:sp modelId="{F5BDC980-BEAD-4ADC-AA0A-F50E4A7CC3EA}">
      <dsp:nvSpPr>
        <dsp:cNvPr id="0" name=""/>
        <dsp:cNvSpPr/>
      </dsp:nvSpPr>
      <dsp:spPr>
        <a:xfrm>
          <a:off x="2062421" y="1271995"/>
          <a:ext cx="2043854" cy="102192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masis MT Pro" panose="020B0604020202020204" pitchFamily="18" charset="0"/>
            </a:rPr>
            <a:t>Real-Time Deployment</a:t>
          </a:r>
        </a:p>
      </dsp:txBody>
      <dsp:txXfrm>
        <a:off x="2112307" y="1321881"/>
        <a:ext cx="1944082" cy="922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3639A-77AF-41AD-9105-9576416DCB4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7DA57-6B60-4108-9055-36FA4DCF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7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Key determinants of brain signal utility:</a:t>
            </a:r>
          </a:p>
          <a:p>
            <a:r>
              <a:rPr lang="en-US" sz="1200" dirty="0"/>
              <a:t>Spatial : Proximity to neurons / Num Channels</a:t>
            </a:r>
          </a:p>
          <a:p>
            <a:r>
              <a:rPr lang="en-US" sz="1200" dirty="0"/>
              <a:t>Temporal : Sampling rate</a:t>
            </a:r>
          </a:p>
          <a:p>
            <a:r>
              <a:rPr lang="en-US" sz="1200" dirty="0"/>
              <a:t>Practical : Cost / Invasive vs. Non-Invasive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7DA57-6B60-4108-9055-36FA4DCF0D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4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limited in functionality compared to invasive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7DA57-6B60-4108-9055-36FA4DCF0D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7DA57-6B60-4108-9055-36FA4DCF0D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7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7DA57-6B60-4108-9055-36FA4DCF0D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0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F600-8A4B-4317-8F6A-2C43302A3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1A93E-8358-422A-871A-9A848C21B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5786B-898A-4C52-B559-F671011B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5308-FEC9-484F-AC80-4AAE291F8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E45E2-55C2-4031-97AA-7293FF18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35380-0960-47DA-9F2F-4E5CA241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AE48-5235-4AA8-89A6-803C4CF9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0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FF53-6B0D-437D-9A49-0FCBE3BD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186A-659C-4FD1-84AD-4E97EDA5F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8818-5216-4191-867D-2B8E4235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5308-FEC9-484F-AC80-4AAE291F8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3BF90-AA7C-4614-B20D-56FA716D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DB59-959D-4727-BF50-7E95ABDA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AE48-5235-4AA8-89A6-803C4CF9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2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7592E-912E-4F0F-9B6C-78A325EE2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5E5DB-E13F-47B7-A7DE-046F1EE8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A9E83-58E7-462C-8BFD-13EBB824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5308-FEC9-484F-AC80-4AAE291F8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A006-6193-4030-83C7-62A17161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A0F4-66EC-4C50-8A8E-D08A40A5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AE48-5235-4AA8-89A6-803C4CF9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8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E9C3-304D-4875-B711-10EB1E46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7004-CAE9-4DEB-BCCB-FDC89E752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9CF4C-99A0-423D-AEF7-AE30638C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5308-FEC9-484F-AC80-4AAE291F8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1F20-D174-4FB7-B53C-494A060D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BAC0-DCA4-461A-A546-8403E86A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AE48-5235-4AA8-89A6-803C4CF9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A904-2789-4A66-B328-13AE5E72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620E-00FF-477D-A520-6BE27DB1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FB551-32F4-4BB4-8366-6488008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5308-FEC9-484F-AC80-4AAE291F8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F8865-6A4A-4288-BBDB-10A3BBA3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4BFA-6BAA-4CBB-8645-1D1ED25E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AE48-5235-4AA8-89A6-803C4CF9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0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A02D-6CD3-4475-B729-1712F29C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28AB-6F8B-44C8-9F68-60FAA95BA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EBA8F-DBA9-489E-BB94-EEE5C44C0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47C6F-5DF8-4715-A5B7-DB4EB499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5308-FEC9-484F-AC80-4AAE291F8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34E6E-EA2A-48FC-ADE8-2D2B4F62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4DE9E-3BB8-41D3-8850-014A9E71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AE48-5235-4AA8-89A6-803C4CF9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2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9029-FD10-421E-82AA-EE3949C1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7F17E-3E4D-48C9-8EC9-86E67F5B4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6D36F-2CF1-4E90-A6B6-022461C21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A606B-9106-4E09-AEC2-A7769F5E8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02193-69EA-4C6B-B4A7-E1EC0989A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9DE17-3624-4EC4-8D60-EFEBFE25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5308-FEC9-484F-AC80-4AAE291F8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EDC18-6B1D-467A-B7F3-D9C4DBFC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43159-7CC8-4DB6-808C-63F0284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AE48-5235-4AA8-89A6-803C4CF9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6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D9BB-18D8-4D0C-84DD-E7E337C3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F7C36-B0AF-4E0B-A91A-F48B47F7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5308-FEC9-484F-AC80-4AAE291F8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1F030-3ACC-4E5D-87C4-73E8DA0D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11732-5C43-4A0A-9528-A47C2B51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AE48-5235-4AA8-89A6-803C4CF9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47C6E-E53D-438B-933A-94F7BC5E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5308-FEC9-484F-AC80-4AAE291F8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44016-8070-4021-A074-46496D89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1C23C-92F9-406B-A4D4-6EAD5E50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AE48-5235-4AA8-89A6-803C4CF9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C596-6866-4D8C-91E8-1CAD7B01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BBB0-BBD5-434D-9DD0-3D1165FE3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3B3B6-E7B0-40B9-9785-DFE0FD56F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21C44-EA49-4784-AD53-FB53AF2F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5308-FEC9-484F-AC80-4AAE291F8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FEEE1-34FF-4A11-A4FB-2E50120A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93C14-FFC9-46FA-BA99-70E37BF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AE48-5235-4AA8-89A6-803C4CF9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7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98FF-A6DA-4D4A-9B17-10774DA0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2A893-6E7E-4973-9F7C-35F087DD7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4EBBA-77B8-47E7-BF80-F519D4FD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E4B8F-6DB9-4387-A372-D20E3590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5308-FEC9-484F-AC80-4AAE291F8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EBE99-F2FB-42C9-89BF-093D68F5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7F4EE-FA02-4F19-BC21-07B3713E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AE48-5235-4AA8-89A6-803C4CF9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6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AA65D-2C1F-4A38-8CB9-DA18B29A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736"/>
            <a:ext cx="105156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E06AC-407A-4736-8298-0D8264507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14D8-5C11-47BA-9D9C-B879D7D27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55308-FEC9-484F-AC80-4AAE291F884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6137-31B5-476F-95D9-1A7FC3E93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1F6F-8FB7-4892-BE92-5FCA8FE4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FAE48-5235-4AA8-89A6-803C4CF9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2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2B70-8281-4DD6-8251-D1F7970D1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Toward a New Experimental Paradigm for Consumer BCI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42536-EF33-4015-9AA9-F1DD2612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Walter Piper</a:t>
            </a:r>
          </a:p>
          <a:p>
            <a:r>
              <a:rPr lang="en-US" dirty="0"/>
              <a:t>July 2021</a:t>
            </a:r>
          </a:p>
        </p:txBody>
      </p:sp>
      <p:pic>
        <p:nvPicPr>
          <p:cNvPr id="1028" name="Picture 4" descr="'Course Logo">
            <a:extLst>
              <a:ext uri="{FF2B5EF4-FFF2-40B4-BE49-F238E27FC236}">
                <a16:creationId xmlns:a16="http://schemas.microsoft.com/office/drawing/2014/main" id="{5DDF754E-2CCE-40C5-9EF6-E2083B75D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787" y="5735637"/>
            <a:ext cx="26384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554827-804E-4B2A-A683-37F17BE3CA7A}"/>
              </a:ext>
            </a:extLst>
          </p:cNvPr>
          <p:cNvSpPr txBox="1"/>
          <p:nvPr/>
        </p:nvSpPr>
        <p:spPr>
          <a:xfrm>
            <a:off x="9687858" y="6271347"/>
            <a:ext cx="229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Condensed" panose="020B0502040204020203" pitchFamily="34" charset="0"/>
              </a:rPr>
              <a:t>Capstone Presentation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141E3A8-04D3-4542-8403-AD6C503C6A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454630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45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57ECF94-199E-4CBD-9F0E-9C72B799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678" y="2359224"/>
            <a:ext cx="783025" cy="880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880A65-60E4-46F3-ADBF-E0FD1A13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 – Data Collection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0BA8A5F-5929-406E-8291-696E8627B0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474195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E4CFCD7-7B25-4F17-8141-EC5C896B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01" y="2245746"/>
            <a:ext cx="1921116" cy="1107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1557F-0713-407F-B247-40FEDC7BABF4}"/>
              </a:ext>
            </a:extLst>
          </p:cNvPr>
          <p:cNvSpPr txBox="1"/>
          <p:nvPr/>
        </p:nvSpPr>
        <p:spPr>
          <a:xfrm>
            <a:off x="1235387" y="1876414"/>
            <a:ext cx="228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Muse EEG headband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A120D3-6775-4ED3-AEBD-A9005133C1BA}"/>
              </a:ext>
            </a:extLst>
          </p:cNvPr>
          <p:cNvCxnSpPr>
            <a:cxnSpLocks/>
          </p:cNvCxnSpPr>
          <p:nvPr/>
        </p:nvCxnSpPr>
        <p:spPr>
          <a:xfrm>
            <a:off x="3286990" y="2799677"/>
            <a:ext cx="13473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039533-B9BE-4064-8893-138283A58EC9}"/>
              </a:ext>
            </a:extLst>
          </p:cNvPr>
          <p:cNvSpPr txBox="1"/>
          <p:nvPr/>
        </p:nvSpPr>
        <p:spPr>
          <a:xfrm>
            <a:off x="3333749" y="2799677"/>
            <a:ext cx="125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</a:t>
            </a:r>
          </a:p>
        </p:txBody>
      </p:sp>
      <p:pic>
        <p:nvPicPr>
          <p:cNvPr id="9220" name="Picture 4" descr="Raw">
            <a:extLst>
              <a:ext uri="{FF2B5EF4-FFF2-40B4-BE49-F238E27FC236}">
                <a16:creationId xmlns:a16="http://schemas.microsoft.com/office/drawing/2014/main" id="{377593C6-4E28-4F5A-87C3-F103ACE04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9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91" y="2393774"/>
            <a:ext cx="1623602" cy="81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CB3E70-7CD8-4F2B-B88A-EA8374358DEE}"/>
              </a:ext>
            </a:extLst>
          </p:cNvPr>
          <p:cNvSpPr txBox="1"/>
          <p:nvPr/>
        </p:nvSpPr>
        <p:spPr>
          <a:xfrm>
            <a:off x="4750379" y="2024442"/>
            <a:ext cx="220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Mind Monitor app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A594D1-ABCD-4BEB-AD5D-A258C54C5697}"/>
              </a:ext>
            </a:extLst>
          </p:cNvPr>
          <p:cNvCxnSpPr>
            <a:cxnSpLocks/>
            <a:stCxn id="9220" idx="2"/>
          </p:cNvCxnSpPr>
          <p:nvPr/>
        </p:nvCxnSpPr>
        <p:spPr>
          <a:xfrm flipH="1">
            <a:off x="5266703" y="3205575"/>
            <a:ext cx="737089" cy="9403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E2B9C0D6-C776-49E5-B1BA-9F97EFA8E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09" y="4277895"/>
            <a:ext cx="4994131" cy="157751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5C9E7F1-DA91-478C-89BE-F34D74812B65}"/>
              </a:ext>
            </a:extLst>
          </p:cNvPr>
          <p:cNvSpPr txBox="1"/>
          <p:nvPr/>
        </p:nvSpPr>
        <p:spPr>
          <a:xfrm>
            <a:off x="3902695" y="3548826"/>
            <a:ext cx="125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Option 1: </a:t>
            </a:r>
          </a:p>
          <a:p>
            <a:r>
              <a:rPr lang="en-US" b="1" dirty="0"/>
              <a:t>.csv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A97E1-3397-403F-8B47-96596C5A522E}"/>
              </a:ext>
            </a:extLst>
          </p:cNvPr>
          <p:cNvSpPr txBox="1"/>
          <p:nvPr/>
        </p:nvSpPr>
        <p:spPr>
          <a:xfrm>
            <a:off x="6890340" y="3225047"/>
            <a:ext cx="1534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Option 2:</a:t>
            </a:r>
          </a:p>
          <a:p>
            <a:r>
              <a:rPr lang="en-US" b="1" dirty="0"/>
              <a:t>OSC network protocol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E57B021-5915-4709-8A85-89313BF76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7700" y="3382875"/>
            <a:ext cx="326865" cy="33075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4E17CD7-E932-446C-9DF0-27DD34B93C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3019" y="3336518"/>
            <a:ext cx="381658" cy="37711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B7563E-1D27-40EC-AFDB-1201CB51ED1C}"/>
              </a:ext>
            </a:extLst>
          </p:cNvPr>
          <p:cNvSpPr txBox="1"/>
          <p:nvPr/>
        </p:nvSpPr>
        <p:spPr>
          <a:xfrm>
            <a:off x="6473018" y="4277896"/>
            <a:ext cx="2232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python-</a:t>
            </a:r>
            <a:r>
              <a:rPr lang="en-US" b="1" dirty="0" err="1"/>
              <a:t>osc</a:t>
            </a:r>
            <a:endParaRPr lang="en-US" b="1" dirty="0"/>
          </a:p>
          <a:p>
            <a:r>
              <a:rPr lang="en-US" sz="1400" dirty="0"/>
              <a:t>(Multi-threading server mapping message strings to handler functions)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CFA76F-3A2D-40EE-8693-7A253A93AFEF}"/>
              </a:ext>
            </a:extLst>
          </p:cNvPr>
          <p:cNvSpPr/>
          <p:nvPr/>
        </p:nvSpPr>
        <p:spPr>
          <a:xfrm>
            <a:off x="6182591" y="4108291"/>
            <a:ext cx="5870864" cy="26561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B6D196-6951-475F-AA68-4763661EB381}"/>
              </a:ext>
            </a:extLst>
          </p:cNvPr>
          <p:cNvCxnSpPr>
            <a:cxnSpLocks/>
          </p:cNvCxnSpPr>
          <p:nvPr/>
        </p:nvCxnSpPr>
        <p:spPr>
          <a:xfrm>
            <a:off x="8016164" y="5078115"/>
            <a:ext cx="0" cy="3592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4B1C0E4-6E76-4B36-BBA5-7380CE0BC2B8}"/>
              </a:ext>
            </a:extLst>
          </p:cNvPr>
          <p:cNvSpPr txBox="1"/>
          <p:nvPr/>
        </p:nvSpPr>
        <p:spPr>
          <a:xfrm>
            <a:off x="7351473" y="5372347"/>
            <a:ext cx="154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queue.Queue</a:t>
            </a:r>
            <a:endParaRPr lang="en-US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539B51-48C4-45E0-AC61-1E09C63CAEE3}"/>
              </a:ext>
            </a:extLst>
          </p:cNvPr>
          <p:cNvCxnSpPr>
            <a:cxnSpLocks/>
          </p:cNvCxnSpPr>
          <p:nvPr/>
        </p:nvCxnSpPr>
        <p:spPr>
          <a:xfrm>
            <a:off x="10277918" y="4195157"/>
            <a:ext cx="0" cy="4828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miley Face 45">
            <a:extLst>
              <a:ext uri="{FF2B5EF4-FFF2-40B4-BE49-F238E27FC236}">
                <a16:creationId xmlns:a16="http://schemas.microsoft.com/office/drawing/2014/main" id="{458BB1EE-E7A1-4D75-B98E-BCF50D7C05D0}"/>
              </a:ext>
            </a:extLst>
          </p:cNvPr>
          <p:cNvSpPr/>
          <p:nvPr/>
        </p:nvSpPr>
        <p:spPr>
          <a:xfrm>
            <a:off x="9929169" y="3363641"/>
            <a:ext cx="697498" cy="687705"/>
          </a:xfrm>
          <a:prstGeom prst="smileyFac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58E6F4-22DA-4920-92D4-D4DDFE10857B}"/>
              </a:ext>
            </a:extLst>
          </p:cNvPr>
          <p:cNvCxnSpPr>
            <a:cxnSpLocks/>
          </p:cNvCxnSpPr>
          <p:nvPr/>
        </p:nvCxnSpPr>
        <p:spPr>
          <a:xfrm flipH="1" flipV="1">
            <a:off x="8458199" y="4678005"/>
            <a:ext cx="1703264" cy="54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2DF907-A81B-4CC8-AFFA-EB2D99AA9FD0}"/>
              </a:ext>
            </a:extLst>
          </p:cNvPr>
          <p:cNvCxnSpPr>
            <a:cxnSpLocks/>
          </p:cNvCxnSpPr>
          <p:nvPr/>
        </p:nvCxnSpPr>
        <p:spPr>
          <a:xfrm>
            <a:off x="8258618" y="5084556"/>
            <a:ext cx="0" cy="36318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B5292F-6A8B-4FDA-9CA1-03EB3FA45200}"/>
              </a:ext>
            </a:extLst>
          </p:cNvPr>
          <p:cNvCxnSpPr>
            <a:cxnSpLocks/>
          </p:cNvCxnSpPr>
          <p:nvPr/>
        </p:nvCxnSpPr>
        <p:spPr>
          <a:xfrm>
            <a:off x="10365817" y="4678005"/>
            <a:ext cx="34721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97F2B0A-9C5E-4184-A779-CFA793B04D34}"/>
              </a:ext>
            </a:extLst>
          </p:cNvPr>
          <p:cNvCxnSpPr>
            <a:cxnSpLocks/>
          </p:cNvCxnSpPr>
          <p:nvPr/>
        </p:nvCxnSpPr>
        <p:spPr>
          <a:xfrm flipH="1">
            <a:off x="10161463" y="4774886"/>
            <a:ext cx="116455" cy="57018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62580A-892E-411A-9746-1B3CCA35154D}"/>
              </a:ext>
            </a:extLst>
          </p:cNvPr>
          <p:cNvCxnSpPr>
            <a:cxnSpLocks/>
          </p:cNvCxnSpPr>
          <p:nvPr/>
        </p:nvCxnSpPr>
        <p:spPr>
          <a:xfrm flipH="1" flipV="1">
            <a:off x="8523144" y="5257734"/>
            <a:ext cx="1278620" cy="317022"/>
          </a:xfrm>
          <a:prstGeom prst="straightConnector1">
            <a:avLst/>
          </a:prstGeom>
          <a:ln w="76200" cmpd="sng">
            <a:gradFill>
              <a:gsLst>
                <a:gs pos="20000">
                  <a:schemeClr val="accent6"/>
                </a:gs>
                <a:gs pos="57000">
                  <a:srgbClr val="FF0000"/>
                </a:gs>
                <a:gs pos="26000">
                  <a:schemeClr val="accent6"/>
                </a:gs>
                <a:gs pos="68000">
                  <a:srgbClr val="FF0000"/>
                </a:gs>
              </a:gsLst>
              <a:lin ang="5400000" scaled="1"/>
            </a:gradFill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C034996-A72D-4B54-8B96-4C6172D1A423}"/>
              </a:ext>
            </a:extLst>
          </p:cNvPr>
          <p:cNvSpPr txBox="1"/>
          <p:nvPr/>
        </p:nvSpPr>
        <p:spPr>
          <a:xfrm>
            <a:off x="10681799" y="4343649"/>
            <a:ext cx="14298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pyttsx3</a:t>
            </a:r>
          </a:p>
          <a:p>
            <a:r>
              <a:rPr lang="en-US" sz="1400" dirty="0"/>
              <a:t>(Text-To-Speech instructions during experiment)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481186B-49A6-438E-A8E8-E36DBC2BB451}"/>
              </a:ext>
            </a:extLst>
          </p:cNvPr>
          <p:cNvCxnSpPr>
            <a:cxnSpLocks/>
          </p:cNvCxnSpPr>
          <p:nvPr/>
        </p:nvCxnSpPr>
        <p:spPr>
          <a:xfrm>
            <a:off x="8027864" y="5741679"/>
            <a:ext cx="0" cy="3592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7EEE7BD-9DA1-4BE0-A028-66A1203FB85E}"/>
              </a:ext>
            </a:extLst>
          </p:cNvPr>
          <p:cNvCxnSpPr>
            <a:cxnSpLocks/>
          </p:cNvCxnSpPr>
          <p:nvPr/>
        </p:nvCxnSpPr>
        <p:spPr>
          <a:xfrm>
            <a:off x="8258618" y="5748120"/>
            <a:ext cx="0" cy="36318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FCE7721-80F5-4AB0-9979-041668513DD4}"/>
              </a:ext>
            </a:extLst>
          </p:cNvPr>
          <p:cNvSpPr txBox="1"/>
          <p:nvPr/>
        </p:nvSpPr>
        <p:spPr>
          <a:xfrm>
            <a:off x="6810155" y="6087100"/>
            <a:ext cx="2695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pymongo</a:t>
            </a:r>
            <a:r>
              <a:rPr lang="en-US" b="1" dirty="0"/>
              <a:t>/MongoDB</a:t>
            </a:r>
          </a:p>
          <a:p>
            <a:pPr algn="ctr"/>
            <a:r>
              <a:rPr lang="en-US" sz="1400" dirty="0"/>
              <a:t>(Database for long-term storage)</a:t>
            </a:r>
          </a:p>
        </p:txBody>
      </p:sp>
      <p:pic>
        <p:nvPicPr>
          <p:cNvPr id="9230" name="Picture 14" descr="Python, vertical, logo Free Icon of Vector Logo">
            <a:extLst>
              <a:ext uri="{FF2B5EF4-FFF2-40B4-BE49-F238E27FC236}">
                <a16:creationId xmlns:a16="http://schemas.microsoft.com/office/drawing/2014/main" id="{A3E54F90-429C-4C16-BB1C-37D4D43B6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964" y="5921298"/>
            <a:ext cx="715895" cy="80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D8F568FB-6750-4B1E-92CA-CE86DB2B2B0E}"/>
              </a:ext>
            </a:extLst>
          </p:cNvPr>
          <p:cNvCxnSpPr>
            <a:cxnSpLocks/>
          </p:cNvCxnSpPr>
          <p:nvPr/>
        </p:nvCxnSpPr>
        <p:spPr>
          <a:xfrm rot="10800000">
            <a:off x="3355132" y="2013803"/>
            <a:ext cx="6922787" cy="1304264"/>
          </a:xfrm>
          <a:prstGeom prst="curvedConnector3">
            <a:avLst>
              <a:gd name="adj1" fmla="val 18"/>
            </a:avLst>
          </a:prstGeom>
          <a:ln w="158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8F4A670C-0783-4BF7-B687-9061DE9EB5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97587" y="3791214"/>
            <a:ext cx="760818" cy="529938"/>
          </a:xfrm>
          <a:prstGeom prst="curvedConnector3">
            <a:avLst>
              <a:gd name="adj1" fmla="val 99167"/>
            </a:avLst>
          </a:prstGeom>
          <a:ln w="158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A0AB35B-EDF3-48B6-878E-A13E5F2AE387}"/>
              </a:ext>
            </a:extLst>
          </p:cNvPr>
          <p:cNvSpPr txBox="1"/>
          <p:nvPr/>
        </p:nvSpPr>
        <p:spPr>
          <a:xfrm>
            <a:off x="9571009" y="5630063"/>
            <a:ext cx="13830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Thread to stop server at end.</a:t>
            </a:r>
          </a:p>
        </p:txBody>
      </p:sp>
      <p:pic>
        <p:nvPicPr>
          <p:cNvPr id="93" name="Graphic 92" descr="Hourglass 90% with solid fill">
            <a:extLst>
              <a:ext uri="{FF2B5EF4-FFF2-40B4-BE49-F238E27FC236}">
                <a16:creationId xmlns:a16="http://schemas.microsoft.com/office/drawing/2014/main" id="{3950EA39-644B-49C0-949D-CC7437E848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0039" y="5371747"/>
            <a:ext cx="324952" cy="324952"/>
          </a:xfrm>
          <a:prstGeom prst="rect">
            <a:avLst/>
          </a:prstGeom>
        </p:spPr>
      </p:pic>
      <p:pic>
        <p:nvPicPr>
          <p:cNvPr id="95" name="Graphic 94" descr="Hourglass Full with solid fill">
            <a:extLst>
              <a:ext uri="{FF2B5EF4-FFF2-40B4-BE49-F238E27FC236}">
                <a16:creationId xmlns:a16="http://schemas.microsoft.com/office/drawing/2014/main" id="{31EF4BAE-05A1-4D41-9E90-37C209D3DA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69271" y="4123845"/>
            <a:ext cx="333518" cy="33351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73434-152F-42C9-B795-DB51D3E1CB2E}"/>
              </a:ext>
            </a:extLst>
          </p:cNvPr>
          <p:cNvCxnSpPr>
            <a:cxnSpLocks/>
            <a:stCxn id="9220" idx="2"/>
          </p:cNvCxnSpPr>
          <p:nvPr/>
        </p:nvCxnSpPr>
        <p:spPr>
          <a:xfrm>
            <a:off x="6003792" y="3205575"/>
            <a:ext cx="783025" cy="11380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5C49854-5FFA-466B-A8A1-A762AED4C238}"/>
              </a:ext>
            </a:extLst>
          </p:cNvPr>
          <p:cNvSpPr txBox="1"/>
          <p:nvPr/>
        </p:nvSpPr>
        <p:spPr>
          <a:xfrm>
            <a:off x="3300543" y="2471455"/>
            <a:ext cx="1253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DATA FLOW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E2B24F-54E9-40B1-9B7C-84C102C32EA9}"/>
              </a:ext>
            </a:extLst>
          </p:cNvPr>
          <p:cNvSpPr txBox="1"/>
          <p:nvPr/>
        </p:nvSpPr>
        <p:spPr>
          <a:xfrm>
            <a:off x="8662588" y="4363515"/>
            <a:ext cx="1527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PYTHON FLOW</a:t>
            </a:r>
          </a:p>
        </p:txBody>
      </p:sp>
    </p:spTree>
    <p:extLst>
      <p:ext uri="{BB962C8B-B14F-4D97-AF65-F5344CB8AC3E}">
        <p14:creationId xmlns:p14="http://schemas.microsoft.com/office/powerpoint/2010/main" val="320182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57ECF94-199E-4CBD-9F0E-9C72B799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678" y="2359224"/>
            <a:ext cx="783025" cy="880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880A65-60E4-46F3-ADBF-E0FD1A13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 – Real-Time Implementation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0BA8A5F-5929-406E-8291-696E8627B0F3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E4CFCD7-7B25-4F17-8141-EC5C896B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01" y="2245746"/>
            <a:ext cx="1921116" cy="1107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1557F-0713-407F-B247-40FEDC7BABF4}"/>
              </a:ext>
            </a:extLst>
          </p:cNvPr>
          <p:cNvSpPr txBox="1"/>
          <p:nvPr/>
        </p:nvSpPr>
        <p:spPr>
          <a:xfrm>
            <a:off x="1235387" y="1876414"/>
            <a:ext cx="228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Muse EEG headband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A120D3-6775-4ED3-AEBD-A9005133C1BA}"/>
              </a:ext>
            </a:extLst>
          </p:cNvPr>
          <p:cNvCxnSpPr>
            <a:cxnSpLocks/>
          </p:cNvCxnSpPr>
          <p:nvPr/>
        </p:nvCxnSpPr>
        <p:spPr>
          <a:xfrm>
            <a:off x="3286990" y="2799677"/>
            <a:ext cx="13473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039533-B9BE-4064-8893-138283A58EC9}"/>
              </a:ext>
            </a:extLst>
          </p:cNvPr>
          <p:cNvSpPr txBox="1"/>
          <p:nvPr/>
        </p:nvSpPr>
        <p:spPr>
          <a:xfrm>
            <a:off x="3333749" y="2799677"/>
            <a:ext cx="125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</a:t>
            </a:r>
          </a:p>
        </p:txBody>
      </p:sp>
      <p:pic>
        <p:nvPicPr>
          <p:cNvPr id="9220" name="Picture 4" descr="Raw">
            <a:extLst>
              <a:ext uri="{FF2B5EF4-FFF2-40B4-BE49-F238E27FC236}">
                <a16:creationId xmlns:a16="http://schemas.microsoft.com/office/drawing/2014/main" id="{377593C6-4E28-4F5A-87C3-F103ACE04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9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91" y="2393774"/>
            <a:ext cx="1623602" cy="81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CB3E70-7CD8-4F2B-B88A-EA8374358DEE}"/>
              </a:ext>
            </a:extLst>
          </p:cNvPr>
          <p:cNvSpPr txBox="1"/>
          <p:nvPr/>
        </p:nvSpPr>
        <p:spPr>
          <a:xfrm>
            <a:off x="4750379" y="2024442"/>
            <a:ext cx="220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Mind Monitor 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A97E1-3397-403F-8B47-96596C5A522E}"/>
              </a:ext>
            </a:extLst>
          </p:cNvPr>
          <p:cNvSpPr txBox="1"/>
          <p:nvPr/>
        </p:nvSpPr>
        <p:spPr>
          <a:xfrm>
            <a:off x="6890340" y="3225047"/>
            <a:ext cx="1534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Option 2:</a:t>
            </a:r>
          </a:p>
          <a:p>
            <a:r>
              <a:rPr lang="en-US" b="1" dirty="0"/>
              <a:t>OSC network protocol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4E17CD7-E932-446C-9DF0-27DD34B93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019" y="3336518"/>
            <a:ext cx="381658" cy="37711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B7563E-1D27-40EC-AFDB-1201CB51ED1C}"/>
              </a:ext>
            </a:extLst>
          </p:cNvPr>
          <p:cNvSpPr txBox="1"/>
          <p:nvPr/>
        </p:nvSpPr>
        <p:spPr>
          <a:xfrm>
            <a:off x="6473018" y="4277896"/>
            <a:ext cx="2232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python-</a:t>
            </a:r>
            <a:r>
              <a:rPr lang="en-US" b="1" dirty="0" err="1"/>
              <a:t>osc</a:t>
            </a:r>
            <a:endParaRPr lang="en-US" b="1" dirty="0"/>
          </a:p>
          <a:p>
            <a:r>
              <a:rPr lang="en-US" sz="1400" dirty="0"/>
              <a:t>(Multi-threading server mapping message strings to handler functions)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CFA76F-3A2D-40EE-8693-7A253A93AFEF}"/>
              </a:ext>
            </a:extLst>
          </p:cNvPr>
          <p:cNvSpPr/>
          <p:nvPr/>
        </p:nvSpPr>
        <p:spPr>
          <a:xfrm>
            <a:off x="6182591" y="4108291"/>
            <a:ext cx="5870864" cy="26561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539B51-48C4-45E0-AC61-1E09C63CAEE3}"/>
              </a:ext>
            </a:extLst>
          </p:cNvPr>
          <p:cNvCxnSpPr>
            <a:cxnSpLocks/>
          </p:cNvCxnSpPr>
          <p:nvPr/>
        </p:nvCxnSpPr>
        <p:spPr>
          <a:xfrm>
            <a:off x="10277918" y="4195157"/>
            <a:ext cx="0" cy="4828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miley Face 45">
            <a:extLst>
              <a:ext uri="{FF2B5EF4-FFF2-40B4-BE49-F238E27FC236}">
                <a16:creationId xmlns:a16="http://schemas.microsoft.com/office/drawing/2014/main" id="{458BB1EE-E7A1-4D75-B98E-BCF50D7C05D0}"/>
              </a:ext>
            </a:extLst>
          </p:cNvPr>
          <p:cNvSpPr/>
          <p:nvPr/>
        </p:nvSpPr>
        <p:spPr>
          <a:xfrm>
            <a:off x="9929169" y="3363641"/>
            <a:ext cx="697498" cy="687705"/>
          </a:xfrm>
          <a:prstGeom prst="smileyFac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58E6F4-22DA-4920-92D4-D4DDFE10857B}"/>
              </a:ext>
            </a:extLst>
          </p:cNvPr>
          <p:cNvCxnSpPr>
            <a:cxnSpLocks/>
          </p:cNvCxnSpPr>
          <p:nvPr/>
        </p:nvCxnSpPr>
        <p:spPr>
          <a:xfrm flipH="1" flipV="1">
            <a:off x="8458199" y="4678005"/>
            <a:ext cx="1703264" cy="54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481186B-49A6-438E-A8E8-E36DBC2BB451}"/>
              </a:ext>
            </a:extLst>
          </p:cNvPr>
          <p:cNvCxnSpPr>
            <a:cxnSpLocks/>
          </p:cNvCxnSpPr>
          <p:nvPr/>
        </p:nvCxnSpPr>
        <p:spPr>
          <a:xfrm>
            <a:off x="7695355" y="5293559"/>
            <a:ext cx="0" cy="5611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7EEE7BD-9DA1-4BE0-A028-66A1203FB85E}"/>
              </a:ext>
            </a:extLst>
          </p:cNvPr>
          <p:cNvCxnSpPr>
            <a:cxnSpLocks/>
          </p:cNvCxnSpPr>
          <p:nvPr/>
        </p:nvCxnSpPr>
        <p:spPr>
          <a:xfrm>
            <a:off x="7926109" y="5293559"/>
            <a:ext cx="0" cy="56110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FCE7721-80F5-4AB0-9979-041668513DD4}"/>
              </a:ext>
            </a:extLst>
          </p:cNvPr>
          <p:cNvSpPr txBox="1"/>
          <p:nvPr/>
        </p:nvSpPr>
        <p:spPr>
          <a:xfrm>
            <a:off x="6588862" y="5843520"/>
            <a:ext cx="23888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pymongo</a:t>
            </a:r>
            <a:r>
              <a:rPr lang="en-US" b="1" dirty="0"/>
              <a:t>/MongoDB </a:t>
            </a:r>
            <a:r>
              <a:rPr lang="en-US" sz="1600" dirty="0"/>
              <a:t>(Capped Collection for immediate prediction)</a:t>
            </a:r>
            <a:endParaRPr lang="en-US" dirty="0"/>
          </a:p>
        </p:txBody>
      </p:sp>
      <p:pic>
        <p:nvPicPr>
          <p:cNvPr id="9230" name="Picture 14" descr="Python, vertical, logo Free Icon of Vector Logo">
            <a:extLst>
              <a:ext uri="{FF2B5EF4-FFF2-40B4-BE49-F238E27FC236}">
                <a16:creationId xmlns:a16="http://schemas.microsoft.com/office/drawing/2014/main" id="{A3E54F90-429C-4C16-BB1C-37D4D43B6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964" y="5921298"/>
            <a:ext cx="715895" cy="80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D8F568FB-6750-4B1E-92CA-CE86DB2B2B0E}"/>
              </a:ext>
            </a:extLst>
          </p:cNvPr>
          <p:cNvCxnSpPr>
            <a:cxnSpLocks/>
          </p:cNvCxnSpPr>
          <p:nvPr/>
        </p:nvCxnSpPr>
        <p:spPr>
          <a:xfrm rot="10800000">
            <a:off x="3355132" y="2013803"/>
            <a:ext cx="6922787" cy="1304264"/>
          </a:xfrm>
          <a:prstGeom prst="curvedConnector3">
            <a:avLst>
              <a:gd name="adj1" fmla="val 18"/>
            </a:avLst>
          </a:prstGeom>
          <a:ln w="158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73434-152F-42C9-B795-DB51D3E1CB2E}"/>
              </a:ext>
            </a:extLst>
          </p:cNvPr>
          <p:cNvCxnSpPr>
            <a:cxnSpLocks/>
            <a:stCxn id="9220" idx="2"/>
          </p:cNvCxnSpPr>
          <p:nvPr/>
        </p:nvCxnSpPr>
        <p:spPr>
          <a:xfrm>
            <a:off x="6003792" y="3205575"/>
            <a:ext cx="783025" cy="11380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5C49854-5FFA-466B-A8A1-A762AED4C238}"/>
              </a:ext>
            </a:extLst>
          </p:cNvPr>
          <p:cNvSpPr txBox="1"/>
          <p:nvPr/>
        </p:nvSpPr>
        <p:spPr>
          <a:xfrm>
            <a:off x="3300543" y="2471455"/>
            <a:ext cx="1253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DATA FLOW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E2B24F-54E9-40B1-9B7C-84C102C32EA9}"/>
              </a:ext>
            </a:extLst>
          </p:cNvPr>
          <p:cNvSpPr txBox="1"/>
          <p:nvPr/>
        </p:nvSpPr>
        <p:spPr>
          <a:xfrm>
            <a:off x="8662588" y="4363515"/>
            <a:ext cx="1527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PYTHON FLOW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C8CEE832-74D2-428A-B4F0-463A66225EAE}"/>
              </a:ext>
            </a:extLst>
          </p:cNvPr>
          <p:cNvSpPr txBox="1">
            <a:spLocks/>
          </p:cNvSpPr>
          <p:nvPr/>
        </p:nvSpPr>
        <p:spPr>
          <a:xfrm>
            <a:off x="2240775" y="4142142"/>
            <a:ext cx="3826439" cy="1304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Modified version for deployment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29CEE3-8AED-4339-BBFB-10DCBFD0CA4F}"/>
              </a:ext>
            </a:extLst>
          </p:cNvPr>
          <p:cNvSpPr txBox="1"/>
          <p:nvPr/>
        </p:nvSpPr>
        <p:spPr>
          <a:xfrm>
            <a:off x="8899580" y="5436386"/>
            <a:ext cx="2388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Prediction Model </a:t>
            </a:r>
          </a:p>
          <a:p>
            <a:pPr algn="ctr"/>
            <a:r>
              <a:rPr lang="en-US" sz="1600" b="1" dirty="0"/>
              <a:t>(scikit-learn or </a:t>
            </a:r>
            <a:r>
              <a:rPr lang="en-US" sz="1600" b="1" dirty="0" err="1"/>
              <a:t>keras</a:t>
            </a:r>
            <a:r>
              <a:rPr lang="en-US" sz="1600" b="1" dirty="0"/>
              <a:t>)</a:t>
            </a:r>
            <a:endParaRPr lang="en-US" sz="16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D9AE9C-1770-4CEB-84E9-18BA0FAA07C7}"/>
              </a:ext>
            </a:extLst>
          </p:cNvPr>
          <p:cNvCxnSpPr>
            <a:cxnSpLocks/>
          </p:cNvCxnSpPr>
          <p:nvPr/>
        </p:nvCxnSpPr>
        <p:spPr>
          <a:xfrm flipV="1">
            <a:off x="10426818" y="5005676"/>
            <a:ext cx="399697" cy="402238"/>
          </a:xfrm>
          <a:prstGeom prst="straightConnector1">
            <a:avLst/>
          </a:prstGeom>
          <a:ln w="508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A15F68C-A483-4536-8CDF-DCEC531A5A95}"/>
              </a:ext>
            </a:extLst>
          </p:cNvPr>
          <p:cNvSpPr txBox="1"/>
          <p:nvPr/>
        </p:nvSpPr>
        <p:spPr>
          <a:xfrm>
            <a:off x="10586741" y="4493537"/>
            <a:ext cx="146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Visual or audio feedback</a:t>
            </a:r>
            <a:endParaRPr lang="en-US" sz="16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352DFA-5219-479E-B784-E6A68FC128E5}"/>
              </a:ext>
            </a:extLst>
          </p:cNvPr>
          <p:cNvCxnSpPr>
            <a:cxnSpLocks/>
          </p:cNvCxnSpPr>
          <p:nvPr/>
        </p:nvCxnSpPr>
        <p:spPr>
          <a:xfrm flipV="1">
            <a:off x="8825195" y="6062498"/>
            <a:ext cx="399697" cy="402238"/>
          </a:xfrm>
          <a:prstGeom prst="straightConnector1">
            <a:avLst/>
          </a:prstGeom>
          <a:ln w="508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7FAD8FDD-E4B5-458D-8FB6-CDF4AFBC51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97587" y="3791214"/>
            <a:ext cx="760818" cy="529938"/>
          </a:xfrm>
          <a:prstGeom prst="curvedConnector3">
            <a:avLst>
              <a:gd name="adj1" fmla="val 99167"/>
            </a:avLst>
          </a:prstGeom>
          <a:ln w="158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6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3194-832D-4A54-B097-EEA31204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- .csv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8ED8-B597-4C09-B3B6-555CF9619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96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3 experiment recordings were combined to form a dataset for modeling.</a:t>
            </a:r>
          </a:p>
          <a:p>
            <a:r>
              <a:rPr lang="en-US" dirty="0"/>
              <a:t>Without python control during recording, experimental conditions were marked manually in the Mind Monitor app.</a:t>
            </a:r>
          </a:p>
          <a:p>
            <a:r>
              <a:rPr lang="en-US" dirty="0"/>
              <a:t>Data was sorted into overlapping 2-second epochs, then mean and var of all numeric variables were computed as features.</a:t>
            </a:r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354D946-1B80-41D7-92F9-A4E19C90719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  <p:pic>
        <p:nvPicPr>
          <p:cNvPr id="13314" name="Picture 2">
            <a:extLst>
              <a:ext uri="{FF2B5EF4-FFF2-40B4-BE49-F238E27FC236}">
                <a16:creationId xmlns:a16="http://schemas.microsoft.com/office/drawing/2014/main" id="{A52281F3-D62F-4300-B006-545535257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009" y="3764540"/>
            <a:ext cx="8514483" cy="271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E1E16F-0E89-4AE5-BB0A-FFA9B4667DDD}"/>
              </a:ext>
            </a:extLst>
          </p:cNvPr>
          <p:cNvSpPr txBox="1"/>
          <p:nvPr/>
        </p:nvSpPr>
        <p:spPr>
          <a:xfrm>
            <a:off x="487508" y="3764540"/>
            <a:ext cx="1465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 = Eyes closed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C784E-D2C6-4930-9E0E-89C28DB761FB}"/>
              </a:ext>
            </a:extLst>
          </p:cNvPr>
          <p:cNvSpPr txBox="1"/>
          <p:nvPr/>
        </p:nvSpPr>
        <p:spPr>
          <a:xfrm>
            <a:off x="487508" y="4185592"/>
            <a:ext cx="1465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 = Body-scan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D76B2-C6CB-434D-9A75-D43870F549C1}"/>
              </a:ext>
            </a:extLst>
          </p:cNvPr>
          <p:cNvSpPr txBox="1"/>
          <p:nvPr/>
        </p:nvSpPr>
        <p:spPr>
          <a:xfrm>
            <a:off x="487508" y="4555899"/>
            <a:ext cx="23899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 = Physical action </a:t>
            </a:r>
          </a:p>
          <a:p>
            <a:r>
              <a:rPr lang="en-US" sz="1200" dirty="0"/>
              <a:t>(Repeated button pressing)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5E693-AAEA-4B7C-8BF3-D0706AEB9869}"/>
              </a:ext>
            </a:extLst>
          </p:cNvPr>
          <p:cNvSpPr txBox="1"/>
          <p:nvPr/>
        </p:nvSpPr>
        <p:spPr>
          <a:xfrm>
            <a:off x="487508" y="5005336"/>
            <a:ext cx="34220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 = Mental action command </a:t>
            </a:r>
          </a:p>
          <a:p>
            <a:r>
              <a:rPr lang="en-US" sz="1200" dirty="0"/>
              <a:t>(Repeatedly willing something to happen)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6A21B-B1A9-4D74-A561-A3F000CA49A4}"/>
              </a:ext>
            </a:extLst>
          </p:cNvPr>
          <p:cNvSpPr txBox="1"/>
          <p:nvPr/>
        </p:nvSpPr>
        <p:spPr>
          <a:xfrm>
            <a:off x="487508" y="5508153"/>
            <a:ext cx="1572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 = Baseline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947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F8AD-B655-426C-AD08-61EF5E95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– OSC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CA86-6E25-4516-9CEB-7BEAF62E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66310" cy="45751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OSC messages included raw signal from EEG, accelerometer, gyroscope, and quality control flags.</a:t>
            </a:r>
          </a:p>
          <a:p>
            <a:r>
              <a:rPr lang="en-US" dirty="0"/>
              <a:t>10-second segments were rejected:</a:t>
            </a:r>
          </a:p>
          <a:p>
            <a:pPr lvl="1"/>
            <a:r>
              <a:rPr lang="en-US" dirty="0"/>
              <a:t>if 5 or more flags were present.</a:t>
            </a:r>
          </a:p>
          <a:p>
            <a:pPr lvl="1"/>
            <a:r>
              <a:rPr lang="en-US" dirty="0"/>
              <a:t>If the number of saved datapoints differed by more than 1.5%.</a:t>
            </a:r>
          </a:p>
          <a:p>
            <a:r>
              <a:rPr lang="en-US" dirty="0"/>
              <a:t>12 out of 60 segments were rejected.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7DB249E-D404-4463-AE99-0E14E5AD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746" y="1559358"/>
            <a:ext cx="6289964" cy="504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50EE93F-A949-4358-A7A2-1121F32B80BB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1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A8C4-B56C-4F9A-8167-FC9B1111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Visualizations in Exploratory Data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8587F3-B8C5-4485-BE98-4D1980913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570903"/>
              </p:ext>
            </p:extLst>
          </p:nvPr>
        </p:nvGraphicFramePr>
        <p:xfrm>
          <a:off x="838200" y="1825625"/>
          <a:ext cx="966700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6108CA1-B246-4116-9E17-94B0033D6F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753439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352A0EA-02CD-41B5-BE44-6CABE79B13E1}"/>
              </a:ext>
            </a:extLst>
          </p:cNvPr>
          <p:cNvGrpSpPr/>
          <p:nvPr/>
        </p:nvGrpSpPr>
        <p:grpSpPr>
          <a:xfrm>
            <a:off x="9269952" y="4164722"/>
            <a:ext cx="2391402" cy="2308381"/>
            <a:chOff x="9279176" y="4219359"/>
            <a:chExt cx="2391402" cy="230838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11F1EB-470D-4D61-82BA-96A0579E4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05720" y="4219359"/>
              <a:ext cx="2364858" cy="217567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963141-B45C-42D3-86FA-05BC33B3F50D}"/>
                </a:ext>
              </a:extLst>
            </p:cNvPr>
            <p:cNvSpPr txBox="1"/>
            <p:nvPr/>
          </p:nvSpPr>
          <p:spPr>
            <a:xfrm rot="16200000">
              <a:off x="8920562" y="5301265"/>
              <a:ext cx="14028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 </a:t>
              </a:r>
              <a:r>
                <a:rPr lang="en-US" dirty="0">
                  <a:sym typeface="Wingdings" panose="05000000000000000000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9E278-810D-4DA6-AB7C-6969F2EA337D}"/>
                </a:ext>
              </a:extLst>
            </p:cNvPr>
            <p:cNvSpPr txBox="1"/>
            <p:nvPr/>
          </p:nvSpPr>
          <p:spPr>
            <a:xfrm>
              <a:off x="9797118" y="6158408"/>
              <a:ext cx="16536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Frequency </a:t>
              </a:r>
              <a:r>
                <a:rPr lang="en-US" dirty="0">
                  <a:sym typeface="Wingdings" panose="05000000000000000000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E14147-7A4C-4838-8811-0920FDB46F26}"/>
                </a:ext>
              </a:extLst>
            </p:cNvPr>
            <p:cNvSpPr txBox="1"/>
            <p:nvPr/>
          </p:nvSpPr>
          <p:spPr>
            <a:xfrm>
              <a:off x="9279176" y="4433179"/>
              <a:ext cx="123525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AMPLITUDE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536D28-F69A-4ED3-AA12-E559C121622D}"/>
              </a:ext>
            </a:extLst>
          </p:cNvPr>
          <p:cNvGrpSpPr/>
          <p:nvPr/>
        </p:nvGrpSpPr>
        <p:grpSpPr>
          <a:xfrm>
            <a:off x="9305720" y="1539087"/>
            <a:ext cx="2398977" cy="2297455"/>
            <a:chOff x="9305720" y="1919144"/>
            <a:chExt cx="2398977" cy="22974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FB1220D-F1D8-4D1D-B9EC-CBE587E44D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10830"/>
            <a:stretch/>
          </p:blipFill>
          <p:spPr>
            <a:xfrm>
              <a:off x="9305720" y="1919144"/>
              <a:ext cx="2398977" cy="217566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20B49B-DE6E-4463-9AAA-FE3E55F0F29A}"/>
                </a:ext>
              </a:extLst>
            </p:cNvPr>
            <p:cNvSpPr txBox="1"/>
            <p:nvPr/>
          </p:nvSpPr>
          <p:spPr>
            <a:xfrm>
              <a:off x="9375986" y="2118577"/>
              <a:ext cx="106699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AMPLITUDE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9677F2-CBDB-4E54-A8F1-8098C5B73480}"/>
                </a:ext>
              </a:extLst>
            </p:cNvPr>
            <p:cNvSpPr txBox="1"/>
            <p:nvPr/>
          </p:nvSpPr>
          <p:spPr>
            <a:xfrm rot="16200000">
              <a:off x="8920562" y="3006718"/>
              <a:ext cx="14028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 </a:t>
              </a:r>
              <a:r>
                <a:rPr lang="en-US" dirty="0">
                  <a:sym typeface="Wingdings" panose="05000000000000000000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FD6577-0619-43F0-BC59-6E30F2C60C03}"/>
                </a:ext>
              </a:extLst>
            </p:cNvPr>
            <p:cNvSpPr txBox="1"/>
            <p:nvPr/>
          </p:nvSpPr>
          <p:spPr>
            <a:xfrm>
              <a:off x="9851539" y="3847267"/>
              <a:ext cx="16536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Frequency </a:t>
              </a:r>
              <a:r>
                <a:rPr lang="en-US" dirty="0">
                  <a:sym typeface="Wingdings" panose="05000000000000000000" pitchFamily="2" charset="2"/>
                </a:rPr>
                <a:t></a:t>
              </a:r>
              <a:endParaRPr lang="en-US" dirty="0"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847B5EE6-552F-4B91-94B3-B52D0AC63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0" y="1987189"/>
            <a:ext cx="25908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F79E1D-0ECF-4F28-926D-D3C04D40F6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719" y="4624817"/>
            <a:ext cx="3139635" cy="14668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B14551-7964-42A5-A5F0-97183615D0BC}"/>
              </a:ext>
            </a:extLst>
          </p:cNvPr>
          <p:cNvSpPr txBox="1"/>
          <p:nvPr/>
        </p:nvSpPr>
        <p:spPr>
          <a:xfrm rot="16200000">
            <a:off x="-439369" y="4953119"/>
            <a:ext cx="14028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Time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99701-656B-4034-9005-3FA126B86E7F}"/>
              </a:ext>
            </a:extLst>
          </p:cNvPr>
          <p:cNvSpPr txBox="1"/>
          <p:nvPr/>
        </p:nvSpPr>
        <p:spPr>
          <a:xfrm>
            <a:off x="446718" y="5927025"/>
            <a:ext cx="28887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Frequency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81F7E2-E3FD-46C4-8AF3-125D62BCA33B}"/>
              </a:ext>
            </a:extLst>
          </p:cNvPr>
          <p:cNvSpPr txBox="1"/>
          <p:nvPr/>
        </p:nvSpPr>
        <p:spPr>
          <a:xfrm>
            <a:off x="446718" y="4317040"/>
            <a:ext cx="30446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PHASE DIFF BETWEEN CHANNELS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447E18-4426-4C5C-89BD-8E415969D502}"/>
              </a:ext>
            </a:extLst>
          </p:cNvPr>
          <p:cNvSpPr txBox="1"/>
          <p:nvPr/>
        </p:nvSpPr>
        <p:spPr>
          <a:xfrm>
            <a:off x="446542" y="1890641"/>
            <a:ext cx="23118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COMPLEX MORLET WAVELET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312CD4-3737-4967-A680-37F581F9DD1D}"/>
              </a:ext>
            </a:extLst>
          </p:cNvPr>
          <p:cNvSpPr txBox="1"/>
          <p:nvPr/>
        </p:nvSpPr>
        <p:spPr>
          <a:xfrm>
            <a:off x="5340208" y="6178900"/>
            <a:ext cx="3736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Rely on visualizations to understand the brain’s non-linear dynamics.</a:t>
            </a:r>
          </a:p>
        </p:txBody>
      </p:sp>
    </p:spTree>
    <p:extLst>
      <p:ext uri="{BB962C8B-B14F-4D97-AF65-F5344CB8AC3E}">
        <p14:creationId xmlns:p14="http://schemas.microsoft.com/office/powerpoint/2010/main" val="2274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A8C4-B56C-4F9A-8167-FC9B1111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Univariate distributions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6108CA1-B246-4116-9E17-94B0033D6F89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C240-6264-440C-86D8-7D38869EE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5DE781B-7CAA-44A6-A7EB-C16A74EF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6" y="1451890"/>
            <a:ext cx="10127767" cy="509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AF508282-959E-4AC5-9632-822AC3AF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91" y="1295400"/>
            <a:ext cx="83058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5CD21CF0-4BC4-4717-8E2E-CEAC40632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09" y="1301076"/>
            <a:ext cx="83058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74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8F09-7603-4CFE-88EF-959A53B5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 err="1"/>
              <a:t>Morlet</a:t>
            </a:r>
            <a:r>
              <a:rPr lang="en-US" dirty="0"/>
              <a:t> Wavelets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3AD7B-E8FD-4188-910E-875B6EB3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1691" cy="4351338"/>
          </a:xfrm>
        </p:spPr>
        <p:txBody>
          <a:bodyPr/>
          <a:lstStyle/>
          <a:p>
            <a:r>
              <a:rPr lang="en-US" dirty="0"/>
              <a:t>A sine wave times a Gaussian, with Euler’s formula to expand into imaginary space.</a:t>
            </a:r>
          </a:p>
          <a:p>
            <a:endParaRPr lang="en-US" dirty="0"/>
          </a:p>
          <a:p>
            <a:r>
              <a:rPr lang="en-US" dirty="0"/>
              <a:t>A single convolution with a wavelet can compute:</a:t>
            </a:r>
          </a:p>
          <a:p>
            <a:pPr lvl="1"/>
            <a:r>
              <a:rPr lang="en-US" dirty="0"/>
              <a:t>Band-pass signal</a:t>
            </a:r>
          </a:p>
          <a:p>
            <a:pPr lvl="1"/>
            <a:r>
              <a:rPr lang="en-US" dirty="0"/>
              <a:t>Amplitude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Phase (phase difference between channels is informative)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257DD1-49C8-49FF-8ABF-A4AA8F8D60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738195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E1A3298-0226-4678-88C4-76891665231E}"/>
              </a:ext>
            </a:extLst>
          </p:cNvPr>
          <p:cNvGrpSpPr/>
          <p:nvPr/>
        </p:nvGrpSpPr>
        <p:grpSpPr>
          <a:xfrm>
            <a:off x="8730480" y="640080"/>
            <a:ext cx="2779699" cy="6350376"/>
            <a:chOff x="8730480" y="640080"/>
            <a:chExt cx="2779699" cy="6350376"/>
          </a:xfrm>
        </p:grpSpPr>
        <p:pic>
          <p:nvPicPr>
            <p:cNvPr id="15362" name="Picture 2">
              <a:extLst>
                <a:ext uri="{FF2B5EF4-FFF2-40B4-BE49-F238E27FC236}">
                  <a16:creationId xmlns:a16="http://schemas.microsoft.com/office/drawing/2014/main" id="{4FEB9072-19CF-4281-94C5-DD9F2558A6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29"/>
            <a:stretch/>
          </p:blipFill>
          <p:spPr bwMode="auto">
            <a:xfrm>
              <a:off x="8919379" y="640080"/>
              <a:ext cx="2590800" cy="2179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4" name="Picture 4">
              <a:extLst>
                <a:ext uri="{FF2B5EF4-FFF2-40B4-BE49-F238E27FC236}">
                  <a16:creationId xmlns:a16="http://schemas.microsoft.com/office/drawing/2014/main" id="{2254D2B3-D8B5-40BC-B0A5-D69B9F3DE8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1"/>
            <a:stretch/>
          </p:blipFill>
          <p:spPr bwMode="auto">
            <a:xfrm>
              <a:off x="8730480" y="2766118"/>
              <a:ext cx="2590799" cy="206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6" name="Picture 6">
              <a:extLst>
                <a:ext uri="{FF2B5EF4-FFF2-40B4-BE49-F238E27FC236}">
                  <a16:creationId xmlns:a16="http://schemas.microsoft.com/office/drawing/2014/main" id="{D9199D6D-882F-4443-ADF2-A05A833FAE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826"/>
            <a:stretch/>
          </p:blipFill>
          <p:spPr bwMode="auto">
            <a:xfrm>
              <a:off x="8763000" y="5032923"/>
              <a:ext cx="2558279" cy="195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D31EC4-A1C6-4188-B178-629F221AE0AB}"/>
              </a:ext>
            </a:extLst>
          </p:cNvPr>
          <p:cNvGrpSpPr/>
          <p:nvPr/>
        </p:nvGrpSpPr>
        <p:grpSpPr>
          <a:xfrm>
            <a:off x="7366286" y="1091623"/>
            <a:ext cx="2434745" cy="4934016"/>
            <a:chOff x="9269952" y="1539087"/>
            <a:chExt cx="2434745" cy="493401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53D72DF-45E6-4C98-953E-3F73DDDA4AA5}"/>
                </a:ext>
              </a:extLst>
            </p:cNvPr>
            <p:cNvGrpSpPr/>
            <p:nvPr/>
          </p:nvGrpSpPr>
          <p:grpSpPr>
            <a:xfrm>
              <a:off x="9269952" y="4164722"/>
              <a:ext cx="2391402" cy="2308381"/>
              <a:chOff x="9279176" y="4219359"/>
              <a:chExt cx="2391402" cy="230838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3C4D01C-FDD3-45E1-9921-B7E838D2EF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5720" y="4219359"/>
                <a:ext cx="2364858" cy="217567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006C9E-DB75-4620-ACAA-3E2DED067015}"/>
                  </a:ext>
                </a:extLst>
              </p:cNvPr>
              <p:cNvSpPr txBox="1"/>
              <p:nvPr/>
            </p:nvSpPr>
            <p:spPr>
              <a:xfrm rot="16200000">
                <a:off x="8920562" y="5301265"/>
                <a:ext cx="1402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0E3C93-E363-4633-98F3-5F12A7CE2BBC}"/>
                  </a:ext>
                </a:extLst>
              </p:cNvPr>
              <p:cNvSpPr txBox="1"/>
              <p:nvPr/>
            </p:nvSpPr>
            <p:spPr>
              <a:xfrm>
                <a:off x="9797118" y="6158408"/>
                <a:ext cx="16536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Frequency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00782D-F46A-4157-B93F-98E9582581DF}"/>
                  </a:ext>
                </a:extLst>
              </p:cNvPr>
              <p:cNvSpPr txBox="1"/>
              <p:nvPr/>
            </p:nvSpPr>
            <p:spPr>
              <a:xfrm>
                <a:off x="9279176" y="4433179"/>
                <a:ext cx="123525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AMPLITUDE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CAE1C30-C126-482C-AE3F-50B07379C9FF}"/>
                </a:ext>
              </a:extLst>
            </p:cNvPr>
            <p:cNvGrpSpPr/>
            <p:nvPr/>
          </p:nvGrpSpPr>
          <p:grpSpPr>
            <a:xfrm>
              <a:off x="9305720" y="1539087"/>
              <a:ext cx="2398977" cy="2297455"/>
              <a:chOff x="9305720" y="1919144"/>
              <a:chExt cx="2398977" cy="229745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5BA9758-6EE6-488E-BD5B-82B65591D9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10830"/>
              <a:stretch/>
            </p:blipFill>
            <p:spPr>
              <a:xfrm>
                <a:off x="9305720" y="1919144"/>
                <a:ext cx="2398977" cy="2175669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24D3B3-AEFA-4CCB-BD09-0F65E71D6F93}"/>
                  </a:ext>
                </a:extLst>
              </p:cNvPr>
              <p:cNvSpPr txBox="1"/>
              <p:nvPr/>
            </p:nvSpPr>
            <p:spPr>
              <a:xfrm>
                <a:off x="9375986" y="2118577"/>
                <a:ext cx="106699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AMPLITUDE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C8F055-EB37-475D-A4FC-DEEEDA20E286}"/>
                  </a:ext>
                </a:extLst>
              </p:cNvPr>
              <p:cNvSpPr txBox="1"/>
              <p:nvPr/>
            </p:nvSpPr>
            <p:spPr>
              <a:xfrm rot="16200000">
                <a:off x="8920562" y="3006718"/>
                <a:ext cx="1402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8A0CDA-9E14-4060-9833-A5AC9398520E}"/>
                  </a:ext>
                </a:extLst>
              </p:cNvPr>
              <p:cNvSpPr txBox="1"/>
              <p:nvPr/>
            </p:nvSpPr>
            <p:spPr>
              <a:xfrm>
                <a:off x="9851539" y="3847267"/>
                <a:ext cx="16536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Frequency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03877A-BDBD-47CC-A0BA-7B8A17CDB9A8}"/>
              </a:ext>
            </a:extLst>
          </p:cNvPr>
          <p:cNvGrpSpPr/>
          <p:nvPr/>
        </p:nvGrpSpPr>
        <p:grpSpPr>
          <a:xfrm>
            <a:off x="7123866" y="2587432"/>
            <a:ext cx="4828052" cy="2618909"/>
            <a:chOff x="1243703" y="2534956"/>
            <a:chExt cx="4828052" cy="26189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65EE6DE-AEC6-416B-8E7E-7B12E905A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13035" y="2866023"/>
              <a:ext cx="4458720" cy="20832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3463D-2D72-43A1-A414-68362C6404B3}"/>
                </a:ext>
              </a:extLst>
            </p:cNvPr>
            <p:cNvSpPr txBox="1"/>
            <p:nvPr/>
          </p:nvSpPr>
          <p:spPr>
            <a:xfrm rot="16200000">
              <a:off x="726947" y="3810627"/>
              <a:ext cx="14028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 </a:t>
              </a:r>
              <a:r>
                <a:rPr lang="en-US" dirty="0">
                  <a:sym typeface="Wingdings" panose="05000000000000000000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227FAC-9683-4C3F-8510-216A835BBA8B}"/>
                </a:ext>
              </a:extLst>
            </p:cNvPr>
            <p:cNvSpPr txBox="1"/>
            <p:nvPr/>
          </p:nvSpPr>
          <p:spPr>
            <a:xfrm>
              <a:off x="1613034" y="4784533"/>
              <a:ext cx="28887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Frequency </a:t>
              </a:r>
              <a:r>
                <a:rPr lang="en-US" dirty="0">
                  <a:sym typeface="Wingdings" panose="05000000000000000000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5B262E-7916-48F6-9C3E-BB44B9B9E3E8}"/>
                </a:ext>
              </a:extLst>
            </p:cNvPr>
            <p:cNvSpPr txBox="1"/>
            <p:nvPr/>
          </p:nvSpPr>
          <p:spPr>
            <a:xfrm>
              <a:off x="1535101" y="2534956"/>
              <a:ext cx="30446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PHASE DIFF BETWEEN CHANNELS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50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233E-41F7-489F-AA0A-01F37B02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EEG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5830-8B13-454A-BCF3-2AEFFAB1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n-US" dirty="0"/>
              <a:t>Highly non-linear dynamics make dimensionality reduction complicated.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9F733EE-065C-47E5-BEBB-D5D4BB412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81002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BF0A06-84C4-4CC4-BE19-DB54CC325039}"/>
              </a:ext>
            </a:extLst>
          </p:cNvPr>
          <p:cNvSpPr txBox="1">
            <a:spLocks/>
          </p:cNvSpPr>
          <p:nvPr/>
        </p:nvSpPr>
        <p:spPr>
          <a:xfrm>
            <a:off x="6705600" y="1825625"/>
            <a:ext cx="4880264" cy="44712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Unclear whether signal is more predictive when aggregated over a time segment (with mean &amp; var), or if sequence information should be retained.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Given the small size of my early dataset (several hundred 2-second segments), I elected to aggregate.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used a custom train-test process to separate the final 20% of each condition type from each of the 3 recordings as a test 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Employed </a:t>
            </a:r>
            <a:r>
              <a:rPr lang="en-US" dirty="0" err="1"/>
              <a:t>GridSearchCV</a:t>
            </a:r>
            <a:r>
              <a:rPr lang="en-US" dirty="0"/>
              <a:t> with pipelines.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9704CC-8F2D-47CF-8F5B-73C01BAE82AD}"/>
              </a:ext>
            </a:extLst>
          </p:cNvPr>
          <p:cNvGrpSpPr/>
          <p:nvPr/>
        </p:nvGrpSpPr>
        <p:grpSpPr>
          <a:xfrm>
            <a:off x="775855" y="3868582"/>
            <a:ext cx="5150180" cy="2308381"/>
            <a:chOff x="9269952" y="4164722"/>
            <a:chExt cx="5150180" cy="23083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59961EE-3AB8-4537-9935-B48B376D3C4D}"/>
                </a:ext>
              </a:extLst>
            </p:cNvPr>
            <p:cNvGrpSpPr/>
            <p:nvPr/>
          </p:nvGrpSpPr>
          <p:grpSpPr>
            <a:xfrm>
              <a:off x="9269952" y="4164722"/>
              <a:ext cx="2391402" cy="2308381"/>
              <a:chOff x="9279176" y="4219359"/>
              <a:chExt cx="2391402" cy="2308381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5DD2EEB0-0BF4-4C75-8547-3D8F12971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305720" y="4219359"/>
                <a:ext cx="2364858" cy="217567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1D7DC7-B471-4B74-9921-85571567B7BD}"/>
                  </a:ext>
                </a:extLst>
              </p:cNvPr>
              <p:cNvSpPr txBox="1"/>
              <p:nvPr/>
            </p:nvSpPr>
            <p:spPr>
              <a:xfrm rot="16200000">
                <a:off x="8920562" y="5301265"/>
                <a:ext cx="1402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F250BC-293C-41BA-B986-D6DCAAAFAE1B}"/>
                  </a:ext>
                </a:extLst>
              </p:cNvPr>
              <p:cNvSpPr txBox="1"/>
              <p:nvPr/>
            </p:nvSpPr>
            <p:spPr>
              <a:xfrm>
                <a:off x="9797118" y="6158408"/>
                <a:ext cx="16536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Frequency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9E3F24-782B-4765-8FDB-4700CDC0F1C8}"/>
                  </a:ext>
                </a:extLst>
              </p:cNvPr>
              <p:cNvSpPr txBox="1"/>
              <p:nvPr/>
            </p:nvSpPr>
            <p:spPr>
              <a:xfrm>
                <a:off x="9279176" y="4433179"/>
                <a:ext cx="123525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AMPLITUDE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052663-D57E-4A2A-85DC-D32B4D1330F2}"/>
                </a:ext>
              </a:extLst>
            </p:cNvPr>
            <p:cNvGrpSpPr/>
            <p:nvPr/>
          </p:nvGrpSpPr>
          <p:grpSpPr>
            <a:xfrm>
              <a:off x="12021155" y="4164722"/>
              <a:ext cx="2398977" cy="2297455"/>
              <a:chOff x="12021155" y="4544779"/>
              <a:chExt cx="2398977" cy="229745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4421BA3-19D3-450C-A72E-1B45793901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0830"/>
              <a:stretch/>
            </p:blipFill>
            <p:spPr>
              <a:xfrm>
                <a:off x="12021155" y="4544779"/>
                <a:ext cx="2398977" cy="2175669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D566B5-0C43-4F04-94FE-A84B18430F2C}"/>
                  </a:ext>
                </a:extLst>
              </p:cNvPr>
              <p:cNvSpPr txBox="1"/>
              <p:nvPr/>
            </p:nvSpPr>
            <p:spPr>
              <a:xfrm>
                <a:off x="12091421" y="4744212"/>
                <a:ext cx="106699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AMPLITUDE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CC2F63-07D1-489A-B10A-2C194D778D45}"/>
                  </a:ext>
                </a:extLst>
              </p:cNvPr>
              <p:cNvSpPr txBox="1"/>
              <p:nvPr/>
            </p:nvSpPr>
            <p:spPr>
              <a:xfrm rot="16200000">
                <a:off x="11635997" y="5632353"/>
                <a:ext cx="1402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EF08DD-A622-4962-B697-80C773330288}"/>
                  </a:ext>
                </a:extLst>
              </p:cNvPr>
              <p:cNvSpPr txBox="1"/>
              <p:nvPr/>
            </p:nvSpPr>
            <p:spPr>
              <a:xfrm>
                <a:off x="12566974" y="6472902"/>
                <a:ext cx="16536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Frequency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657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A8C4-B56C-4F9A-8167-FC9B1111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modeling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8587F3-B8C5-4485-BE98-4D1980913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592063"/>
              </p:ext>
            </p:extLst>
          </p:nvPr>
        </p:nvGraphicFramePr>
        <p:xfrm>
          <a:off x="838200" y="1825625"/>
          <a:ext cx="966700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6108CA1-B246-4116-9E17-94B0033D6F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960614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81D0273F-6AA6-4E20-B9A6-D19122E1281B}"/>
              </a:ext>
            </a:extLst>
          </p:cNvPr>
          <p:cNvGrpSpPr/>
          <p:nvPr/>
        </p:nvGrpSpPr>
        <p:grpSpPr>
          <a:xfrm>
            <a:off x="8772433" y="2186530"/>
            <a:ext cx="3060306" cy="3612679"/>
            <a:chOff x="8772433" y="2186530"/>
            <a:chExt cx="3060306" cy="36126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22A277-9C42-468F-B714-CBBD5D940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47615" b="66692"/>
            <a:stretch/>
          </p:blipFill>
          <p:spPr>
            <a:xfrm>
              <a:off x="8918864" y="4815710"/>
              <a:ext cx="2434936" cy="98349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DA79D2-093E-42C0-A233-829A79415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72433" y="2186530"/>
              <a:ext cx="3060306" cy="258058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2628FE7-8D6D-4C0F-B44F-EB7F68C7A876}"/>
              </a:ext>
            </a:extLst>
          </p:cNvPr>
          <p:cNvSpPr txBox="1"/>
          <p:nvPr/>
        </p:nvSpPr>
        <p:spPr>
          <a:xfrm>
            <a:off x="542059" y="5566355"/>
            <a:ext cx="243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Favor model types with easily accessible feature importances.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17F74C-5109-441C-92A6-59C67F914A9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8001"/>
          <a:stretch/>
        </p:blipFill>
        <p:spPr>
          <a:xfrm>
            <a:off x="102858" y="1825625"/>
            <a:ext cx="2671513" cy="3490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DE484B8-2AD2-41AE-AE49-3C95562DD8F0}"/>
              </a:ext>
            </a:extLst>
          </p:cNvPr>
          <p:cNvSpPr/>
          <p:nvPr/>
        </p:nvSpPr>
        <p:spPr>
          <a:xfrm>
            <a:off x="8772433" y="2176139"/>
            <a:ext cx="3060306" cy="3757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8BEF23-266A-4D02-B5F4-59972E2C5094}"/>
              </a:ext>
            </a:extLst>
          </p:cNvPr>
          <p:cNvCxnSpPr/>
          <p:nvPr/>
        </p:nvCxnSpPr>
        <p:spPr>
          <a:xfrm flipH="1" flipV="1">
            <a:off x="1226127" y="4623955"/>
            <a:ext cx="1672937" cy="1431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874DB-28FB-4E61-A451-73CF2F7D836A}"/>
              </a:ext>
            </a:extLst>
          </p:cNvPr>
          <p:cNvCxnSpPr/>
          <p:nvPr/>
        </p:nvCxnSpPr>
        <p:spPr>
          <a:xfrm flipH="1" flipV="1">
            <a:off x="1381988" y="4951998"/>
            <a:ext cx="1672937" cy="1431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5773024-F11E-42A9-9BB5-2BBE9312EEF3}"/>
              </a:ext>
            </a:extLst>
          </p:cNvPr>
          <p:cNvSpPr/>
          <p:nvPr/>
        </p:nvSpPr>
        <p:spPr>
          <a:xfrm>
            <a:off x="8293975" y="4693966"/>
            <a:ext cx="3136025" cy="1374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6108CA1-B246-4116-9E17-94B0033D6F89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1FDA80CD-EAF7-49DF-8154-4150D203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model search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4D661E-EC74-40FB-9C6C-982017F3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2-second segments were fed into 12 scikit-learn pipelines:</a:t>
            </a:r>
          </a:p>
          <a:p>
            <a:endParaRPr lang="en-US" dirty="0"/>
          </a:p>
          <a:p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/>
              <a:t>{PCA, or no PCA}</a:t>
            </a:r>
          </a:p>
          <a:p>
            <a:r>
              <a:rPr lang="en-US" dirty="0"/>
              <a:t>{ One of six model types:</a:t>
            </a:r>
          </a:p>
          <a:p>
            <a:pPr lvl="1"/>
            <a:r>
              <a:rPr lang="en-US" dirty="0"/>
              <a:t># Support Vector Classifier</a:t>
            </a:r>
          </a:p>
          <a:p>
            <a:pPr lvl="1"/>
            <a:r>
              <a:rPr lang="en-US" dirty="0"/>
              <a:t># Linear Discriminant Analysis</a:t>
            </a:r>
          </a:p>
          <a:p>
            <a:pPr lvl="1"/>
            <a:r>
              <a:rPr lang="en-US" dirty="0"/>
              <a:t># Random Forest Classifier</a:t>
            </a:r>
          </a:p>
          <a:p>
            <a:pPr lvl="1"/>
            <a:r>
              <a:rPr lang="en-US" dirty="0"/>
              <a:t># AdaBoost Classifier</a:t>
            </a:r>
          </a:p>
          <a:p>
            <a:pPr lvl="1"/>
            <a:r>
              <a:rPr lang="en-US" dirty="0"/>
              <a:t># Gradient Boosting Classifier</a:t>
            </a:r>
          </a:p>
          <a:p>
            <a:pPr lvl="1"/>
            <a:r>
              <a:rPr lang="en-US" dirty="0"/>
              <a:t># Decision Tree Classifier}</a:t>
            </a:r>
          </a:p>
          <a:p>
            <a:endParaRPr lang="en-US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CBB1C562-40B9-4A8E-93C4-97EEC183EF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Baseline (open eyes) vs Closed Eyes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B04BBD9-F92C-476B-B156-B9510209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2713"/>
            <a:ext cx="10591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5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build="p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99B8-947E-4AD3-8E51-99545B3D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8ACD-9EC3-420D-BC2B-2B160475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for consumer EEG</a:t>
            </a:r>
          </a:p>
          <a:p>
            <a:r>
              <a:rPr lang="en-US" dirty="0"/>
              <a:t>Problem Identification and proposed framework</a:t>
            </a:r>
          </a:p>
          <a:p>
            <a:r>
              <a:rPr lang="en-US" dirty="0"/>
              <a:t>Data Wrangling and Data Engineering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Preprocessing &amp; Modeling</a:t>
            </a:r>
          </a:p>
          <a:p>
            <a:r>
              <a:rPr lang="en-US" dirty="0"/>
              <a:t>Recommendations &amp; Future Directions</a:t>
            </a:r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6EB0470-53D1-4D75-A270-854B54CBA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75748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817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A8C4-B56C-4F9A-8167-FC9B1111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Consumer-Driven Discovery and Deployment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8587F3-B8C5-4485-BE98-4D1980913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965232"/>
              </p:ext>
            </p:extLst>
          </p:nvPr>
        </p:nvGraphicFramePr>
        <p:xfrm>
          <a:off x="838200" y="1825625"/>
          <a:ext cx="966700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6108CA1-B246-4116-9E17-94B0033D6F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416902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08A739-A1B5-4AC8-B32B-8687FDC1DBB2}"/>
              </a:ext>
            </a:extLst>
          </p:cNvPr>
          <p:cNvSpPr txBox="1"/>
          <p:nvPr/>
        </p:nvSpPr>
        <p:spPr>
          <a:xfrm>
            <a:off x="497033" y="1951672"/>
            <a:ext cx="2130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the most important subset of features.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</a:t>
            </a:r>
            <a:r>
              <a:rPr lang="en-US" dirty="0"/>
              <a:t>eploy a lightweight model.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The proximity to deployment lowers the opportunity cost of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2284526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A8EF-DBA5-4282-B223-5D8C499D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D136-E5B3-4176-A852-0DB7F12D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3220"/>
          </a:xfrm>
        </p:spPr>
        <p:txBody>
          <a:bodyPr>
            <a:normAutofit/>
          </a:bodyPr>
          <a:lstStyle/>
          <a:p>
            <a:r>
              <a:rPr lang="en-US" dirty="0"/>
              <a:t>Important features appear to be power/amplitude throughout the tested frequency range of 2Hz-80Hz.</a:t>
            </a:r>
          </a:p>
          <a:p>
            <a:r>
              <a:rPr lang="en-US" dirty="0"/>
              <a:t>Variance in phase difference between channels appears to be structured.</a:t>
            </a:r>
          </a:p>
          <a:p>
            <a:pPr lvl="1"/>
            <a:r>
              <a:rPr lang="en-US" dirty="0"/>
              <a:t>Phase diff is more stable within a brain hemisphere than across hemispheres.</a:t>
            </a:r>
          </a:p>
          <a:p>
            <a:pPr lvl="1"/>
            <a:r>
              <a:rPr lang="en-US" dirty="0"/>
              <a:t>Phase shifts are known to reflect functional connectivity between brain regions.</a:t>
            </a:r>
          </a:p>
          <a:p>
            <a:pPr lvl="1"/>
            <a:r>
              <a:rPr lang="en-US" dirty="0"/>
              <a:t>Cross-correlation analysis like Granger Causality may yield good results.</a:t>
            </a:r>
          </a:p>
          <a:p>
            <a:r>
              <a:rPr lang="en-US" dirty="0"/>
              <a:t>Wavelet convolution methods are effective.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D231FC9-8DF8-4646-8E3B-7DCA61029D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032284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54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A8EF-DBA5-4282-B223-5D8C499D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D136-E5B3-4176-A852-0DB7F12D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3220"/>
          </a:xfrm>
        </p:spPr>
        <p:txBody>
          <a:bodyPr>
            <a:normAutofit/>
          </a:bodyPr>
          <a:lstStyle/>
          <a:p>
            <a:r>
              <a:rPr lang="en-US" dirty="0"/>
              <a:t>Decision tree ensemble methods can be very effective in an unknown feature space.</a:t>
            </a:r>
          </a:p>
          <a:p>
            <a:r>
              <a:rPr lang="en-US" dirty="0"/>
              <a:t>Support vector classifiers may be best for well-understood feature spaces.</a:t>
            </a:r>
          </a:p>
          <a:p>
            <a:r>
              <a:rPr lang="en-US" dirty="0"/>
              <a:t>Parallel pipelines for binary classification may be more effective than a single multiclass predictor.</a:t>
            </a:r>
          </a:p>
          <a:p>
            <a:r>
              <a:rPr lang="en-US" dirty="0"/>
              <a:t>Consumer EEG interfaces like Muse may have undiscovered potential.</a:t>
            </a:r>
          </a:p>
          <a:p>
            <a:r>
              <a:rPr lang="en-US" dirty="0"/>
              <a:t>Automate experimentation for the benefit of consumers.</a:t>
            </a:r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D231FC9-8DF8-4646-8E3B-7DCA61029D13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17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D72A-6E2E-429A-9CC7-0796DAD7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Brain-Computer Interfaces are having a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7F90-D528-4FCB-A89A-85A7C6C8F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4CD8E00-59ED-41B1-98C4-651DF83F8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192476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330D29F-B299-4669-962A-3634F03B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9" y="1534079"/>
            <a:ext cx="6206921" cy="4351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898E63-26C1-4527-9E1E-D97790723665}"/>
              </a:ext>
            </a:extLst>
          </p:cNvPr>
          <p:cNvGrpSpPr/>
          <p:nvPr/>
        </p:nvGrpSpPr>
        <p:grpSpPr>
          <a:xfrm>
            <a:off x="6383847" y="1534079"/>
            <a:ext cx="5808153" cy="3786215"/>
            <a:chOff x="6381093" y="1690688"/>
            <a:chExt cx="5808153" cy="37862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B3CC1E-5C16-46A2-B83E-10ABE0AE4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67" r="2973"/>
            <a:stretch/>
          </p:blipFill>
          <p:spPr>
            <a:xfrm>
              <a:off x="6381093" y="1690688"/>
              <a:ext cx="5722444" cy="3786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E11419-B91F-49E9-91FC-545DDFC1F175}"/>
                </a:ext>
              </a:extLst>
            </p:cNvPr>
            <p:cNvSpPr txBox="1"/>
            <p:nvPr/>
          </p:nvSpPr>
          <p:spPr>
            <a:xfrm>
              <a:off x="8931695" y="5107571"/>
              <a:ext cx="325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u="sng" dirty="0"/>
                <a:t>Brain </a:t>
              </a:r>
              <a:r>
                <a:rPr lang="fr-FR" sz="900" u="sng" dirty="0" err="1"/>
                <a:t>Sci</a:t>
              </a:r>
              <a:r>
                <a:rPr lang="fr-FR" sz="900" u="sng" dirty="0"/>
                <a:t>. 2021, 11, 43. https://doi.org/10.3390/brainsci11010043 https://www.mdpi.com/journal/brainsci</a:t>
              </a:r>
              <a:endParaRPr lang="en-US" sz="9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77041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7269-4E4F-46AA-B1BF-CFA23A99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non-invasive interfaces also thrive?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9A08-6031-4965-BC4A-F1526C5E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30289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Limitations:</a:t>
            </a:r>
          </a:p>
          <a:p>
            <a:r>
              <a:rPr lang="en-US" dirty="0"/>
              <a:t>Distance from source of signal</a:t>
            </a:r>
          </a:p>
          <a:p>
            <a:r>
              <a:rPr lang="en-US" dirty="0"/>
              <a:t>Potentially expensive </a:t>
            </a:r>
            <a:r>
              <a:rPr lang="en-US" dirty="0">
                <a:latin typeface="Bahnschrift Condensed" panose="020B0502040204020203" pitchFamily="34" charset="0"/>
              </a:rPr>
              <a:t>$$$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FB4FB-2F52-4CDF-971B-4402F9AB0E95}"/>
              </a:ext>
            </a:extLst>
          </p:cNvPr>
          <p:cNvSpPr txBox="1"/>
          <p:nvPr/>
        </p:nvSpPr>
        <p:spPr>
          <a:xfrm>
            <a:off x="3522400" y="57058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“Prices for a complete EGI Geodesic configuration range from approximately $30,000–$175,000” </a:t>
            </a:r>
            <a:endParaRPr lang="en-US" dirty="0"/>
          </a:p>
        </p:txBody>
      </p:sp>
      <p:pic>
        <p:nvPicPr>
          <p:cNvPr id="4098" name="Picture 2" descr="Left: EGI HCGSN 256 electrode dense-array EEG [17]. Right: Sensor Net... |  Download Scientific Diagram">
            <a:extLst>
              <a:ext uri="{FF2B5EF4-FFF2-40B4-BE49-F238E27FC236}">
                <a16:creationId xmlns:a16="http://schemas.microsoft.com/office/drawing/2014/main" id="{46CB7BA3-C33B-43DC-9462-61C4CEE33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" b="2518"/>
          <a:stretch/>
        </p:blipFill>
        <p:spPr bwMode="auto">
          <a:xfrm>
            <a:off x="3914775" y="1721734"/>
            <a:ext cx="8096250" cy="371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6771F7E-651E-40D3-B1C3-5B1201119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13740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20C4450-3059-42D0-BA8E-EA582081F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700" y="6452273"/>
            <a:ext cx="4267200" cy="371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DC800C-3094-446F-9A88-69AB53991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700" y="6252013"/>
            <a:ext cx="41529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D72A-6E2E-429A-9CC7-0796DAD7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7F90-D528-4FCB-A89A-85A7C6C8F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99" y="2384878"/>
            <a:ext cx="2639291" cy="300789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$300 Examples:</a:t>
            </a:r>
          </a:p>
          <a:p>
            <a:r>
              <a:rPr lang="en-US" sz="2400" dirty="0" err="1"/>
              <a:t>Interaxon’s</a:t>
            </a:r>
            <a:r>
              <a:rPr lang="en-US" sz="2400" dirty="0"/>
              <a:t> Muse meditation headband (2014)</a:t>
            </a:r>
          </a:p>
          <a:p>
            <a:r>
              <a:rPr lang="en-US" sz="2400" dirty="0"/>
              <a:t>Neurable’s </a:t>
            </a:r>
            <a:r>
              <a:rPr lang="en-US" sz="2400" dirty="0" err="1"/>
              <a:t>Enten</a:t>
            </a:r>
            <a:r>
              <a:rPr lang="en-US" sz="2400" dirty="0"/>
              <a:t> headphones (2022)</a:t>
            </a:r>
          </a:p>
          <a:p>
            <a:endParaRPr lang="en-US" sz="24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4CD8E00-59ED-41B1-98C4-651DF83F8FF1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B63630C-83DD-466D-9312-E046200EF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099" y="1539313"/>
            <a:ext cx="4000790" cy="300789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428087A-111F-4530-B23E-9A18C2E63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099" y="4052205"/>
            <a:ext cx="4000790" cy="264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5009A5E-7F3F-4AFE-AF9B-5DE41B28C3A6}"/>
              </a:ext>
            </a:extLst>
          </p:cNvPr>
          <p:cNvSpPr txBox="1">
            <a:spLocks/>
          </p:cNvSpPr>
          <p:nvPr/>
        </p:nvSpPr>
        <p:spPr>
          <a:xfrm>
            <a:off x="599210" y="1876535"/>
            <a:ext cx="4557580" cy="4648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Challenges:</a:t>
            </a:r>
          </a:p>
          <a:p>
            <a:r>
              <a:rPr lang="en-US" dirty="0"/>
              <a:t>Few consumer options at affordable price point.</a:t>
            </a:r>
          </a:p>
          <a:p>
            <a:r>
              <a:rPr lang="en-US" dirty="0"/>
              <a:t>Few channels and noisy data.</a:t>
            </a:r>
          </a:p>
          <a:p>
            <a:r>
              <a:rPr lang="en-US" dirty="0"/>
              <a:t>Limited use cases, so far.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Strategies:</a:t>
            </a:r>
          </a:p>
          <a:p>
            <a:r>
              <a:rPr lang="en-US" dirty="0"/>
              <a:t>Market for</a:t>
            </a:r>
            <a:r>
              <a:rPr lang="en-US" dirty="0">
                <a:sym typeface="Wingdings" panose="05000000000000000000" pitchFamily="2" charset="2"/>
              </a:rPr>
              <a:t> precise use cases.</a:t>
            </a:r>
          </a:p>
          <a:p>
            <a:r>
              <a:rPr lang="en-US" dirty="0">
                <a:sym typeface="Wingdings" panose="05000000000000000000" pitchFamily="2" charset="2"/>
              </a:rPr>
              <a:t>Make the most of noisy data.</a:t>
            </a:r>
          </a:p>
          <a:p>
            <a:pPr lvl="1"/>
            <a:r>
              <a:rPr lang="en-US" sz="2200" dirty="0"/>
              <a:t>Machine Learning</a:t>
            </a:r>
          </a:p>
          <a:p>
            <a:pPr lvl="1"/>
            <a:r>
              <a:rPr lang="en-US" sz="2200" dirty="0"/>
              <a:t>Supplemental data (ex. gyroscope)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A8C4-B56C-4F9A-8167-FC9B1111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Consumer-Driven Discovery and Deployment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8587F3-B8C5-4485-BE98-4D1980913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126308"/>
              </p:ext>
            </p:extLst>
          </p:nvPr>
        </p:nvGraphicFramePr>
        <p:xfrm>
          <a:off x="838200" y="1825625"/>
          <a:ext cx="966700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6108CA1-B246-4116-9E17-94B0033D6F89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08A739-A1B5-4AC8-B32B-8687FDC1DBB2}"/>
              </a:ext>
            </a:extLst>
          </p:cNvPr>
          <p:cNvSpPr txBox="1"/>
          <p:nvPr/>
        </p:nvSpPr>
        <p:spPr>
          <a:xfrm>
            <a:off x="8937913" y="1829416"/>
            <a:ext cx="2369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Automate as much as possible to make BCI experimentation accessible to others.</a:t>
            </a:r>
          </a:p>
        </p:txBody>
      </p:sp>
      <p:pic>
        <p:nvPicPr>
          <p:cNvPr id="5122" name="Picture 2" descr="Researchers Find The Best Innovative Ideas Come From People With Diverse  Interests">
            <a:extLst>
              <a:ext uri="{FF2B5EF4-FFF2-40B4-BE49-F238E27FC236}">
                <a16:creationId xmlns:a16="http://schemas.microsoft.com/office/drawing/2014/main" id="{8A151B05-8350-4D7A-A6A7-9E8EBD2D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896" y="3882043"/>
            <a:ext cx="3497976" cy="290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57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AC5C-67F0-43C6-ACD7-473406B4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own hypotheses to test: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8BC6-1191-44B4-A680-C0C61F02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am interested in asynchronous control.</a:t>
            </a:r>
          </a:p>
          <a:p>
            <a:pPr lvl="1"/>
            <a:r>
              <a:rPr lang="en-US" dirty="0"/>
              <a:t>I would love the ability to mentally recruit my computer to perform an action.</a:t>
            </a:r>
          </a:p>
          <a:p>
            <a:pPr marL="457200" lvl="1" indent="0">
              <a:buNone/>
            </a:pPr>
            <a:r>
              <a:rPr lang="en-US" dirty="0"/>
              <a:t>0.    Baseline condition = open eyes</a:t>
            </a:r>
          </a:p>
          <a:p>
            <a:r>
              <a:rPr lang="en-US" dirty="0"/>
              <a:t>Experimental conditions: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Test if imagined/mental commands can be distinguished from baseline.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Test if body-focused attention (body-scan meditation) can be identified.</a:t>
            </a:r>
          </a:p>
          <a:p>
            <a:r>
              <a:rPr lang="en-US" dirty="0"/>
              <a:t>Positive control (Try to reproduce a known effect):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Eyes open should be separable from eyes closed. (alpha frequencies ~10Hz)</a:t>
            </a:r>
          </a:p>
          <a:p>
            <a:r>
              <a:rPr lang="en-US" dirty="0"/>
              <a:t>Additional control condition: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dirty="0"/>
              <a:t>Test if physical action (repeated button pressing) can be separated from mental action command.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170B60A-4A34-4EE4-A7A3-72A78D77C8EB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11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1D6A567-378C-4485-A859-C904496DD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757" y="3602872"/>
            <a:ext cx="5133243" cy="2960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1838EC-BA58-4090-8672-1812338B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Muse headband has electrodes over frontal lobe &amp; temporal lobe.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A52B-21C4-4937-A596-6B28153B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227"/>
            <a:ext cx="5133243" cy="41507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Frontal electrodes</a:t>
            </a:r>
          </a:p>
          <a:p>
            <a:pPr lvl="1"/>
            <a:r>
              <a:rPr lang="en-US" dirty="0"/>
              <a:t>AF7, AF8</a:t>
            </a:r>
          </a:p>
          <a:p>
            <a:pPr lvl="1"/>
            <a:r>
              <a:rPr lang="en-US" dirty="0"/>
              <a:t>Low noise.</a:t>
            </a:r>
          </a:p>
          <a:p>
            <a:pPr lvl="2"/>
            <a:r>
              <a:rPr lang="en-US" dirty="0"/>
              <a:t>Eye-movement artifacts</a:t>
            </a:r>
          </a:p>
          <a:p>
            <a:r>
              <a:rPr lang="en-US" dirty="0"/>
              <a:t>Temporal (side) electrodes</a:t>
            </a:r>
          </a:p>
          <a:p>
            <a:pPr lvl="1"/>
            <a:r>
              <a:rPr lang="en-US" dirty="0"/>
              <a:t>TP9, TP10</a:t>
            </a:r>
          </a:p>
          <a:p>
            <a:pPr lvl="1"/>
            <a:r>
              <a:rPr lang="en-US" dirty="0"/>
              <a:t>High noise </a:t>
            </a:r>
          </a:p>
          <a:p>
            <a:pPr lvl="2"/>
            <a:r>
              <a:rPr lang="en-US" dirty="0"/>
              <a:t>Muscle tension in jaw and neck.</a:t>
            </a:r>
          </a:p>
          <a:p>
            <a:pPr lvl="2"/>
            <a:r>
              <a:rPr lang="en-US" dirty="0"/>
              <a:t>Poor fit.</a:t>
            </a:r>
          </a:p>
          <a:p>
            <a:pPr lvl="3"/>
            <a:r>
              <a:rPr lang="en-US" sz="1600" dirty="0"/>
              <a:t>EEG signal often overwhelmed by muscle activity and heartbeat.</a:t>
            </a:r>
          </a:p>
          <a:p>
            <a:r>
              <a:rPr lang="en-US" sz="2600" dirty="0"/>
              <a:t>Accelerometer &amp; Gyroscope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277BA44-0B9F-4EFF-931B-A4E5725082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771801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D22FDF-5187-4EF6-8DAD-DAE4459C3487}"/>
              </a:ext>
            </a:extLst>
          </p:cNvPr>
          <p:cNvCxnSpPr>
            <a:cxnSpLocks/>
          </p:cNvCxnSpPr>
          <p:nvPr/>
        </p:nvCxnSpPr>
        <p:spPr>
          <a:xfrm flipH="1">
            <a:off x="8633851" y="2676266"/>
            <a:ext cx="185415" cy="132502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7A791-6B62-422E-B907-AB95AEA9298A}"/>
              </a:ext>
            </a:extLst>
          </p:cNvPr>
          <p:cNvSpPr txBox="1"/>
          <p:nvPr/>
        </p:nvSpPr>
        <p:spPr>
          <a:xfrm>
            <a:off x="7787572" y="1740402"/>
            <a:ext cx="196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Ground &amp;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Reference Electrodes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444268-7E23-42E0-9626-936D5F1BA9B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486276" y="2735413"/>
            <a:ext cx="421498" cy="16925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F938F8-AED5-4E42-82CB-F7AB4B8359A0}"/>
              </a:ext>
            </a:extLst>
          </p:cNvPr>
          <p:cNvSpPr txBox="1"/>
          <p:nvPr/>
        </p:nvSpPr>
        <p:spPr>
          <a:xfrm>
            <a:off x="7013836" y="2335303"/>
            <a:ext cx="94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 Nova" panose="020B0504020202020204" pitchFamily="34" charset="0"/>
                <a:cs typeface="Aldhabi" panose="01000000000000000000" pitchFamily="2" charset="-78"/>
              </a:rPr>
              <a:t>AF7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82CE87-4680-4A3F-9A5C-FF676430D287}"/>
              </a:ext>
            </a:extLst>
          </p:cNvPr>
          <p:cNvCxnSpPr>
            <a:cxnSpLocks/>
          </p:cNvCxnSpPr>
          <p:nvPr/>
        </p:nvCxnSpPr>
        <p:spPr>
          <a:xfrm flipH="1">
            <a:off x="9424818" y="2676266"/>
            <a:ext cx="485536" cy="12251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7AE469-5CCF-46BF-9D23-8E2E9FB72948}"/>
              </a:ext>
            </a:extLst>
          </p:cNvPr>
          <p:cNvSpPr txBox="1"/>
          <p:nvPr/>
        </p:nvSpPr>
        <p:spPr>
          <a:xfrm>
            <a:off x="9545343" y="2269889"/>
            <a:ext cx="94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 Nova" panose="020B0504020202020204" pitchFamily="34" charset="0"/>
                <a:cs typeface="Aldhabi" panose="01000000000000000000" pitchFamily="2" charset="-78"/>
              </a:rPr>
              <a:t>AF8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9AAE15-2A91-4DD2-813F-D039A5320841}"/>
              </a:ext>
            </a:extLst>
          </p:cNvPr>
          <p:cNvCxnSpPr>
            <a:cxnSpLocks/>
          </p:cNvCxnSpPr>
          <p:nvPr/>
        </p:nvCxnSpPr>
        <p:spPr>
          <a:xfrm>
            <a:off x="6601097" y="2742654"/>
            <a:ext cx="1695247" cy="307696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CD9F51-AB8A-4938-8591-9EFBEA232AC4}"/>
              </a:ext>
            </a:extLst>
          </p:cNvPr>
          <p:cNvCxnSpPr>
            <a:cxnSpLocks/>
          </p:cNvCxnSpPr>
          <p:nvPr/>
        </p:nvCxnSpPr>
        <p:spPr>
          <a:xfrm flipH="1">
            <a:off x="11059886" y="2629828"/>
            <a:ext cx="112224" cy="191604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4BF6E03-09C0-4B6D-851D-6C6C10E2AFB7}"/>
              </a:ext>
            </a:extLst>
          </p:cNvPr>
          <p:cNvSpPr txBox="1"/>
          <p:nvPr/>
        </p:nvSpPr>
        <p:spPr>
          <a:xfrm>
            <a:off x="6049379" y="2342544"/>
            <a:ext cx="94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rial Nova" panose="020B0504020202020204" pitchFamily="34" charset="0"/>
                <a:cs typeface="Aldhabi" panose="01000000000000000000" pitchFamily="2" charset="-78"/>
              </a:rPr>
              <a:t>TP9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75F89-426D-43DA-B0C5-DE43C1CBF1EB}"/>
              </a:ext>
            </a:extLst>
          </p:cNvPr>
          <p:cNvSpPr txBox="1"/>
          <p:nvPr/>
        </p:nvSpPr>
        <p:spPr>
          <a:xfrm>
            <a:off x="10699670" y="2269282"/>
            <a:ext cx="94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rial Nova" panose="020B0504020202020204" pitchFamily="34" charset="0"/>
                <a:cs typeface="Aldhabi" panose="01000000000000000000" pitchFamily="2" charset="-78"/>
              </a:rPr>
              <a:t>TP10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A6F2E344-685B-49F6-8619-6F512D9E07EA}"/>
              </a:ext>
            </a:extLst>
          </p:cNvPr>
          <p:cNvSpPr txBox="1">
            <a:spLocks/>
          </p:cNvSpPr>
          <p:nvPr/>
        </p:nvSpPr>
        <p:spPr>
          <a:xfrm>
            <a:off x="990600" y="2178627"/>
            <a:ext cx="5133243" cy="415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/>
              <a:t>From a neuroscience theory perspective:</a:t>
            </a:r>
          </a:p>
          <a:p>
            <a:r>
              <a:rPr lang="en-US"/>
              <a:t>Frontal-Temporal coordination is heavily involved in cognitive-emotional integration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8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2" grpId="0"/>
      <p:bldP spid="40" grpId="0"/>
      <p:bldP spid="45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A8C4-B56C-4F9A-8167-FC9B1111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Behavioral experiments can be automated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8587F3-B8C5-4485-BE98-4D1980913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405519"/>
              </p:ext>
            </p:extLst>
          </p:nvPr>
        </p:nvGraphicFramePr>
        <p:xfrm>
          <a:off x="838200" y="1825625"/>
          <a:ext cx="966700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08A739-A1B5-4AC8-B32B-8687FDC1DBB2}"/>
              </a:ext>
            </a:extLst>
          </p:cNvPr>
          <p:cNvSpPr txBox="1"/>
          <p:nvPr/>
        </p:nvSpPr>
        <p:spPr>
          <a:xfrm>
            <a:off x="8771391" y="1625502"/>
            <a:ext cx="3007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 computer to handle timing and data.</a:t>
            </a:r>
          </a:p>
          <a:p>
            <a:endParaRPr lang="en-US" dirty="0"/>
          </a:p>
          <a:p>
            <a:r>
              <a:rPr lang="en-US" dirty="0"/>
              <a:t>Instructions to human via Text-To-Speech (TTS).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movement artifacts and improves temporal precision</a:t>
            </a:r>
          </a:p>
        </p:txBody>
      </p:sp>
      <p:pic>
        <p:nvPicPr>
          <p:cNvPr id="7172" name="Picture 4" descr="6 minute English with BBC. Robot Therapist. | ВКонтакте">
            <a:extLst>
              <a:ext uri="{FF2B5EF4-FFF2-40B4-BE49-F238E27FC236}">
                <a16:creationId xmlns:a16="http://schemas.microsoft.com/office/drawing/2014/main" id="{D3957E33-3E1C-4B68-94CE-C71C6DA5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630" y="4001294"/>
            <a:ext cx="3553092" cy="270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8CA53488-1EDB-4ACE-9C5D-3F9BE5449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71447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91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1420</Words>
  <Application>Microsoft Office PowerPoint</Application>
  <PresentationFormat>Widescreen</PresentationFormat>
  <Paragraphs>362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Agency FB</vt:lpstr>
      <vt:lpstr>Amasis MT Pro</vt:lpstr>
      <vt:lpstr>Arial</vt:lpstr>
      <vt:lpstr>Arial Nova</vt:lpstr>
      <vt:lpstr>Bahnschrift Condensed</vt:lpstr>
      <vt:lpstr>Calibri</vt:lpstr>
      <vt:lpstr>Calibri Light</vt:lpstr>
      <vt:lpstr>Times New Roman</vt:lpstr>
      <vt:lpstr>Wingdings</vt:lpstr>
      <vt:lpstr>Office Theme</vt:lpstr>
      <vt:lpstr>Toward a New Experimental Paradigm for Consumer BCI</vt:lpstr>
      <vt:lpstr>Outline</vt:lpstr>
      <vt:lpstr>Brain-Computer Interfaces are having a moment</vt:lpstr>
      <vt:lpstr>Can non-invasive interfaces also thrive?</vt:lpstr>
      <vt:lpstr>Problem Identification</vt:lpstr>
      <vt:lpstr>Consumer-Driven Discovery and Deployment</vt:lpstr>
      <vt:lpstr>My own hypotheses to test:</vt:lpstr>
      <vt:lpstr>Muse headband has electrodes over frontal lobe &amp; temporal lobe.</vt:lpstr>
      <vt:lpstr>Behavioral experiments can be automated</vt:lpstr>
      <vt:lpstr>Data Pipelines – Data Collection</vt:lpstr>
      <vt:lpstr>Data Pipelines – Real-Time Implementation</vt:lpstr>
      <vt:lpstr>Data Wrangling - .csv file</vt:lpstr>
      <vt:lpstr>Data Wrangling – OSC Protocol</vt:lpstr>
      <vt:lpstr>Visualizations in Exploratory Data Analysis</vt:lpstr>
      <vt:lpstr>Univariate distributions</vt:lpstr>
      <vt:lpstr>Complex Morlet Wavelets</vt:lpstr>
      <vt:lpstr>Challenges of EEG signal</vt:lpstr>
      <vt:lpstr>Efficient modeling</vt:lpstr>
      <vt:lpstr>Cross-validation model search</vt:lpstr>
      <vt:lpstr>Consumer-Driven Discovery and Deployment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of Muse Experimentation Program in Python</dc:title>
  <dc:creator>walter piper</dc:creator>
  <cp:lastModifiedBy>walter piper</cp:lastModifiedBy>
  <cp:revision>33</cp:revision>
  <dcterms:created xsi:type="dcterms:W3CDTF">2021-07-19T19:35:14Z</dcterms:created>
  <dcterms:modified xsi:type="dcterms:W3CDTF">2021-07-20T21:51:45Z</dcterms:modified>
</cp:coreProperties>
</file>