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9" r:id="rId5"/>
    <p:sldId id="261" r:id="rId6"/>
    <p:sldId id="265" r:id="rId7"/>
    <p:sldId id="268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38" y="312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64B2F-C97A-48C5-89E5-4FAD939C59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90113B-9A87-4620-898A-C6A24311C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D6737-A0A9-45B0-9D34-6D59747F5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AC161-9686-42B2-B594-305FEF0FBEA3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AE0D3-C54E-4FBA-8178-430E9CDC6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D3BBB-D4B3-416D-A061-644C1AB63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87B0-44D5-424C-90DE-DABA58ACB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44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566A7-1BB6-4306-ACA7-A3F53F7D6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46A5C9-1309-40A0-9DEE-FB98B2E40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BF5E8-768D-4A39-9345-1128B943B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AC161-9686-42B2-B594-305FEF0FBEA3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D7464-FB17-460B-9F74-DF6D37872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349A3-5BA7-443E-A2F6-60A9C2507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87B0-44D5-424C-90DE-DABA58ACB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46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30C492-9599-4E59-BFAC-939970A730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DFC0E6-D438-4466-8C46-5DA019456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79AE5-AE8E-46D7-BDD3-7ECFCE765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AC161-9686-42B2-B594-305FEF0FBEA3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647FF-D509-42AA-B74D-B1F5B31D5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BD1D4-EB84-4DA3-B2C7-A6BB9A890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87B0-44D5-424C-90DE-DABA58ACB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54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931F9-F16A-4125-A9E5-D26FDFDB0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1BAE4-7256-4823-9335-259E72BAF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192F7-B772-4A58-9FB6-25B9AB059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AC161-9686-42B2-B594-305FEF0FBEA3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87164-DADA-4BDA-9320-1CC2A74EB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13167-2689-4B4C-9FBE-3B599D4CA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87B0-44D5-424C-90DE-DABA58ACB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86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5B1A9-4E3A-4888-BE7D-7F71D372E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031-2DA8-41F2-A2B6-0D7716C1E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E9A53-1A58-49B9-99EB-50FD309E2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AC161-9686-42B2-B594-305FEF0FBEA3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42864-7CC7-4493-AF85-4754608C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5BB92-A990-47B9-925E-B75E0BA98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87B0-44D5-424C-90DE-DABA58ACB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87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90ED0-5CF8-4E2B-9C80-9423224E9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D756A-8022-452C-B809-DD535B700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5C4298-FAC4-4144-8E99-8001A3CED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B54DB-8D2D-4C5C-99F7-896B579E3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AC161-9686-42B2-B594-305FEF0FBEA3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4920C-2453-4EAC-A205-2B2118023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66A2A-8FE2-4B00-81BD-E5AD7C050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87B0-44D5-424C-90DE-DABA58ACB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16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A9576-CBC4-465F-8959-972D49DC4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55961-BDBC-4ED8-BD30-FB33ECF7D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06D7E-0880-41D5-9962-25BC83AC5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8C16EB-3CDE-4F13-9253-6A00EA9D08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096477-35B8-4D5E-BF86-A79DD3D2B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71D82-DB36-4173-8231-B5CBDAC1F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AC161-9686-42B2-B594-305FEF0FBEA3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F7F745-19B8-46B1-A539-5DC9F32D9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558BA3-4C63-4624-A5D2-8BC5BFD8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87B0-44D5-424C-90DE-DABA58ACB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92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434A0-32A6-4F8C-9BA4-37D7298AB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12D3E7-536B-4886-8D0B-6EE93F4CF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AC161-9686-42B2-B594-305FEF0FBEA3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680CC-69CF-4B72-9E06-F2502440B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A17D27-6E8B-41CA-B505-1C9561812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87B0-44D5-424C-90DE-DABA58ACB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46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EA0EDA-AD83-4E28-8E2E-CE895E32D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AC161-9686-42B2-B594-305FEF0FBEA3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BCF627-D420-478A-AF9C-E329EF3B8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4B467-1BDF-4F82-A9F7-1FC48E517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87B0-44D5-424C-90DE-DABA58ACB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32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C9F24-CE4B-4701-B0BB-9000F86BC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6583B-13FC-4627-967E-8D8EA1212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DFE48-3C32-4F8B-AF08-E93F5DD7D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05630-5FAC-440B-95DB-DE9A72257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AC161-9686-42B2-B594-305FEF0FBEA3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33FC2-3899-4EAC-AC67-B42054D87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A8DF4-3241-4D12-A155-A37485B5F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87B0-44D5-424C-90DE-DABA58ACB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99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1FBEC-443B-478E-817D-8E982FF5C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3D7EAF-FA4B-41F7-9FF3-D75764222C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B0037-8DE1-4F8B-9C9A-A46A23A6D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5267C-2539-42F3-A460-049F8159F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AC161-9686-42B2-B594-305FEF0FBEA3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5E01C-FA3B-4D4C-815E-66D8EF538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18989-46AC-405B-9D95-F97BC38C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87B0-44D5-424C-90DE-DABA58ACB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37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8AC5F-7FBD-408A-9214-40EA8895E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F913F-EBE2-4818-80CA-A1EBB04AA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AFD62-C016-4DD6-A709-9FE0777B5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AC161-9686-42B2-B594-305FEF0FBEA3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1EA82-DA30-4925-A1FE-D2575627F9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FBBA6-F80A-47E2-AD0D-74A95F00B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287B0-44D5-424C-90DE-DABA58ACB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24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6844D-FDC6-46B7-98BD-84A59164D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7300" dirty="0"/>
              <a:t>Ticket Price Modeling</a:t>
            </a:r>
            <a:br>
              <a:rPr lang="en-US" sz="7300" dirty="0"/>
            </a:br>
            <a:r>
              <a:rPr lang="en-US" sz="4900" dirty="0"/>
              <a:t>for</a:t>
            </a:r>
            <a:br>
              <a:rPr lang="en-US" sz="7300" dirty="0"/>
            </a:br>
            <a:r>
              <a:rPr lang="en-US" sz="7300" dirty="0"/>
              <a:t>Big Mountain Resort</a:t>
            </a:r>
            <a:br>
              <a:rPr lang="en-US" sz="7300" dirty="0"/>
            </a:br>
            <a:r>
              <a:rPr lang="en-US" sz="3100" dirty="0"/>
              <a:t>November 28, 2020</a:t>
            </a:r>
            <a:br>
              <a:rPr lang="en-US" dirty="0"/>
            </a:br>
            <a:r>
              <a:rPr lang="en-US" sz="1800" dirty="0"/>
              <a:t>(Springboard assignment by Walter Piper)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330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67CFD-8FBE-430A-BF35-5DBBC5519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+mn-lt"/>
              </a:rPr>
              <a:t>Problem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0161B-4331-4277-BFAD-D0F6909DD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optimal ticket price for Big Mountain Resort’s unique set of characteristics given the values of similar features at other ski resorts?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Are there viable improvements to increase revenue,</a:t>
            </a:r>
          </a:p>
          <a:p>
            <a:pPr lvl="1"/>
            <a:r>
              <a:rPr lang="en-US" dirty="0"/>
              <a:t> or safe expenditure cuts that would not undermine ticket price?</a:t>
            </a:r>
          </a:p>
        </p:txBody>
      </p:sp>
    </p:spTree>
    <p:extLst>
      <p:ext uri="{BB962C8B-B14F-4D97-AF65-F5344CB8AC3E}">
        <p14:creationId xmlns:p14="http://schemas.microsoft.com/office/powerpoint/2010/main" val="2582657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2780E17-1AE0-4A39-A8DF-B575E7415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+mn-lt"/>
              </a:rPr>
              <a:t>Ticket prices in context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6993A26-1F0C-4ABF-9ECA-3E308AC39E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8491" y="1687512"/>
            <a:ext cx="4571842" cy="4667251"/>
          </a:xfrm>
          <a:ln>
            <a:noFill/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Big Mountain Resort 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Current Ticket Price = $81.00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Relative to the nationwide market, Big Mountain Resort is 81</a:t>
            </a:r>
            <a:r>
              <a:rPr lang="en-US" sz="2400" baseline="30000" dirty="0"/>
              <a:t>st</a:t>
            </a:r>
            <a:r>
              <a:rPr lang="en-US" sz="2400" dirty="0"/>
              <a:t> percentile for weekend pricing.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What is our suggested ticket price?</a:t>
            </a:r>
          </a:p>
          <a:p>
            <a:r>
              <a:rPr lang="en-US" sz="2000" dirty="0"/>
              <a:t>Mean: </a:t>
            </a:r>
            <a:r>
              <a:rPr lang="en-US" sz="2000" b="1" dirty="0"/>
              <a:t>$95.87 </a:t>
            </a:r>
            <a:r>
              <a:rPr lang="en-US" sz="2000" dirty="0"/>
              <a:t>(92</a:t>
            </a:r>
            <a:r>
              <a:rPr lang="en-US" sz="2000" baseline="30000" dirty="0"/>
              <a:t>nd</a:t>
            </a:r>
            <a:r>
              <a:rPr lang="en-US" sz="2000" dirty="0"/>
              <a:t> percentile)</a:t>
            </a:r>
          </a:p>
          <a:p>
            <a:r>
              <a:rPr lang="en-US" sz="2000" dirty="0"/>
              <a:t>Range (+/- MAE): </a:t>
            </a:r>
          </a:p>
          <a:p>
            <a:pPr lvl="1"/>
            <a:r>
              <a:rPr lang="en-US" sz="1800" b="1" dirty="0"/>
              <a:t>$85.48 - $106.26 </a:t>
            </a:r>
          </a:p>
          <a:p>
            <a:pPr lvl="2"/>
            <a:r>
              <a:rPr lang="en-US" sz="1600" dirty="0"/>
              <a:t>85</a:t>
            </a:r>
            <a:r>
              <a:rPr lang="en-US" sz="1600" baseline="30000" dirty="0"/>
              <a:t>th</a:t>
            </a:r>
            <a:r>
              <a:rPr lang="en-US" sz="1600" dirty="0"/>
              <a:t> - 95</a:t>
            </a:r>
            <a:r>
              <a:rPr lang="en-US" sz="1600" baseline="30000" dirty="0"/>
              <a:t>th</a:t>
            </a:r>
            <a:r>
              <a:rPr lang="en-US" sz="1600" dirty="0"/>
              <a:t> percentile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66C94E-4924-49B5-A3E0-63424C653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61105" y="2203381"/>
            <a:ext cx="6394344" cy="3652974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CF72BAD-3557-477A-ADA1-02AC7991C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2649" y="1825624"/>
            <a:ext cx="5854699" cy="428557"/>
          </a:xfrm>
          <a:ln>
            <a:noFill/>
          </a:ln>
        </p:spPr>
        <p:txBody>
          <a:bodyPr anchor="b">
            <a:normAutofit lnSpcReduction="10000"/>
          </a:bodyPr>
          <a:lstStyle/>
          <a:p>
            <a:pPr marL="0" indent="0" algn="ctr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Ticket prices grouped by state</a:t>
            </a:r>
          </a:p>
        </p:txBody>
      </p:sp>
    </p:spTree>
    <p:extLst>
      <p:ext uri="{BB962C8B-B14F-4D97-AF65-F5344CB8AC3E}">
        <p14:creationId xmlns:p14="http://schemas.microsoft.com/office/powerpoint/2010/main" val="2124961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EA290-2619-483B-B975-1010DF8C2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+mn-lt"/>
              </a:rPr>
              <a:t>Price-predictive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69637-253C-4C2B-BA76-AEBE631A5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559924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200" dirty="0"/>
              <a:t>Most reliable model was a random forest model</a:t>
            </a:r>
          </a:p>
          <a:p>
            <a:pPr marL="0" indent="0">
              <a:buNone/>
            </a:pPr>
            <a:endParaRPr lang="en-US" sz="3100" dirty="0"/>
          </a:p>
          <a:p>
            <a:pPr marL="0" indent="0">
              <a:buNone/>
            </a:pPr>
            <a:r>
              <a:rPr lang="en-US" sz="3100" dirty="0"/>
              <a:t>Using 32 total features to predict ‘</a:t>
            </a:r>
            <a:r>
              <a:rPr lang="en-US" sz="3100" dirty="0" err="1"/>
              <a:t>AdultWeekend</a:t>
            </a:r>
            <a:r>
              <a:rPr lang="en-US" sz="3100" dirty="0"/>
              <a:t>’ price</a:t>
            </a:r>
          </a:p>
          <a:p>
            <a:r>
              <a:rPr lang="en-US" dirty="0"/>
              <a:t>Including resort data and state-level data</a:t>
            </a:r>
          </a:p>
          <a:p>
            <a:endParaRPr lang="en-US" dirty="0"/>
          </a:p>
          <a:p>
            <a:r>
              <a:rPr lang="en-US" dirty="0"/>
              <a:t>Best predictors of price:</a:t>
            </a:r>
          </a:p>
          <a:p>
            <a:pPr lvl="1"/>
            <a:r>
              <a:rPr lang="en-US" sz="2300" dirty="0"/>
              <a:t>Number of Fast Quad chairlifts</a:t>
            </a:r>
          </a:p>
          <a:p>
            <a:pPr lvl="1"/>
            <a:r>
              <a:rPr lang="en-US" sz="2300" dirty="0"/>
              <a:t>Number of Runs</a:t>
            </a:r>
          </a:p>
          <a:p>
            <a:pPr lvl="1"/>
            <a:r>
              <a:rPr lang="en-US" sz="2300" dirty="0"/>
              <a:t>Acres of snow-making</a:t>
            </a:r>
          </a:p>
          <a:p>
            <a:pPr lvl="1"/>
            <a:r>
              <a:rPr lang="en-US" sz="2300" dirty="0"/>
              <a:t>Vertical drop distance</a:t>
            </a:r>
          </a:p>
          <a:p>
            <a:pPr lvl="1"/>
            <a:r>
              <a:rPr lang="en-US" sz="2300" dirty="0"/>
              <a:t>Skiable acres</a:t>
            </a:r>
          </a:p>
          <a:p>
            <a:pPr lvl="1"/>
            <a:r>
              <a:rPr lang="en-US" sz="2300" dirty="0"/>
              <a:t>Total chairs</a:t>
            </a:r>
            <a:endParaRPr lang="en-US" sz="2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CD6801-8C71-47A0-83C5-24F389A68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98124" y="1604963"/>
            <a:ext cx="738430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843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D139CD2-4F87-4255-8421-F06C6DB0CC9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69249734"/>
              </p:ext>
            </p:extLst>
          </p:nvPr>
        </p:nvGraphicFramePr>
        <p:xfrm>
          <a:off x="1173752" y="1229495"/>
          <a:ext cx="6829425" cy="3508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73">
                  <a:extLst>
                    <a:ext uri="{9D8B030D-6E8A-4147-A177-3AD203B41FA5}">
                      <a16:colId xmlns:a16="http://schemas.microsoft.com/office/drawing/2014/main" val="4076683942"/>
                    </a:ext>
                  </a:extLst>
                </a:gridCol>
                <a:gridCol w="1583261">
                  <a:extLst>
                    <a:ext uri="{9D8B030D-6E8A-4147-A177-3AD203B41FA5}">
                      <a16:colId xmlns:a16="http://schemas.microsoft.com/office/drawing/2014/main" val="2266820000"/>
                    </a:ext>
                  </a:extLst>
                </a:gridCol>
                <a:gridCol w="3133791">
                  <a:extLst>
                    <a:ext uri="{9D8B030D-6E8A-4147-A177-3AD203B41FA5}">
                      <a16:colId xmlns:a16="http://schemas.microsoft.com/office/drawing/2014/main" val="3135724960"/>
                    </a:ext>
                  </a:extLst>
                </a:gridCol>
              </a:tblGrid>
              <a:tr h="735587">
                <a:tc>
                  <a:txBody>
                    <a:bodyPr/>
                    <a:lstStyle/>
                    <a:p>
                      <a:r>
                        <a:rPr lang="en-US" sz="1600" dirty="0"/>
                        <a:t>Variable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Big Mountain Resort’s value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Percent of ski resorts less than or equal to Big Mountain Resort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009104867"/>
                  </a:ext>
                </a:extLst>
              </a:tr>
              <a:tr h="517635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AdultWeekend</a:t>
                      </a:r>
                      <a:r>
                        <a:rPr lang="en-US" sz="1600" b="1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 ticket price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$81.00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81</a:t>
                      </a:r>
                      <a:r>
                        <a:rPr lang="en-US" sz="1600" baseline="300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st</a:t>
                      </a:r>
                      <a:r>
                        <a:rPr lang="en-US" sz="16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 percentile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585806"/>
                  </a:ext>
                </a:extLst>
              </a:tr>
              <a:tr h="331468">
                <a:tc>
                  <a:txBody>
                    <a:bodyPr/>
                    <a:lstStyle/>
                    <a:p>
                      <a:r>
                        <a:rPr lang="en-US" sz="1600" dirty="0"/>
                        <a:t>Fast Quads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95</a:t>
                      </a:r>
                      <a:r>
                        <a:rPr lang="en-US" sz="1600" baseline="30000" dirty="0"/>
                        <a:t>th</a:t>
                      </a:r>
                      <a:r>
                        <a:rPr lang="en-US" sz="1600" dirty="0"/>
                        <a:t> percentile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689764"/>
                  </a:ext>
                </a:extLst>
              </a:tr>
              <a:tr h="331468">
                <a:tc>
                  <a:txBody>
                    <a:bodyPr/>
                    <a:lstStyle/>
                    <a:p>
                      <a:r>
                        <a:rPr lang="en-US" sz="1600" dirty="0"/>
                        <a:t>Runs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93</a:t>
                      </a:r>
                      <a:r>
                        <a:rPr lang="en-US" sz="1600" baseline="30000" dirty="0"/>
                        <a:t>rd</a:t>
                      </a:r>
                      <a:r>
                        <a:rPr lang="en-US" sz="1600" dirty="0"/>
                        <a:t> percentile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519584"/>
                  </a:ext>
                </a:extLst>
              </a:tr>
              <a:tr h="517635">
                <a:tc>
                  <a:txBody>
                    <a:bodyPr/>
                    <a:lstStyle/>
                    <a:p>
                      <a:r>
                        <a:rPr lang="en-US" sz="1600" dirty="0"/>
                        <a:t>Snow-making acreage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98</a:t>
                      </a:r>
                      <a:r>
                        <a:rPr lang="en-US" sz="1600" baseline="30000" dirty="0"/>
                        <a:t>th</a:t>
                      </a:r>
                      <a:r>
                        <a:rPr lang="en-US" sz="1600" dirty="0"/>
                        <a:t> percentile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479214"/>
                  </a:ext>
                </a:extLst>
              </a:tr>
              <a:tr h="331468">
                <a:tc>
                  <a:txBody>
                    <a:bodyPr/>
                    <a:lstStyle/>
                    <a:p>
                      <a:r>
                        <a:rPr lang="en-US" sz="1600" dirty="0"/>
                        <a:t>Vertical drop (feet)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2353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90</a:t>
                      </a:r>
                      <a:r>
                        <a:rPr lang="en-US" sz="1600" baseline="30000" dirty="0"/>
                        <a:t>th</a:t>
                      </a:r>
                      <a:r>
                        <a:rPr lang="en-US" sz="1600" dirty="0"/>
                        <a:t> percentile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736171"/>
                  </a:ext>
                </a:extLst>
              </a:tr>
              <a:tr h="331468">
                <a:tc>
                  <a:txBody>
                    <a:bodyPr/>
                    <a:lstStyle/>
                    <a:p>
                      <a:r>
                        <a:rPr lang="en-US" sz="1600" dirty="0"/>
                        <a:t>Skiable acreage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99</a:t>
                      </a:r>
                      <a:r>
                        <a:rPr lang="en-US" sz="1600" baseline="30000" dirty="0"/>
                        <a:t>th</a:t>
                      </a:r>
                      <a:r>
                        <a:rPr lang="en-US" sz="1600" dirty="0"/>
                        <a:t> percentile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16418"/>
                  </a:ext>
                </a:extLst>
              </a:tr>
              <a:tr h="331468">
                <a:tc>
                  <a:txBody>
                    <a:bodyPr/>
                    <a:lstStyle/>
                    <a:p>
                      <a:r>
                        <a:rPr lang="en-US" sz="1600" dirty="0"/>
                        <a:t>Total chairs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95</a:t>
                      </a:r>
                      <a:r>
                        <a:rPr lang="en-US" sz="1600" baseline="30000" dirty="0"/>
                        <a:t>th</a:t>
                      </a:r>
                      <a:r>
                        <a:rPr lang="en-US" sz="1600" dirty="0"/>
                        <a:t> percentile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833294"/>
                  </a:ext>
                </a:extLst>
              </a:tr>
            </a:tbl>
          </a:graphicData>
        </a:graphic>
      </p:graphicFrame>
      <p:sp>
        <p:nvSpPr>
          <p:cNvPr id="18" name="Title 1">
            <a:extLst>
              <a:ext uri="{FF2B5EF4-FFF2-40B4-BE49-F238E27FC236}">
                <a16:creationId xmlns:a16="http://schemas.microsoft.com/office/drawing/2014/main" id="{1A1D08F3-3A59-4947-89A8-76504B870BCC}"/>
              </a:ext>
            </a:extLst>
          </p:cNvPr>
          <p:cNvSpPr txBox="1">
            <a:spLocks/>
          </p:cNvSpPr>
          <p:nvPr/>
        </p:nvSpPr>
        <p:spPr>
          <a:xfrm>
            <a:off x="978490" y="-254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latin typeface="+mn-lt"/>
              </a:rPr>
              <a:t>Big Mountain is strong on key features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E4DEE5EC-AA0D-4BDA-908E-1D348F3F6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65" y="4738237"/>
            <a:ext cx="10944225" cy="178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185AA48-3297-4F78-B6AD-49F9447FA6D0}"/>
              </a:ext>
            </a:extLst>
          </p:cNvPr>
          <p:cNvSpPr txBox="1"/>
          <p:nvPr/>
        </p:nvSpPr>
        <p:spPr>
          <a:xfrm>
            <a:off x="8515350" y="1400175"/>
            <a:ext cx="340736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our suggested ticket price?</a:t>
            </a:r>
          </a:p>
          <a:p>
            <a:endParaRPr lang="en-US" dirty="0"/>
          </a:p>
          <a:p>
            <a:r>
              <a:rPr lang="en-US" sz="1600" dirty="0"/>
              <a:t>Mean: </a:t>
            </a:r>
            <a:r>
              <a:rPr lang="en-US" sz="1600" b="1" dirty="0"/>
              <a:t>$95.87 </a:t>
            </a:r>
            <a:r>
              <a:rPr lang="en-US" sz="1600" dirty="0"/>
              <a:t>(92</a:t>
            </a:r>
            <a:r>
              <a:rPr lang="en-US" sz="1600" baseline="30000" dirty="0"/>
              <a:t>nd</a:t>
            </a:r>
            <a:r>
              <a:rPr lang="en-US" sz="1600" dirty="0"/>
              <a:t> percentile)</a:t>
            </a:r>
          </a:p>
          <a:p>
            <a:endParaRPr lang="en-US" sz="1600" dirty="0"/>
          </a:p>
          <a:p>
            <a:r>
              <a:rPr lang="en-US" sz="1600" dirty="0"/>
              <a:t>Range (+/- MAE): </a:t>
            </a:r>
          </a:p>
          <a:p>
            <a:pPr lvl="1"/>
            <a:r>
              <a:rPr lang="en-US" b="1" dirty="0"/>
              <a:t>$85.48 - $106.26 </a:t>
            </a:r>
          </a:p>
          <a:p>
            <a:pPr lvl="1"/>
            <a:r>
              <a:rPr lang="en-US" sz="1600" dirty="0"/>
              <a:t>85</a:t>
            </a:r>
            <a:r>
              <a:rPr lang="en-US" sz="1600" baseline="30000" dirty="0"/>
              <a:t>th</a:t>
            </a:r>
            <a:r>
              <a:rPr lang="en-US" sz="1600" dirty="0"/>
              <a:t> - 95</a:t>
            </a:r>
            <a:r>
              <a:rPr lang="en-US" sz="1600" baseline="30000" dirty="0"/>
              <a:t>th</a:t>
            </a:r>
            <a:r>
              <a:rPr lang="en-US" sz="1600" dirty="0"/>
              <a:t> percentile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956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B7AF44-8C0E-4020-8BFD-3104C289F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+mn-lt"/>
              </a:rPr>
              <a:t>Scenario 1 – Close up to 10 runs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FDA012-9DE9-4BBF-A888-8A359B439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Loss of up to -$1.81 per ticket and -$3.17 Million in annual revenue.</a:t>
            </a:r>
          </a:p>
          <a:p>
            <a:pPr lvl="1"/>
            <a:r>
              <a:rPr lang="en-US" dirty="0"/>
              <a:t>One run could probably be closed without undermining price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0B76A3-0C03-480A-AC55-BE9392319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899" y="2590638"/>
            <a:ext cx="6670143" cy="35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921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B7AF44-8C0E-4020-8BFD-3104C289F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+mn-lt"/>
              </a:rPr>
              <a:t>More scenarios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FDA012-9DE9-4BBF-A888-8A359B439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sz="2800" dirty="0"/>
              <a:t>Scenario 2 – Add a run and a chair lift to extend vertical drop by 150 ft</a:t>
            </a:r>
            <a:endParaRPr lang="en-US" dirty="0"/>
          </a:p>
          <a:p>
            <a:pPr lvl="1"/>
            <a:r>
              <a:rPr lang="en-US" dirty="0"/>
              <a:t>Estimated gain of $1.99 per ticket and $3.47 Million in annual revenue.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Scenario 3 – As above plus 2 acres of snow-making to cover new run.</a:t>
            </a:r>
          </a:p>
          <a:p>
            <a:pPr lvl="1"/>
            <a:r>
              <a:rPr lang="en-US" dirty="0"/>
              <a:t>Same gain as Scenario 2. No added benefit of snow-making.</a:t>
            </a:r>
          </a:p>
          <a:p>
            <a:pPr lvl="1"/>
            <a:endParaRPr lang="en-US" dirty="0"/>
          </a:p>
          <a:p>
            <a:pPr marL="0" lvl="1" indent="0">
              <a:buNone/>
            </a:pPr>
            <a:r>
              <a:rPr lang="en-US" dirty="0"/>
              <a:t>Scenario 4 – Increase longest run by 0.2 miles and add 4 acres snow-making.</a:t>
            </a:r>
          </a:p>
          <a:p>
            <a:pPr marL="685800" lvl="2"/>
            <a:r>
              <a:rPr lang="en-US" sz="2400" dirty="0"/>
              <a:t>No gain.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D260DD2-5EE8-40E1-92D8-F427C5A9BCF8}"/>
              </a:ext>
            </a:extLst>
          </p:cNvPr>
          <p:cNvSpPr/>
          <p:nvPr/>
        </p:nvSpPr>
        <p:spPr>
          <a:xfrm>
            <a:off x="466725" y="1495425"/>
            <a:ext cx="11182349" cy="142875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77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B7AF44-8C0E-4020-8BFD-3104C289F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+mn-lt"/>
              </a:rPr>
              <a:t>Conclusions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FDA012-9DE9-4BBF-A888-8A359B439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price of $81.00 is underestimating the true value when compared with ski resorts nationwide.</a:t>
            </a:r>
          </a:p>
          <a:p>
            <a:endParaRPr lang="en-US" dirty="0"/>
          </a:p>
          <a:p>
            <a:r>
              <a:rPr lang="en-US" dirty="0"/>
              <a:t>We recommend a ticket price of $95.87 (Range: $85.48 - $106.26)</a:t>
            </a:r>
          </a:p>
          <a:p>
            <a:endParaRPr lang="en-US" dirty="0"/>
          </a:p>
          <a:p>
            <a:r>
              <a:rPr lang="en-US" dirty="0"/>
              <a:t>Of the short-listed improvement scenarios, scenario 2 (extending the vertical drop) is the best option for supporting a higher ticket price.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207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1426</TotalTime>
  <Words>445</Words>
  <Application>Microsoft Office PowerPoint</Application>
  <PresentationFormat>Widescreen</PresentationFormat>
  <Paragraphs>80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Ticket Price Modeling for Big Mountain Resort November 28, 2020 (Springboard assignment by Walter Piper)</vt:lpstr>
      <vt:lpstr>Problem Identification</vt:lpstr>
      <vt:lpstr>Ticket prices in context</vt:lpstr>
      <vt:lpstr>Price-predictive features</vt:lpstr>
      <vt:lpstr>PowerPoint Presentation</vt:lpstr>
      <vt:lpstr>Scenario 1 – Close up to 10 runs</vt:lpstr>
      <vt:lpstr>More scenarios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walter piper</dc:creator>
  <cp:lastModifiedBy>walter piper</cp:lastModifiedBy>
  <cp:revision>38</cp:revision>
  <dcterms:created xsi:type="dcterms:W3CDTF">2020-11-28T03:45:15Z</dcterms:created>
  <dcterms:modified xsi:type="dcterms:W3CDTF">2020-11-29T03:31:19Z</dcterms:modified>
</cp:coreProperties>
</file>