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6" r:id="rId5"/>
    <p:sldId id="272" r:id="rId6"/>
    <p:sldId id="277" r:id="rId7"/>
    <p:sldId id="274" r:id="rId8"/>
    <p:sldId id="275" r:id="rId9"/>
    <p:sldId id="269" r:id="rId10"/>
    <p:sldId id="270" r:id="rId11"/>
    <p:sldId id="278" r:id="rId12"/>
    <p:sldId id="279" r:id="rId13"/>
    <p:sldId id="280" r:id="rId14"/>
    <p:sldId id="282" r:id="rId15"/>
    <p:sldId id="260" r:id="rId16"/>
    <p:sldId id="283" r:id="rId17"/>
    <p:sldId id="261" r:id="rId18"/>
    <p:sldId id="262" r:id="rId19"/>
    <p:sldId id="264" r:id="rId20"/>
    <p:sldId id="28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0" y="9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5DCB-01AD-4704-B096-5801ECEFA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F3A4-7754-4C3D-AD52-BCF8AD834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29F7-BC19-4E50-BA7B-B4A31C57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70FE-59E9-4588-A95C-CA6B9CF3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500C-2EC9-4DDC-931C-4FA9BEAE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F7BA-C913-473F-B3D0-002D9FD0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345D3-3396-4B18-935C-69415D55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A916-31D8-4C26-A2C1-7F7503A8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3FFB-4FD9-44B8-8736-83B2414D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4C4D-6FC5-459B-993B-E07B67D0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8ACBB-2B71-4338-A977-BE4EADC0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855B3-E7E2-4999-B107-45FA5872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A1B6-059A-4E41-AD80-5E8DB496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F0F9-09B5-47F5-BAA8-7F863435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CABA-31FD-4DFD-A19A-61870967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852-8FBB-42FC-8E6B-4626A1C1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C8AF-06D5-4928-BC4D-859E1B65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32B2-3561-4E9B-A51F-2F34FC83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3016-FF43-46E0-8796-88F6BCBC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3AB1-A519-49A7-B11E-03E921FC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3BA1-47DA-4CB2-9647-64574A46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47744-7E69-453E-B7AF-9D241E67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97F1-2638-49B1-8278-B56ACCBF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4B22-5658-40D2-AFFB-B60C4E61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0B22-B16A-448A-8095-446F93B4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9076-F775-47FF-9388-68E779B7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D0C4-2D88-4D8E-AB63-89B6CD371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A40B7-260F-4320-A7F5-EB00ACBE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DB3D-95FC-4039-B776-F86180A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D85D-2174-4F99-B53B-43CA1657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B068-D5E0-4D74-86CA-C15C8A55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F0AD-0ABC-4B3D-AA4E-8B615BD9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EE52-FD05-40EB-BFFA-EF1E7BF5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507A3-9624-4D92-9FDE-97B296C8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5AC53-7242-44D9-982F-1B23C6B69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6263E-10C5-4077-9132-684481FF4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E5A6-D0D2-4A2C-85E1-97FB037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DA2DD-2252-4541-90ED-EFCA53AC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823F-A0F3-4727-8173-BFC1A855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C8CB-DD1F-4CD9-88BE-56A5970C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CD659-60BA-4066-B44E-9F3E9A91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B6C4-CC99-4896-AC94-16909CE2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9149-F4F1-45C3-AA60-7F10C9C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99D9E-685E-4570-846D-406CEA86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88010-2605-4B77-BED5-BBB876E7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43F5F-9F99-4F81-8FC8-645A2C5B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8E18-6862-44A9-BF3E-3CE89018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4EA9-F34D-4FB9-8145-5D37DAF5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FEFE-35FE-4150-985D-CE762AAE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5AC37-D42A-45E7-98D4-067A60FE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6FB70-A134-4298-81F7-84221E8B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9F99A-CD45-4B04-9ACD-EC111A77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046F-D0DD-49BB-806D-36A64D21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3248D-F44D-467B-A6D9-E515DD172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9FFDB-0A76-4D27-AD87-304D4338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2E14-A6B3-4530-AB2B-2FC37802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1C5D-9E4B-4BFE-AFAE-BCDFE88B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BFACA-ABDD-404E-8ACE-DAF9F8C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2E0-3ADD-4288-A401-EB70A79C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20BF-4B48-4AAD-92C9-EE743041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90EB-00E7-4FBB-BA01-14C8129FD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A4A2-9C3D-476C-840B-18FFDC96E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1C81-15E1-4A35-891C-4925CCBE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16B1-3BC8-4B1F-8278-C94DEEA3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F67E-3334-4092-9A6D-C8C3CED9E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Springboard Capstone 2</a:t>
            </a:r>
            <a:br>
              <a:rPr lang="en-US" dirty="0"/>
            </a:br>
            <a:r>
              <a:rPr lang="en-US" b="1" dirty="0"/>
              <a:t>WESAD dataset</a:t>
            </a:r>
            <a:br>
              <a:rPr lang="en-US" dirty="0"/>
            </a:br>
            <a:r>
              <a:rPr lang="en-US" i="1" dirty="0"/>
              <a:t>Meditation and Social 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5BD72-65F4-4166-8312-CF0C42291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Walter Piper</a:t>
            </a:r>
          </a:p>
        </p:txBody>
      </p:sp>
    </p:spTree>
    <p:extLst>
      <p:ext uri="{BB962C8B-B14F-4D97-AF65-F5344CB8AC3E}">
        <p14:creationId xmlns:p14="http://schemas.microsoft.com/office/powerpoint/2010/main" val="61109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96C27B-0461-483E-994C-F121E40F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64" y="3014772"/>
            <a:ext cx="7361791" cy="3297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28B4B-88D3-40C5-B003-44FD2A16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transformations: </a:t>
            </a:r>
            <a:br>
              <a:rPr lang="en-US" dirty="0"/>
            </a:br>
            <a:r>
              <a:rPr lang="en-US" dirty="0"/>
              <a:t>Electrodermal activity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E661-8202-4174-90DF-C1AEB583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152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Downsample</a:t>
            </a:r>
            <a:r>
              <a:rPr lang="en-US" dirty="0"/>
              <a:t> EDA to 4 Hz</a:t>
            </a:r>
          </a:p>
          <a:p>
            <a:endParaRPr lang="en-US" dirty="0"/>
          </a:p>
          <a:p>
            <a:r>
              <a:rPr lang="en-US" dirty="0"/>
              <a:t>Difference to obtain change in EDA</a:t>
            </a:r>
          </a:p>
          <a:p>
            <a:endParaRPr lang="en-US" dirty="0"/>
          </a:p>
          <a:p>
            <a:r>
              <a:rPr lang="en-US" dirty="0"/>
              <a:t>Examine with </a:t>
            </a:r>
            <a:r>
              <a:rPr lang="en-US" dirty="0" err="1"/>
              <a:t>Scipy’s</a:t>
            </a:r>
            <a:r>
              <a:rPr lang="en-US" dirty="0"/>
              <a:t> </a:t>
            </a:r>
            <a:r>
              <a:rPr lang="en-US" dirty="0" err="1"/>
              <a:t>find_peaks</a:t>
            </a:r>
            <a:endParaRPr lang="en-US" dirty="0"/>
          </a:p>
          <a:p>
            <a:pPr lvl="1"/>
            <a:r>
              <a:rPr lang="en-US" dirty="0" err="1"/>
              <a:t>Peak_prominence</a:t>
            </a:r>
            <a:r>
              <a:rPr lang="en-US" dirty="0"/>
              <a:t> argument was varied to obtain 200-500 peaks per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6C1AE-FF2E-4F56-876B-AC9C65A39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08" b="58432"/>
          <a:stretch/>
        </p:blipFill>
        <p:spPr>
          <a:xfrm>
            <a:off x="5040295" y="1825625"/>
            <a:ext cx="6294528" cy="8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A162-7320-4DF3-98C1-C757AD82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transformations: Electromyography (EMG)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B4A2-1CAB-4EEC-A745-B45F3962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Raw EMG data is high-pass filtered (32Hz)</a:t>
            </a:r>
          </a:p>
          <a:p>
            <a:r>
              <a:rPr lang="en-US" sz="2400" dirty="0"/>
              <a:t>Then squared to obtain power</a:t>
            </a:r>
          </a:p>
          <a:p>
            <a:r>
              <a:rPr lang="en-US" sz="2400" dirty="0"/>
              <a:t>Then downsampled to 20Hz to smooth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F53D98-CB60-4162-9F7E-1D096AA72213}"/>
              </a:ext>
            </a:extLst>
          </p:cNvPr>
          <p:cNvGrpSpPr/>
          <p:nvPr/>
        </p:nvGrpSpPr>
        <p:grpSpPr>
          <a:xfrm>
            <a:off x="7702798" y="343194"/>
            <a:ext cx="3846612" cy="2940885"/>
            <a:chOff x="7507188" y="230188"/>
            <a:chExt cx="3846612" cy="2940885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13700D3-25AD-4571-8913-A3E13D001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925" y="577057"/>
              <a:ext cx="3571875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F8D92-60A2-492B-BBEC-84D05EEE7344}"/>
                </a:ext>
              </a:extLst>
            </p:cNvPr>
            <p:cNvSpPr txBox="1"/>
            <p:nvPr/>
          </p:nvSpPr>
          <p:spPr>
            <a:xfrm>
              <a:off x="8954814" y="2801741"/>
              <a:ext cx="1954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 (Hz)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FA7AF-55B1-4674-81CF-7E719B6ADADA}"/>
                </a:ext>
              </a:extLst>
            </p:cNvPr>
            <p:cNvSpPr txBox="1"/>
            <p:nvPr/>
          </p:nvSpPr>
          <p:spPr>
            <a:xfrm rot="16200000">
              <a:off x="7271207" y="1315153"/>
              <a:ext cx="84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Power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897BE-C9A9-4EC7-9D37-B09B6E1E74CE}"/>
                </a:ext>
              </a:extLst>
            </p:cNvPr>
            <p:cNvSpPr txBox="1"/>
            <p:nvPr/>
          </p:nvSpPr>
          <p:spPr>
            <a:xfrm>
              <a:off x="8329447" y="230188"/>
              <a:ext cx="279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Fourier Transform of EMG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F7315C-297E-4220-BB39-8993B3F0B1E1}"/>
                </a:ext>
              </a:extLst>
            </p:cNvPr>
            <p:cNvCxnSpPr>
              <a:cxnSpLocks/>
            </p:cNvCxnSpPr>
            <p:nvPr/>
          </p:nvCxnSpPr>
          <p:spPr>
            <a:xfrm>
              <a:off x="8502869" y="599101"/>
              <a:ext cx="0" cy="219456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294250-232B-40AE-B892-7C2083C22EAE}"/>
                </a:ext>
              </a:extLst>
            </p:cNvPr>
            <p:cNvSpPr txBox="1"/>
            <p:nvPr/>
          </p:nvSpPr>
          <p:spPr>
            <a:xfrm>
              <a:off x="8450319" y="575790"/>
              <a:ext cx="15660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High-pass FIR filter applied (32Hz)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C3971-D3F2-4E69-BD21-8FF4266A6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4075" y="3284079"/>
            <a:ext cx="5703849" cy="3392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1B41DC-4730-451D-8926-28672AC83B7D}"/>
              </a:ext>
            </a:extLst>
          </p:cNvPr>
          <p:cNvSpPr txBox="1"/>
          <p:nvPr/>
        </p:nvSpPr>
        <p:spPr>
          <a:xfrm>
            <a:off x="3439685" y="3286707"/>
            <a:ext cx="1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EMG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6B7F-C47F-41A3-ABB8-533C3688C463}"/>
              </a:ext>
            </a:extLst>
          </p:cNvPr>
          <p:cNvSpPr txBox="1"/>
          <p:nvPr/>
        </p:nvSpPr>
        <p:spPr>
          <a:xfrm>
            <a:off x="3439685" y="4448100"/>
            <a:ext cx="20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&amp; squared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FF0E1-EF1C-40C9-BD90-09FFE6AF4FD3}"/>
              </a:ext>
            </a:extLst>
          </p:cNvPr>
          <p:cNvSpPr txBox="1"/>
          <p:nvPr/>
        </p:nvSpPr>
        <p:spPr>
          <a:xfrm>
            <a:off x="3439685" y="5621070"/>
            <a:ext cx="20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Downsampled</a:t>
            </a:r>
          </a:p>
        </p:txBody>
      </p:sp>
    </p:spTree>
    <p:extLst>
      <p:ext uri="{BB962C8B-B14F-4D97-AF65-F5344CB8AC3E}">
        <p14:creationId xmlns:p14="http://schemas.microsoft.com/office/powerpoint/2010/main" val="187047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75C2-B217-4A1B-A184-959034D6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transformations: Accelerometers (chest and wrist)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F039-FD76-42A9-8178-6F0BE6DB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differenced</a:t>
            </a:r>
          </a:p>
          <a:p>
            <a:r>
              <a:rPr lang="en-US" dirty="0"/>
              <a:t>Then squared</a:t>
            </a:r>
          </a:p>
          <a:p>
            <a:r>
              <a:rPr lang="en-US" dirty="0"/>
              <a:t>Then downsampled</a:t>
            </a:r>
          </a:p>
          <a:p>
            <a:pPr lvl="1"/>
            <a:r>
              <a:rPr lang="en-US" dirty="0"/>
              <a:t>10 Hz for chest accelerometer</a:t>
            </a:r>
          </a:p>
          <a:p>
            <a:pPr lvl="1"/>
            <a:r>
              <a:rPr lang="en-US" dirty="0"/>
              <a:t>8 Hz for wrist accelerometer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4C7F3-8CDD-4A04-B3BA-3DA201795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29"/>
          <a:stretch/>
        </p:blipFill>
        <p:spPr>
          <a:xfrm>
            <a:off x="5736781" y="1690688"/>
            <a:ext cx="6294528" cy="2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CB1B-278E-4683-B3D2-1A6C1DC5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65938" cy="1325563"/>
          </a:xfrm>
        </p:spPr>
        <p:txBody>
          <a:bodyPr/>
          <a:lstStyle/>
          <a:p>
            <a:r>
              <a:rPr lang="en-US" dirty="0"/>
              <a:t>Aggregation/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E0DF-2713-43CC-8B1F-26543B59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3083" cy="4351338"/>
          </a:xfrm>
        </p:spPr>
        <p:txBody>
          <a:bodyPr/>
          <a:lstStyle/>
          <a:p>
            <a:r>
              <a:rPr lang="en-US" dirty="0"/>
              <a:t>Physio metrics were aggregated over entire task segments to create features.</a:t>
            </a:r>
          </a:p>
          <a:p>
            <a:endParaRPr lang="en-US" dirty="0"/>
          </a:p>
          <a:p>
            <a:r>
              <a:rPr lang="en-US" dirty="0"/>
              <a:t>Aggregation method was specific to each physio metric.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FF5B-B57B-4C77-8E94-D6E64509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55" y="264914"/>
            <a:ext cx="7386306" cy="300380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63E964-9AB5-43D7-9243-09F84191C412}"/>
              </a:ext>
            </a:extLst>
          </p:cNvPr>
          <p:cNvSpPr txBox="1">
            <a:spLocks/>
          </p:cNvSpPr>
          <p:nvPr/>
        </p:nvSpPr>
        <p:spPr>
          <a:xfrm>
            <a:off x="4575955" y="3429000"/>
            <a:ext cx="7006445" cy="3329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ECG-derived interbeat intervals</a:t>
            </a:r>
          </a:p>
          <a:p>
            <a:pPr lvl="1"/>
            <a:r>
              <a:rPr lang="en-US" dirty="0"/>
              <a:t>Mean heart rate (HR) – beats per minute</a:t>
            </a:r>
          </a:p>
          <a:p>
            <a:pPr lvl="1"/>
            <a:r>
              <a:rPr lang="en-US" dirty="0"/>
              <a:t>Root-mean-square of successive differences to obtain heart-rate-variability (HRV)</a:t>
            </a:r>
          </a:p>
          <a:p>
            <a:r>
              <a:rPr lang="en-US" dirty="0"/>
              <a:t>EDA-derived galvanic skin responses</a:t>
            </a:r>
          </a:p>
          <a:p>
            <a:pPr lvl="1"/>
            <a:r>
              <a:rPr lang="en-US" dirty="0"/>
              <a:t>Count divided by task duration (mean of Boolean array)</a:t>
            </a:r>
          </a:p>
          <a:p>
            <a:r>
              <a:rPr lang="en-US" dirty="0"/>
              <a:t>EMG &amp; Accelerometers</a:t>
            </a:r>
          </a:p>
          <a:p>
            <a:pPr lvl="1"/>
            <a:r>
              <a:rPr lang="en-US" dirty="0"/>
              <a:t>Mean of previously obtained power values</a:t>
            </a:r>
          </a:p>
        </p:txBody>
      </p:sp>
    </p:spTree>
    <p:extLst>
      <p:ext uri="{BB962C8B-B14F-4D97-AF65-F5344CB8AC3E}">
        <p14:creationId xmlns:p14="http://schemas.microsoft.com/office/powerpoint/2010/main" val="18034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719-C92B-4FE0-85CE-5982EC4A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A0CD-D158-4CF8-BC8E-10ECF568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Transformation:</a:t>
            </a:r>
          </a:p>
          <a:p>
            <a:pPr lvl="1"/>
            <a:r>
              <a:rPr lang="en-US" dirty="0"/>
              <a:t>Downsampled to 10 Hz</a:t>
            </a:r>
          </a:p>
          <a:p>
            <a:endParaRPr lang="en-US" dirty="0"/>
          </a:p>
          <a:p>
            <a:r>
              <a:rPr lang="en-US" dirty="0"/>
              <a:t>Aggregation for respiration consistency/coherence:</a:t>
            </a:r>
          </a:p>
          <a:p>
            <a:pPr lvl="1"/>
            <a:r>
              <a:rPr lang="en-US" dirty="0"/>
              <a:t>Total energy of autocorrelation function (up to 7000 lags)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9265B-3911-4194-8CE0-4346546DF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36" b="45104"/>
          <a:stretch/>
        </p:blipFill>
        <p:spPr>
          <a:xfrm>
            <a:off x="3789387" y="583157"/>
            <a:ext cx="7701048" cy="1054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E397D-8B55-4AC4-B9B0-76D605CC0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" t="96453" r="-3274" b="40"/>
          <a:stretch/>
        </p:blipFill>
        <p:spPr>
          <a:xfrm>
            <a:off x="4136229" y="1570118"/>
            <a:ext cx="7701048" cy="2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29A2-BC54-4AD0-BE07-A9D31D1A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A11-3529-4330-BDDD-A40BBB6E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/>
          <a:lstStyle/>
          <a:p>
            <a:r>
              <a:rPr lang="en-US" dirty="0"/>
              <a:t>Different tasks display expected physiological profiles</a:t>
            </a:r>
          </a:p>
          <a:p>
            <a:r>
              <a:rPr lang="en-US" dirty="0"/>
              <a:t>Social stress – high heart rate, high electrodermal activity</a:t>
            </a:r>
          </a:p>
          <a:p>
            <a:pPr lvl="1"/>
            <a:r>
              <a:rPr lang="en-US" dirty="0"/>
              <a:t>Consistent with sympathetic nervous system activation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889A6-4C79-404B-A1DE-407526E7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8" y="3162596"/>
            <a:ext cx="11477297" cy="35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29A2-BC54-4AD0-BE07-A9D31D1A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7372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A11-3529-4330-BDDD-A40BBB6E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4" y="2067363"/>
            <a:ext cx="380737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Heart rate correlated with electrodermal activity (Galvanic skin responses)</a:t>
            </a:r>
          </a:p>
          <a:p>
            <a:r>
              <a:rPr lang="en-US" dirty="0"/>
              <a:t>Heart rate inversely correlated with heart rate variability</a:t>
            </a:r>
          </a:p>
          <a:p>
            <a:pPr lvl="1"/>
            <a:r>
              <a:rPr lang="en-US" dirty="0"/>
              <a:t>May be an artifact of how HRV was calculated</a:t>
            </a:r>
          </a:p>
          <a:p>
            <a:pPr lvl="1"/>
            <a:r>
              <a:rPr lang="en-US" dirty="0"/>
              <a:t>Is consistent with opposing influences of sympathetic (HR) and parasympathetic (HRV) nervous systems.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41D73-97C4-4023-B9D5-59BDAB293B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766" y="131566"/>
            <a:ext cx="6858000" cy="6287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57F907-280C-44E5-B12D-8D63A8850359}"/>
              </a:ext>
            </a:extLst>
          </p:cNvPr>
          <p:cNvSpPr txBox="1"/>
          <p:nvPr/>
        </p:nvSpPr>
        <p:spPr>
          <a:xfrm>
            <a:off x="5344514" y="6313760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Galvanic skin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08839-09FA-48F9-972F-52178118C060}"/>
              </a:ext>
            </a:extLst>
          </p:cNvPr>
          <p:cNvSpPr txBox="1"/>
          <p:nvPr/>
        </p:nvSpPr>
        <p:spPr>
          <a:xfrm>
            <a:off x="6852749" y="6313760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Heart rate variability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79DE-CF7D-47B7-8188-B1E2F6D17675}"/>
              </a:ext>
            </a:extLst>
          </p:cNvPr>
          <p:cNvSpPr txBox="1"/>
          <p:nvPr/>
        </p:nvSpPr>
        <p:spPr>
          <a:xfrm>
            <a:off x="8224353" y="6313760"/>
            <a:ext cx="12927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Heart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F4F6B-647B-412B-A92D-3C06A2047937}"/>
              </a:ext>
            </a:extLst>
          </p:cNvPr>
          <p:cNvSpPr txBox="1"/>
          <p:nvPr/>
        </p:nvSpPr>
        <p:spPr>
          <a:xfrm>
            <a:off x="9902064" y="6303250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Respiration coherence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4CAED-4728-4D61-B5F3-DB2D22945E90}"/>
              </a:ext>
            </a:extLst>
          </p:cNvPr>
          <p:cNvSpPr txBox="1"/>
          <p:nvPr/>
        </p:nvSpPr>
        <p:spPr>
          <a:xfrm rot="16200000">
            <a:off x="4207914" y="640172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Galvanic skin responses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EE24B-1305-4ABC-B66F-34597137FBFE}"/>
              </a:ext>
            </a:extLst>
          </p:cNvPr>
          <p:cNvSpPr txBox="1"/>
          <p:nvPr/>
        </p:nvSpPr>
        <p:spPr>
          <a:xfrm rot="16200000">
            <a:off x="4134342" y="2185193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Heart rate variability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BEE58-4036-4ACE-91DD-40B6AE954E56}"/>
              </a:ext>
            </a:extLst>
          </p:cNvPr>
          <p:cNvSpPr txBox="1"/>
          <p:nvPr/>
        </p:nvSpPr>
        <p:spPr>
          <a:xfrm rot="16200000">
            <a:off x="4315636" y="3585686"/>
            <a:ext cx="12927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Heart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42E6F-8996-4021-A3BD-2B374A942A4E}"/>
              </a:ext>
            </a:extLst>
          </p:cNvPr>
          <p:cNvSpPr txBox="1"/>
          <p:nvPr/>
        </p:nvSpPr>
        <p:spPr>
          <a:xfrm rot="16200000">
            <a:off x="4161747" y="5146815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Respiration coherence</a:t>
            </a:r>
          </a:p>
        </p:txBody>
      </p:sp>
    </p:spTree>
    <p:extLst>
      <p:ext uri="{BB962C8B-B14F-4D97-AF65-F5344CB8AC3E}">
        <p14:creationId xmlns:p14="http://schemas.microsoft.com/office/powerpoint/2010/main" val="71017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0929-6FE9-4BDB-849D-69FB3157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6077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 and Random Forest Model for Task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53503-A41D-416E-9162-67AD030E9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10"/>
          <a:stretch/>
        </p:blipFill>
        <p:spPr>
          <a:xfrm>
            <a:off x="8057434" y="1382748"/>
            <a:ext cx="3519714" cy="4383404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6EFD21E6-B96F-495B-B4E0-B29A1E833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9094"/>
              </p:ext>
            </p:extLst>
          </p:nvPr>
        </p:nvGraphicFramePr>
        <p:xfrm>
          <a:off x="329323" y="1913179"/>
          <a:ext cx="7269656" cy="457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14">
                  <a:extLst>
                    <a:ext uri="{9D8B030D-6E8A-4147-A177-3AD203B41FA5}">
                      <a16:colId xmlns:a16="http://schemas.microsoft.com/office/drawing/2014/main" val="1454516921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599983253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280799447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611758764"/>
                    </a:ext>
                  </a:extLst>
                </a:gridCol>
              </a:tblGrid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physio + psych features, including EMG, accelerometers, &amp; respiration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without EMG, accelerometers, &amp; respiration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without EMG, accelerometers, respiration, and valence/arousal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09147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Social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191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Amusement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0976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Meditation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0150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456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5D2A580-B17B-4854-85B4-77060BC38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10"/>
          <a:stretch/>
        </p:blipFill>
        <p:spPr>
          <a:xfrm>
            <a:off x="8057434" y="1379383"/>
            <a:ext cx="3519713" cy="4383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6AEDF-D39C-4F7C-B759-E0ED0964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06" y="1382748"/>
            <a:ext cx="4090771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E595-3158-47D2-A38F-2108A42C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the Social Stress task</a:t>
            </a:r>
            <a:br>
              <a:rPr lang="en-US" dirty="0"/>
            </a:br>
            <a:r>
              <a:rPr lang="en-US" i="1" dirty="0"/>
              <a:t>Predicting amusement/meditation before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BA6C-A233-4F1B-9943-6A4B9183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0 – Standard scaler (Z-score)</a:t>
            </a:r>
          </a:p>
          <a:p>
            <a:r>
              <a:rPr lang="en-US" dirty="0"/>
              <a:t>Step 1 – Principal Component Analysis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F70807C-31BE-48F3-9797-70A56940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39" y="2950001"/>
            <a:ext cx="4667961" cy="33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635734D8-10AE-43A9-8876-526F383C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12" y="2237767"/>
            <a:ext cx="3670184" cy="43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D9BA3B-01FE-40EF-81BA-8993955763A3}"/>
              </a:ext>
            </a:extLst>
          </p:cNvPr>
          <p:cNvSpPr/>
          <p:nvPr/>
        </p:nvSpPr>
        <p:spPr>
          <a:xfrm>
            <a:off x="8229601" y="2223653"/>
            <a:ext cx="1119116" cy="2034448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F43C0-1556-47E4-B7C7-70F220139EDF}"/>
              </a:ext>
            </a:extLst>
          </p:cNvPr>
          <p:cNvSpPr txBox="1"/>
          <p:nvPr/>
        </p:nvSpPr>
        <p:spPr>
          <a:xfrm>
            <a:off x="8826336" y="1596517"/>
            <a:ext cx="256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Indicative of autonomic nervous system activity</a:t>
            </a:r>
          </a:p>
        </p:txBody>
      </p:sp>
    </p:spTree>
    <p:extLst>
      <p:ext uri="{BB962C8B-B14F-4D97-AF65-F5344CB8AC3E}">
        <p14:creationId xmlns:p14="http://schemas.microsoft.com/office/powerpoint/2010/main" val="10199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A364-03BB-4753-8D99-8B46E107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362"/>
          </a:xfrm>
        </p:spPr>
        <p:txBody>
          <a:bodyPr>
            <a:normAutofit/>
          </a:bodyPr>
          <a:lstStyle/>
          <a:p>
            <a:r>
              <a:rPr lang="en-US" sz="3600" dirty="0"/>
              <a:t>Psychological correlates of sympathetic nervous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8B57-FE9F-4950-BC10-25679C47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21402-1369-4325-92C3-C511DE9FE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74"/>
          <a:stretch/>
        </p:blipFill>
        <p:spPr>
          <a:xfrm>
            <a:off x="652793" y="4001294"/>
            <a:ext cx="3535760" cy="2525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46459-9F19-4CFF-A80D-107426E8B1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1711" y="1620430"/>
            <a:ext cx="6858000" cy="458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7921B-F48C-43D8-B6E9-C650B8ECF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/>
          <a:stretch/>
        </p:blipFill>
        <p:spPr>
          <a:xfrm>
            <a:off x="696505" y="1475379"/>
            <a:ext cx="3448336" cy="2525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113646-661B-4D13-815B-5D93D741214A}"/>
              </a:ext>
            </a:extLst>
          </p:cNvPr>
          <p:cNvSpPr txBox="1"/>
          <p:nvPr/>
        </p:nvSpPr>
        <p:spPr>
          <a:xfrm>
            <a:off x="5773004" y="1442645"/>
            <a:ext cx="2238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Social stress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4EA43-DD0E-4454-8EBD-FE58FBBE40FB}"/>
              </a:ext>
            </a:extLst>
          </p:cNvPr>
          <p:cNvSpPr txBox="1"/>
          <p:nvPr/>
        </p:nvSpPr>
        <p:spPr>
          <a:xfrm>
            <a:off x="8742529" y="1444066"/>
            <a:ext cx="31060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task segments</a:t>
            </a:r>
          </a:p>
        </p:txBody>
      </p:sp>
    </p:spTree>
    <p:extLst>
      <p:ext uri="{BB962C8B-B14F-4D97-AF65-F5344CB8AC3E}">
        <p14:creationId xmlns:p14="http://schemas.microsoft.com/office/powerpoint/2010/main" val="21140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C98B-E78B-432E-A3F1-B87E7C66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identification: </a:t>
            </a:r>
            <a:br>
              <a:rPr lang="en-US" dirty="0"/>
            </a:br>
            <a:r>
              <a:rPr lang="en-US" sz="3600" i="1" dirty="0"/>
              <a:t>Resilience to social stress during performative endeavors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2D0F-7CC1-4FA9-BEAB-26193030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wearables play a role in measuring resilience?</a:t>
            </a:r>
          </a:p>
          <a:p>
            <a:pPr lvl="1"/>
            <a:r>
              <a:rPr lang="en-US" dirty="0"/>
              <a:t>Sympathetic nervous system is known to respond to social stress.</a:t>
            </a:r>
          </a:p>
          <a:p>
            <a:pPr lvl="1"/>
            <a:endParaRPr lang="en-US" dirty="0"/>
          </a:p>
          <a:p>
            <a:r>
              <a:rPr lang="en-US" dirty="0"/>
              <a:t>Does meditation increase resilience?</a:t>
            </a:r>
          </a:p>
        </p:txBody>
      </p:sp>
    </p:spTree>
    <p:extLst>
      <p:ext uri="{BB962C8B-B14F-4D97-AF65-F5344CB8AC3E}">
        <p14:creationId xmlns:p14="http://schemas.microsoft.com/office/powerpoint/2010/main" val="18138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A364-03BB-4753-8D99-8B46E107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(Predicting recent meditation 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8B57-FE9F-4950-BC10-25679C47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2-dimensional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0391F-1FBB-4456-A23D-3EE3F9C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47" y="2348390"/>
            <a:ext cx="3969068" cy="2426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2D5A9D-BA27-4152-9B9A-AC63EE38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4" y="2376965"/>
            <a:ext cx="3900488" cy="237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BFDBB-DE36-4C43-A7CD-6DCDDDB31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335" y="2372204"/>
            <a:ext cx="3917633" cy="2383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D42B79-B425-4A94-A7C8-FC184E262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07" y="2603834"/>
            <a:ext cx="5147986" cy="37080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1B66A3-D15D-4059-8FCC-A208703125AF}"/>
              </a:ext>
            </a:extLst>
          </p:cNvPr>
          <p:cNvSpPr txBox="1"/>
          <p:nvPr/>
        </p:nvSpPr>
        <p:spPr>
          <a:xfrm>
            <a:off x="432706" y="4837660"/>
            <a:ext cx="308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arousal over SNS model:</a:t>
            </a:r>
          </a:p>
          <a:p>
            <a:r>
              <a:rPr lang="en-US" dirty="0"/>
              <a:t>Support vectors are significantly different:</a:t>
            </a:r>
          </a:p>
          <a:p>
            <a:r>
              <a:rPr lang="en-US" i="1" dirty="0"/>
              <a:t>p</a:t>
            </a:r>
            <a:r>
              <a:rPr lang="en-US" dirty="0"/>
              <a:t>=0.002</a:t>
            </a:r>
          </a:p>
        </p:txBody>
      </p:sp>
    </p:spTree>
    <p:extLst>
      <p:ext uri="{BB962C8B-B14F-4D97-AF65-F5344CB8AC3E}">
        <p14:creationId xmlns:p14="http://schemas.microsoft.com/office/powerpoint/2010/main" val="40460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789E-1C18-4845-999A-6AF7279D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Modeling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DABCEA5-513F-488A-9781-11F04186F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62555"/>
              </p:ext>
            </p:extLst>
          </p:nvPr>
        </p:nvGraphicFramePr>
        <p:xfrm>
          <a:off x="3381252" y="3240983"/>
          <a:ext cx="5452242" cy="325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14">
                  <a:extLst>
                    <a:ext uri="{9D8B030D-6E8A-4147-A177-3AD203B41FA5}">
                      <a16:colId xmlns:a16="http://schemas.microsoft.com/office/drawing/2014/main" val="1454516921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599983253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280799447"/>
                    </a:ext>
                  </a:extLst>
                </a:gridCol>
              </a:tblGrid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Classifier (C=1)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 (C=10)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09147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Meditators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191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Non-meditators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0976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01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DFEABF-29F3-4D32-84AD-39E44E0C25D5}"/>
              </a:ext>
            </a:extLst>
          </p:cNvPr>
          <p:cNvSpPr txBox="1"/>
          <p:nvPr/>
        </p:nvSpPr>
        <p:spPr>
          <a:xfrm>
            <a:off x="286603" y="1501254"/>
            <a:ext cx="11641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Arousal, Valence, and SNS activity (2</a:t>
            </a:r>
            <a:r>
              <a:rPr lang="en-US" sz="2400" baseline="30000" dirty="0"/>
              <a:t>nd</a:t>
            </a:r>
            <a:r>
              <a:rPr lang="en-US" sz="2400" dirty="0"/>
              <a:t> PCA component) were used as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Experimental condition (meditation before stress versus no meditation) was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to small sample size, a variation of cross-validation was used to obtain accuracies: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Repeated 1000 times: 12 training points, 3 test points (sampled without replacement)</a:t>
            </a:r>
          </a:p>
        </p:txBody>
      </p:sp>
    </p:spTree>
    <p:extLst>
      <p:ext uri="{BB962C8B-B14F-4D97-AF65-F5344CB8AC3E}">
        <p14:creationId xmlns:p14="http://schemas.microsoft.com/office/powerpoint/2010/main" val="240834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7C4C-23B0-4BFF-8595-65B1CC2B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24EE-5A97-4976-86B6-A17C53FC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findings hold up to further research:</a:t>
            </a:r>
          </a:p>
          <a:p>
            <a:pPr lvl="1"/>
            <a:r>
              <a:rPr lang="en-US" dirty="0"/>
              <a:t>Meditation and/or amusement can be used to buffer against social stress.</a:t>
            </a:r>
          </a:p>
          <a:p>
            <a:pPr lvl="1"/>
            <a:r>
              <a:rPr lang="en-US" dirty="0"/>
              <a:t>Wearable consumer tech can be used to help optimize the way we prepare for social stress.</a:t>
            </a:r>
          </a:p>
        </p:txBody>
      </p:sp>
    </p:spTree>
    <p:extLst>
      <p:ext uri="{BB962C8B-B14F-4D97-AF65-F5344CB8AC3E}">
        <p14:creationId xmlns:p14="http://schemas.microsoft.com/office/powerpoint/2010/main" val="334068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D81-55DF-47B0-A931-F874C4AA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0FD2-A0F2-4292-82E8-44EF9DEB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2337" cy="4351338"/>
          </a:xfrm>
        </p:spPr>
        <p:txBody>
          <a:bodyPr/>
          <a:lstStyle/>
          <a:p>
            <a:r>
              <a:rPr lang="en-US" dirty="0"/>
              <a:t>These findings should be replicated with larger sample size.</a:t>
            </a:r>
          </a:p>
          <a:p>
            <a:r>
              <a:rPr lang="en-US" dirty="0"/>
              <a:t>Models did well in identifying meditators, but less well with non-meditators. Perhaps there are observable patterns in some non-meditators that indicate they are already ready for social stress. If so, wearable devices could identify and guide people who are not ready for social stress.</a:t>
            </a:r>
          </a:p>
          <a:p>
            <a:r>
              <a:rPr lang="en-US" dirty="0"/>
              <a:t>Future work could try using smaller segments with the aim of real-time implementation of similar models.</a:t>
            </a:r>
          </a:p>
        </p:txBody>
      </p:sp>
    </p:spTree>
    <p:extLst>
      <p:ext uri="{BB962C8B-B14F-4D97-AF65-F5344CB8AC3E}">
        <p14:creationId xmlns:p14="http://schemas.microsoft.com/office/powerpoint/2010/main" val="159648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mock job interview clipart - Clip Art Library">
            <a:extLst>
              <a:ext uri="{FF2B5EF4-FFF2-40B4-BE49-F238E27FC236}">
                <a16:creationId xmlns:a16="http://schemas.microsoft.com/office/drawing/2014/main" id="{9F82831F-6F2A-4D54-9947-043A48EE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96" y="5040517"/>
            <a:ext cx="296690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Wearable Stress and Affect Detection (WESAD)</a:t>
            </a:r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human subjects</a:t>
            </a:r>
          </a:p>
          <a:p>
            <a:pPr lvl="1"/>
            <a:r>
              <a:rPr lang="en-US" dirty="0"/>
              <a:t>Baseline, Trier social stress test, amusement, 2 meditation sessions.</a:t>
            </a:r>
          </a:p>
          <a:p>
            <a:pPr lvl="1"/>
            <a:r>
              <a:rPr lang="en-US" dirty="0"/>
              <a:t>Two experimental conditions (1</a:t>
            </a:r>
            <a:r>
              <a:rPr lang="en-US" baseline="30000" dirty="0"/>
              <a:t>st</a:t>
            </a:r>
            <a:r>
              <a:rPr lang="en-US" dirty="0"/>
              <a:t> meditation/amusement before vs. after social stress):</a:t>
            </a:r>
          </a:p>
          <a:p>
            <a:endParaRPr lang="en-US" dirty="0"/>
          </a:p>
        </p:txBody>
      </p:sp>
      <p:pic>
        <p:nvPicPr>
          <p:cNvPr id="3074" name="Picture 2" descr="Student Sitting At Desk Gir - Girl Sitting In Chair Clipart PNG ">
            <a:extLst>
              <a:ext uri="{FF2B5EF4-FFF2-40B4-BE49-F238E27FC236}">
                <a16:creationId xmlns:a16="http://schemas.microsoft.com/office/drawing/2014/main" id="{04A7691A-8283-4968-B151-78F58EF6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3" y="3757618"/>
            <a:ext cx="2391092" cy="25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0A6558-9F7E-49B0-B3F5-97A91CBF31A7}"/>
              </a:ext>
            </a:extLst>
          </p:cNvPr>
          <p:cNvCxnSpPr>
            <a:cxnSpLocks/>
            <a:stCxn id="3074" idx="3"/>
          </p:cNvCxnSpPr>
          <p:nvPr/>
        </p:nvCxnSpPr>
        <p:spPr>
          <a:xfrm flipV="1">
            <a:off x="2876665" y="4558352"/>
            <a:ext cx="780935" cy="476407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CCABA74A-9634-46C3-8066-87139D68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2" y="5180398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EF64AC-50C5-4CAB-B704-F2A0D30EA0F1}"/>
              </a:ext>
            </a:extLst>
          </p:cNvPr>
          <p:cNvCxnSpPr>
            <a:cxnSpLocks/>
            <a:stCxn id="3074" idx="3"/>
          </p:cNvCxnSpPr>
          <p:nvPr/>
        </p:nvCxnSpPr>
        <p:spPr>
          <a:xfrm>
            <a:off x="2876665" y="5034759"/>
            <a:ext cx="736096" cy="601766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Free Comedy Cliparts, Download Free Clip Art, Free Clip Art on ...">
            <a:extLst>
              <a:ext uri="{FF2B5EF4-FFF2-40B4-BE49-F238E27FC236}">
                <a16:creationId xmlns:a16="http://schemas.microsoft.com/office/drawing/2014/main" id="{57BA2AE1-2B6C-4675-B388-68A3C0AC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1458"/>
            <a:ext cx="1827901" cy="16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541FCA1D-E7EF-4D0B-A9CA-6DBC58A6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22" y="5076929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3F4699E6-DA6E-4789-B365-8DFF7722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81" y="3264017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A2CC5DE1-37D4-47C8-95D1-A07EE20A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222" y="3264017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ree Comedy Cliparts, Download Free Clip Art, Free Clip Art on ...">
            <a:extLst>
              <a:ext uri="{FF2B5EF4-FFF2-40B4-BE49-F238E27FC236}">
                <a16:creationId xmlns:a16="http://schemas.microsoft.com/office/drawing/2014/main" id="{688CA443-F8AB-4E58-8E4C-670D27FA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637" y="3165459"/>
            <a:ext cx="1827901" cy="16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ock job interview clipart - Clip Art Library">
            <a:extLst>
              <a:ext uri="{FF2B5EF4-FFF2-40B4-BE49-F238E27FC236}">
                <a16:creationId xmlns:a16="http://schemas.microsoft.com/office/drawing/2014/main" id="{AA95C060-2B2A-40CB-8CE5-8E8E7821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12" y="3193165"/>
            <a:ext cx="296690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0DA99-E8AE-4F8E-965E-0B23543C643F}"/>
              </a:ext>
            </a:extLst>
          </p:cNvPr>
          <p:cNvCxnSpPr>
            <a:cxnSpLocks/>
          </p:cNvCxnSpPr>
          <p:nvPr/>
        </p:nvCxnSpPr>
        <p:spPr>
          <a:xfrm flipV="1">
            <a:off x="6977386" y="4102818"/>
            <a:ext cx="474649" cy="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2C23AD-4A26-4651-BD40-71A9E770BFEE}"/>
              </a:ext>
            </a:extLst>
          </p:cNvPr>
          <p:cNvCxnSpPr>
            <a:cxnSpLocks/>
          </p:cNvCxnSpPr>
          <p:nvPr/>
        </p:nvCxnSpPr>
        <p:spPr>
          <a:xfrm flipV="1">
            <a:off x="8866525" y="4096119"/>
            <a:ext cx="474649" cy="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F75748-F3A9-4A38-B228-C20469AB1F40}"/>
              </a:ext>
            </a:extLst>
          </p:cNvPr>
          <p:cNvCxnSpPr>
            <a:cxnSpLocks/>
          </p:cNvCxnSpPr>
          <p:nvPr/>
        </p:nvCxnSpPr>
        <p:spPr>
          <a:xfrm flipV="1">
            <a:off x="10439997" y="4096118"/>
            <a:ext cx="474649" cy="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7BD451-CED8-41A0-97B2-95C07EAE08CA}"/>
              </a:ext>
            </a:extLst>
          </p:cNvPr>
          <p:cNvCxnSpPr>
            <a:cxnSpLocks/>
          </p:cNvCxnSpPr>
          <p:nvPr/>
        </p:nvCxnSpPr>
        <p:spPr>
          <a:xfrm flipV="1">
            <a:off x="5091754" y="5983432"/>
            <a:ext cx="474649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0C75AD-49E6-4BAD-9CB4-93C88D039202}"/>
              </a:ext>
            </a:extLst>
          </p:cNvPr>
          <p:cNvCxnSpPr>
            <a:cxnSpLocks/>
          </p:cNvCxnSpPr>
          <p:nvPr/>
        </p:nvCxnSpPr>
        <p:spPr>
          <a:xfrm flipV="1">
            <a:off x="10239901" y="5966916"/>
            <a:ext cx="474649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8E2259-724A-4059-ABD2-E74DF6A8760A}"/>
              </a:ext>
            </a:extLst>
          </p:cNvPr>
          <p:cNvCxnSpPr>
            <a:cxnSpLocks/>
          </p:cNvCxnSpPr>
          <p:nvPr/>
        </p:nvCxnSpPr>
        <p:spPr>
          <a:xfrm flipV="1">
            <a:off x="7018498" y="5983432"/>
            <a:ext cx="474649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5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Wearable Stress and Affect Detection (WESAD)</a:t>
            </a:r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human subjects</a:t>
            </a:r>
          </a:p>
          <a:p>
            <a:pPr lvl="1"/>
            <a:r>
              <a:rPr lang="en-US" dirty="0"/>
              <a:t>Baseline, Trier social stress test, amusement, 2 meditation sessions.</a:t>
            </a:r>
          </a:p>
          <a:p>
            <a:pPr lvl="1"/>
            <a:r>
              <a:rPr lang="en-US" dirty="0"/>
              <a:t>Two experimental conditions (1</a:t>
            </a:r>
            <a:r>
              <a:rPr lang="en-US" baseline="30000" dirty="0"/>
              <a:t>st</a:t>
            </a:r>
            <a:r>
              <a:rPr lang="en-US" dirty="0"/>
              <a:t> meditation/amusement before vs. after social stress):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98EF9-0C72-4322-AD29-5F95AFC1A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6"/>
          <a:stretch/>
        </p:blipFill>
        <p:spPr>
          <a:xfrm>
            <a:off x="3573190" y="3659605"/>
            <a:ext cx="7650621" cy="3093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0B60D-AAFE-4FA5-B2B2-4B03D6F1BAAA}"/>
              </a:ext>
            </a:extLst>
          </p:cNvPr>
          <p:cNvSpPr txBox="1"/>
          <p:nvPr/>
        </p:nvSpPr>
        <p:spPr>
          <a:xfrm>
            <a:off x="4966446" y="5015542"/>
            <a:ext cx="81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Social 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08CE0-A046-47E0-9AF7-B2D0D6020D0C}"/>
              </a:ext>
            </a:extLst>
          </p:cNvPr>
          <p:cNvSpPr txBox="1"/>
          <p:nvPr/>
        </p:nvSpPr>
        <p:spPr>
          <a:xfrm>
            <a:off x="9224680" y="5090925"/>
            <a:ext cx="81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Social stress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4013-6569-419C-A4C6-8A39056E540A}"/>
              </a:ext>
            </a:extLst>
          </p:cNvPr>
          <p:cNvSpPr txBox="1"/>
          <p:nvPr/>
        </p:nvSpPr>
        <p:spPr>
          <a:xfrm>
            <a:off x="5751235" y="4286638"/>
            <a:ext cx="14223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Amusement &amp; meditation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B7E32-D026-4793-8982-B4381A498A4A}"/>
              </a:ext>
            </a:extLst>
          </p:cNvPr>
          <p:cNvSpPr txBox="1"/>
          <p:nvPr/>
        </p:nvSpPr>
        <p:spPr>
          <a:xfrm>
            <a:off x="8210180" y="4286639"/>
            <a:ext cx="14223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Amusement &amp; meditation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A6F19-15D2-4B59-B644-CBC36C2A867E}"/>
              </a:ext>
            </a:extLst>
          </p:cNvPr>
          <p:cNvSpPr txBox="1"/>
          <p:nvPr/>
        </p:nvSpPr>
        <p:spPr>
          <a:xfrm>
            <a:off x="4673605" y="3834737"/>
            <a:ext cx="1857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Social stress first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1142E-4102-4173-B086-A3877DB2CE5F}"/>
              </a:ext>
            </a:extLst>
          </p:cNvPr>
          <p:cNvSpPr txBox="1"/>
          <p:nvPr/>
        </p:nvSpPr>
        <p:spPr>
          <a:xfrm>
            <a:off x="8502467" y="3834737"/>
            <a:ext cx="1857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Meditation first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000D002-14B0-45F5-9975-5E66E0C69C18}"/>
              </a:ext>
            </a:extLst>
          </p:cNvPr>
          <p:cNvSpPr/>
          <p:nvPr/>
        </p:nvSpPr>
        <p:spPr>
          <a:xfrm rot="16200000">
            <a:off x="6656673" y="4761095"/>
            <a:ext cx="165846" cy="65966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237CB1-EE7A-4B78-864E-F10B5000A065}"/>
              </a:ext>
            </a:extLst>
          </p:cNvPr>
          <p:cNvSpPr/>
          <p:nvPr/>
        </p:nvSpPr>
        <p:spPr>
          <a:xfrm rot="16200000">
            <a:off x="8865719" y="4731878"/>
            <a:ext cx="165846" cy="65966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87E43F-0F0D-44C3-841E-2F188B26F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3" t="7188" r="1006" b="87922"/>
          <a:stretch/>
        </p:blipFill>
        <p:spPr>
          <a:xfrm>
            <a:off x="3573190" y="3659605"/>
            <a:ext cx="5203257" cy="175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53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Wearables record physio metrics:</a:t>
            </a:r>
          </a:p>
          <a:p>
            <a:pPr lvl="1"/>
            <a:r>
              <a:rPr lang="en-US" dirty="0"/>
              <a:t>Electrocardiography, Electrodermal activity, Electromyography, Respiration, Accelerometers on chest and wrist.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Self-report affective questionnaires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Personal details (age, weight, smoker status…)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04596-B8C6-4813-ABA3-CEE70F25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1" y="2963140"/>
            <a:ext cx="11171459" cy="354511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0D4D26-7AA7-47C4-855E-B234DFDDCCF2}"/>
              </a:ext>
            </a:extLst>
          </p:cNvPr>
          <p:cNvSpPr/>
          <p:nvPr/>
        </p:nvSpPr>
        <p:spPr>
          <a:xfrm>
            <a:off x="7676489" y="3140561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AED06A4-7E67-4B49-9612-0DB856653479}"/>
              </a:ext>
            </a:extLst>
          </p:cNvPr>
          <p:cNvSpPr/>
          <p:nvPr/>
        </p:nvSpPr>
        <p:spPr>
          <a:xfrm>
            <a:off x="9006192" y="4886208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B7A11D6-5B5C-4C7E-A05E-C7E181834D11}"/>
              </a:ext>
            </a:extLst>
          </p:cNvPr>
          <p:cNvSpPr/>
          <p:nvPr/>
        </p:nvSpPr>
        <p:spPr>
          <a:xfrm>
            <a:off x="6212289" y="4814033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FA3B3DB0-0EF4-4E29-BF61-15019C0A8777}"/>
              </a:ext>
            </a:extLst>
          </p:cNvPr>
          <p:cNvSpPr/>
          <p:nvPr/>
        </p:nvSpPr>
        <p:spPr>
          <a:xfrm>
            <a:off x="3418386" y="4841543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E170A0-757D-4B45-8F7B-9F5E7B1D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837" y="456954"/>
            <a:ext cx="6294528" cy="6309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WESAD dataset</a:t>
            </a:r>
          </a:p>
        </p:txBody>
      </p:sp>
    </p:spTree>
    <p:extLst>
      <p:ext uri="{BB962C8B-B14F-4D97-AF65-F5344CB8AC3E}">
        <p14:creationId xmlns:p14="http://schemas.microsoft.com/office/powerpoint/2010/main" val="277236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Wearables record physio metrics: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Electrocardiography, Electrodermal activity, Electromyography, Respiration, Accelerometers on chest and wrist.</a:t>
            </a:r>
          </a:p>
          <a:p>
            <a:r>
              <a:rPr lang="en-US" dirty="0"/>
              <a:t>Self-report affective questionnaires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Personal details (age, weight, smoker status…)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64666-4FE9-46E0-A98F-515C48AE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84" y="0"/>
            <a:ext cx="10309976" cy="6743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7DD7AC-0846-4F53-BAAF-939BD679C157}"/>
              </a:ext>
            </a:extLst>
          </p:cNvPr>
          <p:cNvSpPr/>
          <p:nvPr/>
        </p:nvSpPr>
        <p:spPr>
          <a:xfrm>
            <a:off x="8748215" y="365125"/>
            <a:ext cx="477672" cy="42614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Wearables record physio metrics: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Electrocardiography, Electrodermal activity, Electromyography, Respiration, Accelerometers on chest and wrist.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Self-report affective questionnaires</a:t>
            </a:r>
          </a:p>
          <a:p>
            <a:r>
              <a:rPr lang="en-US" dirty="0"/>
              <a:t>Personal details (age, weight, smoker status…)</a:t>
            </a:r>
          </a:p>
          <a:p>
            <a:pPr lvl="1"/>
            <a:r>
              <a:rPr lang="en-US" dirty="0"/>
              <a:t>Categorical data later encoded by one-hot encoding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360B9-9D3C-481C-A718-6D2DCDE4C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54185"/>
              </p:ext>
            </p:extLst>
          </p:nvPr>
        </p:nvGraphicFramePr>
        <p:xfrm>
          <a:off x="715370" y="1825625"/>
          <a:ext cx="4731026" cy="1371600"/>
        </p:xfrm>
        <a:graphic>
          <a:graphicData uri="http://schemas.openxmlformats.org/drawingml/2006/table">
            <a:tbl>
              <a:tblPr/>
              <a:tblGrid>
                <a:gridCol w="1182757">
                  <a:extLst>
                    <a:ext uri="{9D8B030D-6E8A-4147-A177-3AD203B41FA5}">
                      <a16:colId xmlns:a16="http://schemas.microsoft.com/office/drawing/2014/main" val="552327406"/>
                    </a:ext>
                  </a:extLst>
                </a:gridCol>
                <a:gridCol w="678800">
                  <a:extLst>
                    <a:ext uri="{9D8B030D-6E8A-4147-A177-3AD203B41FA5}">
                      <a16:colId xmlns:a16="http://schemas.microsoft.com/office/drawing/2014/main" val="2289273077"/>
                    </a:ext>
                  </a:extLst>
                </a:gridCol>
                <a:gridCol w="1553682">
                  <a:extLst>
                    <a:ext uri="{9D8B030D-6E8A-4147-A177-3AD203B41FA5}">
                      <a16:colId xmlns:a16="http://schemas.microsoft.com/office/drawing/2014/main" val="143476179"/>
                    </a:ext>
                  </a:extLst>
                </a:gridCol>
                <a:gridCol w="1315787">
                  <a:extLst>
                    <a:ext uri="{9D8B030D-6E8A-4147-A177-3AD203B41FA5}">
                      <a16:colId xmlns:a16="http://schemas.microsoft.com/office/drawing/2014/main" val="2820494603"/>
                    </a:ext>
                  </a:extLst>
                </a:gridCol>
              </a:tblGrid>
              <a:tr h="50524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Height (cm)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Weight (kg)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98457"/>
                  </a:ext>
                </a:extLst>
              </a:tr>
              <a:tr h="28870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27.5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177.6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73.1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40629"/>
                  </a:ext>
                </a:extLst>
              </a:tr>
              <a:tr h="28870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i="1" dirty="0">
                          <a:effectLst/>
                        </a:rPr>
                        <a:t>std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i="1" dirty="0">
                          <a:effectLst/>
                        </a:rPr>
                        <a:t>2.45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i="1" dirty="0">
                          <a:effectLst/>
                        </a:rPr>
                        <a:t>6.75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i="1" dirty="0">
                          <a:effectLst/>
                        </a:rPr>
                        <a:t>10.27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842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C03372-1661-40A8-983A-426F4E4EA77D}"/>
              </a:ext>
            </a:extLst>
          </p:cNvPr>
          <p:cNvSpPr txBox="1"/>
          <p:nvPr/>
        </p:nvSpPr>
        <p:spPr>
          <a:xfrm>
            <a:off x="6173238" y="681037"/>
            <a:ext cx="4453719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Did you drink coffee today?</a:t>
            </a:r>
          </a:p>
          <a:p>
            <a:r>
              <a:rPr lang="en-US" dirty="0"/>
              <a:t>NO     11</a:t>
            </a:r>
          </a:p>
          <a:p>
            <a:r>
              <a:rPr lang="en-US" dirty="0"/>
              <a:t>YES     4</a:t>
            </a:r>
          </a:p>
          <a:p>
            <a:endParaRPr lang="en-US" dirty="0"/>
          </a:p>
          <a:p>
            <a:r>
              <a:rPr lang="en-US" u="sng" dirty="0"/>
              <a:t>Did you drink coffee within the last hour?</a:t>
            </a:r>
            <a:endParaRPr lang="en-US" dirty="0"/>
          </a:p>
          <a:p>
            <a:r>
              <a:rPr lang="en-US" dirty="0"/>
              <a:t>NO    15</a:t>
            </a:r>
          </a:p>
          <a:p>
            <a:endParaRPr lang="en-US" dirty="0"/>
          </a:p>
          <a:p>
            <a:r>
              <a:rPr lang="en-US" u="sng" dirty="0"/>
              <a:t>Did you do any sports today?</a:t>
            </a:r>
          </a:p>
          <a:p>
            <a:r>
              <a:rPr lang="en-US" dirty="0"/>
              <a:t>NO     13</a:t>
            </a:r>
          </a:p>
          <a:p>
            <a:r>
              <a:rPr lang="en-US" dirty="0"/>
              <a:t>YES     2</a:t>
            </a:r>
          </a:p>
          <a:p>
            <a:endParaRPr lang="en-US" dirty="0"/>
          </a:p>
          <a:p>
            <a:r>
              <a:rPr lang="en-US" u="sng" dirty="0"/>
              <a:t>Are you a smoker?</a:t>
            </a:r>
          </a:p>
          <a:p>
            <a:r>
              <a:rPr lang="en-US" dirty="0"/>
              <a:t>NO     14</a:t>
            </a:r>
          </a:p>
          <a:p>
            <a:r>
              <a:rPr lang="en-US" dirty="0"/>
              <a:t>YES     1</a:t>
            </a:r>
          </a:p>
          <a:p>
            <a:endParaRPr lang="en-US" dirty="0"/>
          </a:p>
          <a:p>
            <a:r>
              <a:rPr lang="en-US" u="sng" dirty="0"/>
              <a:t>Did you smoke within the last hour?</a:t>
            </a:r>
            <a:endParaRPr lang="en-US" dirty="0"/>
          </a:p>
          <a:p>
            <a:r>
              <a:rPr lang="en-US" dirty="0"/>
              <a:t>NO    15</a:t>
            </a:r>
          </a:p>
          <a:p>
            <a:endParaRPr lang="en-US" dirty="0"/>
          </a:p>
          <a:p>
            <a:r>
              <a:rPr lang="en-US" u="sng" dirty="0"/>
              <a:t>Do you feel ill today?</a:t>
            </a:r>
            <a:endParaRPr lang="en-US" dirty="0"/>
          </a:p>
          <a:p>
            <a:r>
              <a:rPr lang="en-US" dirty="0"/>
              <a:t>NO     14</a:t>
            </a:r>
          </a:p>
          <a:p>
            <a:r>
              <a:rPr lang="en-US" dirty="0"/>
              <a:t>YES   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ED534-A50C-44E6-A3A8-60D1D10D7CE9}"/>
              </a:ext>
            </a:extLst>
          </p:cNvPr>
          <p:cNvSpPr txBox="1"/>
          <p:nvPr/>
        </p:nvSpPr>
        <p:spPr>
          <a:xfrm>
            <a:off x="715370" y="3467100"/>
            <a:ext cx="20551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Gender</a:t>
            </a:r>
          </a:p>
          <a:p>
            <a:r>
              <a:rPr lang="en-US" dirty="0"/>
              <a:t>male      12</a:t>
            </a:r>
          </a:p>
          <a:p>
            <a:r>
              <a:rPr lang="en-US" dirty="0"/>
              <a:t>female     3</a:t>
            </a:r>
          </a:p>
          <a:p>
            <a:endParaRPr lang="en-US" u="sng" dirty="0"/>
          </a:p>
          <a:p>
            <a:r>
              <a:rPr lang="en-US" u="sng" dirty="0"/>
              <a:t>Dominant hand</a:t>
            </a:r>
          </a:p>
          <a:p>
            <a:r>
              <a:rPr lang="en-US" dirty="0"/>
              <a:t>right    14</a:t>
            </a:r>
          </a:p>
          <a:p>
            <a:r>
              <a:rPr lang="en-US" dirty="0"/>
              <a:t>left      1</a:t>
            </a:r>
          </a:p>
        </p:txBody>
      </p:sp>
    </p:spTree>
    <p:extLst>
      <p:ext uri="{BB962C8B-B14F-4D97-AF65-F5344CB8AC3E}">
        <p14:creationId xmlns:p14="http://schemas.microsoft.com/office/powerpoint/2010/main" val="12860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D7AE-414C-450C-ACE8-203A86CC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354615"/>
            <a:ext cx="569923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transformations:</a:t>
            </a:r>
            <a:br>
              <a:rPr lang="en-US" dirty="0"/>
            </a:br>
            <a:r>
              <a:rPr lang="en-US" dirty="0"/>
              <a:t>Electrocardiogram (ECG)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8B3726-5AC1-4BB3-83C7-B8D64C643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02"/>
            <a:ext cx="5800846" cy="654499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59D2-3888-44B7-84EA-AD520FBF58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2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Biosppy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Hamilton segmentation algorithm for ECG</a:t>
            </a:r>
          </a:p>
          <a:p>
            <a:pPr lvl="1"/>
            <a:endParaRPr lang="en-US" dirty="0"/>
          </a:p>
          <a:p>
            <a:r>
              <a:rPr lang="en-US" dirty="0"/>
              <a:t>Followed by custom GUI to clean errors</a:t>
            </a:r>
          </a:p>
          <a:p>
            <a:pPr lvl="1"/>
            <a:r>
              <a:rPr lang="en-US" dirty="0" err="1"/>
              <a:t>ipywidgets</a:t>
            </a:r>
            <a:endParaRPr lang="en-US" dirty="0"/>
          </a:p>
          <a:p>
            <a:pPr lvl="1"/>
            <a:r>
              <a:rPr lang="en-US" dirty="0" err="1"/>
              <a:t>bqplot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reciprocal of interbeat interval is heart rate</a:t>
            </a:r>
          </a:p>
        </p:txBody>
      </p:sp>
    </p:spTree>
    <p:extLst>
      <p:ext uri="{BB962C8B-B14F-4D97-AF65-F5344CB8AC3E}">
        <p14:creationId xmlns:p14="http://schemas.microsoft.com/office/powerpoint/2010/main" val="118533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1038</Words>
  <Application>Microsoft Office PowerPoint</Application>
  <PresentationFormat>Widescreen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Springboard Capstone 2 WESAD dataset Meditation and Social Stress</vt:lpstr>
      <vt:lpstr>Problem identification:  Resilience to social stress during performative endeavors</vt:lpstr>
      <vt:lpstr>Wearable Stress and Affect Detection (WESAD) dataset</vt:lpstr>
      <vt:lpstr>Wearable Stress and Affect Detection (WESAD) dataset</vt:lpstr>
      <vt:lpstr>WESAD dataset</vt:lpstr>
      <vt:lpstr>WESAD dataset</vt:lpstr>
      <vt:lpstr>WESAD dataset</vt:lpstr>
      <vt:lpstr>WESAD dataset</vt:lpstr>
      <vt:lpstr>Preprocessing transformations: Electrocardiogram (ECG)</vt:lpstr>
      <vt:lpstr>Preprocessing transformations:  Electrodermal activity (EDA)</vt:lpstr>
      <vt:lpstr>Preprocessing transformations: Electromyography (EMG)</vt:lpstr>
      <vt:lpstr>Preprocessing transformations: Accelerometers (chest and wrist)</vt:lpstr>
      <vt:lpstr>Aggregation/ Segmentation</vt:lpstr>
      <vt:lpstr>Respiration</vt:lpstr>
      <vt:lpstr>Exploratory Data Analysis</vt:lpstr>
      <vt:lpstr>Exploratory Data Analysis</vt:lpstr>
      <vt:lpstr>Feature Selection and Random Forest Model for Task Prediction</vt:lpstr>
      <vt:lpstr>Modeling the Social Stress task Predicting amusement/meditation before stress</vt:lpstr>
      <vt:lpstr>Psychological correlates of sympathetic nervous system</vt:lpstr>
      <vt:lpstr>Modeling (Predicting recent meditation condition)</vt:lpstr>
      <vt:lpstr>Final Modeling</vt:lpstr>
      <vt:lpstr>Recommendations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2 WESAD dataset Meditation and Social Stress</dc:title>
  <dc:creator>walter piper</dc:creator>
  <cp:lastModifiedBy>walter piper</cp:lastModifiedBy>
  <cp:revision>40</cp:revision>
  <dcterms:created xsi:type="dcterms:W3CDTF">2021-03-24T21:13:00Z</dcterms:created>
  <dcterms:modified xsi:type="dcterms:W3CDTF">2021-04-13T21:01:59Z</dcterms:modified>
</cp:coreProperties>
</file>