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9" r:id="rId5"/>
    <p:sldId id="269" r:id="rId6"/>
    <p:sldId id="270" r:id="rId7"/>
    <p:sldId id="260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D026-60C4-435E-BF2E-89B093FBB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B228D-56FD-4478-89CC-CE544B53D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95C72-6EAE-4318-BD3C-30FB1575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BA58-A3FF-4734-B362-379ACBA2F57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BDCA-07A3-4DE3-98B6-72689BBA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9A752-5FA6-472B-A4C5-FF005912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C705-3A34-4013-AEE3-E5ADF080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2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5C78-C1BE-4FC3-8FC9-4CA6D05E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23D08-1565-43EA-B8D4-B696C3EE3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396B5-C9C0-4849-8B4A-1CDE1A4E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BA58-A3FF-4734-B362-379ACBA2F57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725BC-BD26-4E93-8610-24A67B77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41D26-E802-48C3-9D29-A734C04A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C705-3A34-4013-AEE3-E5ADF080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4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158B9-93A4-4E10-AAAC-43A03C2D2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D344F-E386-4D94-9E0C-44BE47179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E57F9-81E7-43AC-BDF7-3C585CA8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BA58-A3FF-4734-B362-379ACBA2F57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D4ED2-8CD1-49CD-91AD-2FC096F9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527B4-F45E-41E7-AC87-2797D018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C705-3A34-4013-AEE3-E5ADF080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1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AAA6-E846-4630-9A29-33AC88C9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C237B-9326-4C8F-873A-CE46715C7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DA66C-5EB0-4DE0-867D-02E9D223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BA58-A3FF-4734-B362-379ACBA2F57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069F5-2FCA-47A9-8A05-5F5C2190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3DF5-492F-4172-9476-9C4EDA05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C705-3A34-4013-AEE3-E5ADF080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1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9ADF-AFF2-4544-9C21-475D5AA6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598B8-46AA-4393-9079-C37495865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1B180-473D-4EF6-B369-E4DEE59F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BA58-A3FF-4734-B362-379ACBA2F57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0222-A7BF-4833-A2CE-5727778C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FE94-03A0-46CB-8817-7C9D23B1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C705-3A34-4013-AEE3-E5ADF080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DE40-EE62-41E1-8384-129171BE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8005A-1F80-4D96-8124-EE5CC588B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9B8C8-C980-4669-A4DC-0DF02AA7A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DD4C2-6D52-4153-A31C-0C37912F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BA58-A3FF-4734-B362-379ACBA2F57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9CC3A-4A0D-4315-B4C2-552D4BC4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00C78-5D40-472A-8AE6-F7969682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C705-3A34-4013-AEE3-E5ADF080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78D7-5A6D-42FB-9AD9-1482092D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EF1F4-E043-40A2-AF01-C13E96158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B18DD-8A82-4092-8DBF-E39DD000C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90A4B-2372-4181-87D8-0B185FAC9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A0BA18-0B38-46D7-BE45-B7CE5C240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46EDBF-6F98-42C8-92CA-23A1CE6C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BA58-A3FF-4734-B362-379ACBA2F57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0EED4-9F21-4395-89CC-D7B410E3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98760-F8AF-48D7-97DA-8085C9E6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C705-3A34-4013-AEE3-E5ADF080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6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E77B-0788-4AAD-9EBF-EE8B71D2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20E74-0A1E-4CED-8E2F-E2BA0E0E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BA58-A3FF-4734-B362-379ACBA2F57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4701C-1BE1-4C6E-88D8-6ED286F2F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82C55-0250-4E16-817B-1BF2E44D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C705-3A34-4013-AEE3-E5ADF080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5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F4689-E334-429C-A902-6C728312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BA58-A3FF-4734-B362-379ACBA2F57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C1556A-EA1C-4FDA-A943-F4C6A705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1D979-1347-4791-A47D-23ECC33F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C705-3A34-4013-AEE3-E5ADF080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1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61BA-4826-457E-B04D-CA790264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449DD-D665-4B25-BF0D-EA7D90395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E30FD-CE5E-4B52-AD0F-DFCA8FB68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157F6-D8AD-474F-9E48-F87F2CE7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BA58-A3FF-4734-B362-379ACBA2F57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5EC54-3CDE-4E14-A61F-EE6F7F02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664F4-EF23-4E42-9F79-589CD0F4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C705-3A34-4013-AEE3-E5ADF080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0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6F8B-00C7-45F6-A957-5DD86EA0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CC81F-6B03-4637-8878-CA776B1AA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7A9DB-26BB-465F-9CFB-7C8E85367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77323-084F-4351-81D1-C8115B49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BA58-A3FF-4734-B362-379ACBA2F57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66953-4DB1-4EC2-84C1-ED27668A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C94B7-8EF3-4375-AFEB-8D8EB801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C705-3A34-4013-AEE3-E5ADF080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6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2DEBC-DEE2-4DB9-A82B-AF62884A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AE492-8792-42DA-9D31-8E798A59E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E435-6A0F-4633-899E-85EFDED99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4BA58-A3FF-4734-B362-379ACBA2F57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5B5A-FDC4-4333-A616-B5F6DD599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07E6E-B25A-4ABF-868F-7630CF700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DC705-3A34-4013-AEE3-E5ADF080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6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ps.org/news-and-articles/news-articles/2020/3/covid-19-vaccine-track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ps.org/news-and-articles/news-articles/2020/3/covid-19-vaccine-track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C75F-3671-4705-8A46-FCD6745C3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Covid-19 Vaccines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99864-E6EA-4BB1-9F92-8DA8E9E89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Approvals as of March 15</a:t>
            </a:r>
            <a:r>
              <a:rPr lang="en-US" sz="1600" dirty="0"/>
              <a:t>,</a:t>
            </a:r>
            <a:r>
              <a:rPr lang="en-US" dirty="0"/>
              <a:t> 2021</a:t>
            </a:r>
          </a:p>
          <a:p>
            <a:r>
              <a:rPr lang="en-US" dirty="0"/>
              <a:t>and associated stock trends</a:t>
            </a:r>
          </a:p>
        </p:txBody>
      </p:sp>
      <p:pic>
        <p:nvPicPr>
          <p:cNvPr id="13314" name="Picture 2" descr="UK set to approve Pfizer-BioNTech Covid vaccine within days | Financial  Times">
            <a:extLst>
              <a:ext uri="{FF2B5EF4-FFF2-40B4-BE49-F238E27FC236}">
                <a16:creationId xmlns:a16="http://schemas.microsoft.com/office/drawing/2014/main" id="{3B926FCE-9B88-4C68-95A3-1F4FC00D7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0" y="1826539"/>
            <a:ext cx="2188350" cy="123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US regulator finds Moderna's Covid-19 vaccine 'highly effective' |  Financial Times">
            <a:extLst>
              <a:ext uri="{FF2B5EF4-FFF2-40B4-BE49-F238E27FC236}">
                <a16:creationId xmlns:a16="http://schemas.microsoft.com/office/drawing/2014/main" id="{1BC4698D-9A0A-49FE-ABAC-1CD57FF9F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598" y="285417"/>
            <a:ext cx="2211264" cy="124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Germany suspends use of AstraZeneca vaccine, along with Italy, France,  Spain | News | DW | 15.03.2021">
            <a:extLst>
              <a:ext uri="{FF2B5EF4-FFF2-40B4-BE49-F238E27FC236}">
                <a16:creationId xmlns:a16="http://schemas.microsoft.com/office/drawing/2014/main" id="{1B231695-4ABE-4198-9BA6-988A0868C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986" y="288652"/>
            <a:ext cx="2198718" cy="123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Covid vaccine: J&amp;J does not have large inventory of doses, Biden official  says">
            <a:extLst>
              <a:ext uri="{FF2B5EF4-FFF2-40B4-BE49-F238E27FC236}">
                <a16:creationId xmlns:a16="http://schemas.microsoft.com/office/drawing/2014/main" id="{0821CDCD-4C6B-497D-AE76-D069CFCFB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53" y="249695"/>
            <a:ext cx="2117821" cy="131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4" name="Picture 12" descr="Sinovac: Brazil results show Chinese vaccine 50.4% effective - BBC News">
            <a:extLst>
              <a:ext uri="{FF2B5EF4-FFF2-40B4-BE49-F238E27FC236}">
                <a16:creationId xmlns:a16="http://schemas.microsoft.com/office/drawing/2014/main" id="{3EE87AA4-6BAB-40EB-A966-68BD15CAB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827" y="344407"/>
            <a:ext cx="2001520" cy="112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6" name="Picture 14" descr="COVID-19: Morocco to import millions of doses of Sinopharm vaccine |  Africanews">
            <a:extLst>
              <a:ext uri="{FF2B5EF4-FFF2-40B4-BE49-F238E27FC236}">
                <a16:creationId xmlns:a16="http://schemas.microsoft.com/office/drawing/2014/main" id="{CF37AB1C-7046-4171-A474-9292195D7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761" y="1879085"/>
            <a:ext cx="2001520" cy="112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8" name="Picture 16" descr="China approves first COVID-19 vaccine patent to CanSino Biologics">
            <a:extLst>
              <a:ext uri="{FF2B5EF4-FFF2-40B4-BE49-F238E27FC236}">
                <a16:creationId xmlns:a16="http://schemas.microsoft.com/office/drawing/2014/main" id="{1F7E7A77-0B81-43CE-8F07-4C5C6801E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180" y="3673565"/>
            <a:ext cx="2002101" cy="136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30" name="Picture 18" descr="Hyderabad-based Bharat Biotech begins Phase III trials of COVID-19 vaccine  Covaxin- The New Indian Express">
            <a:extLst>
              <a:ext uri="{FF2B5EF4-FFF2-40B4-BE49-F238E27FC236}">
                <a16:creationId xmlns:a16="http://schemas.microsoft.com/office/drawing/2014/main" id="{A51D457A-A6A5-4A27-93ED-C32CAD2C5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5" r="31354"/>
          <a:stretch/>
        </p:blipFill>
        <p:spPr bwMode="auto">
          <a:xfrm>
            <a:off x="415719" y="3673565"/>
            <a:ext cx="1887545" cy="241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32" name="Picture 20" descr="Facing shortages, Brazil could turn to Russia's Sputnik V vaccine">
            <a:extLst>
              <a:ext uri="{FF2B5EF4-FFF2-40B4-BE49-F238E27FC236}">
                <a16:creationId xmlns:a16="http://schemas.microsoft.com/office/drawing/2014/main" id="{E8375E28-EC18-4F8E-BE91-F85534179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649" y="4984667"/>
            <a:ext cx="2349255" cy="156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36" name="Picture 24" descr="Two more Russian vaccines: What we do and don′t know | Science| In-depth  reporting on science and technology | DW | 09.03.2021">
            <a:extLst>
              <a:ext uri="{FF2B5EF4-FFF2-40B4-BE49-F238E27FC236}">
                <a16:creationId xmlns:a16="http://schemas.microsoft.com/office/drawing/2014/main" id="{CF6CD760-03BD-4286-A265-75B26E6D3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30" y="5072474"/>
            <a:ext cx="2471921" cy="139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278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B380-56C0-4E84-9ABE-F434C9CD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China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2000" dirty="0" err="1">
                <a:solidFill>
                  <a:srgbClr val="7030A0"/>
                </a:solidFill>
              </a:rPr>
              <a:t>SinoVac</a:t>
            </a:r>
            <a:br>
              <a:rPr lang="en-US" sz="2000" dirty="0">
                <a:solidFill>
                  <a:srgbClr val="7030A0"/>
                </a:solidFill>
              </a:rPr>
            </a:br>
            <a:r>
              <a:rPr lang="en-US" sz="2000" dirty="0" err="1">
                <a:solidFill>
                  <a:srgbClr val="7030A0"/>
                </a:solidFill>
              </a:rPr>
              <a:t>SinoPharm</a:t>
            </a:r>
            <a:r>
              <a:rPr lang="en-US" sz="2000" dirty="0">
                <a:solidFill>
                  <a:srgbClr val="7030A0"/>
                </a:solidFill>
              </a:rPr>
              <a:t> #1</a:t>
            </a:r>
            <a:br>
              <a:rPr lang="en-US" sz="2000" dirty="0">
                <a:solidFill>
                  <a:srgbClr val="7030A0"/>
                </a:solidFill>
              </a:rPr>
            </a:br>
            <a:r>
              <a:rPr lang="en-US" sz="2000" dirty="0" err="1">
                <a:solidFill>
                  <a:srgbClr val="7030A0"/>
                </a:solidFill>
              </a:rPr>
              <a:t>SinoPharm</a:t>
            </a:r>
            <a:r>
              <a:rPr lang="en-US" sz="2000" dirty="0">
                <a:solidFill>
                  <a:srgbClr val="7030A0"/>
                </a:solidFill>
              </a:rPr>
              <a:t> #2</a:t>
            </a:r>
            <a:br>
              <a:rPr lang="en-US" sz="2000" dirty="0">
                <a:solidFill>
                  <a:srgbClr val="7030A0"/>
                </a:solidFill>
              </a:rPr>
            </a:br>
            <a:r>
              <a:rPr lang="en-US" sz="2000" dirty="0" err="1">
                <a:solidFill>
                  <a:srgbClr val="7030A0"/>
                </a:solidFill>
              </a:rPr>
              <a:t>CanSino</a:t>
            </a:r>
            <a:endParaRPr lang="en-US" sz="2000" dirty="0">
              <a:solidFill>
                <a:srgbClr val="7030A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FC90FB-EF5F-48C8-A857-94F917594979}"/>
              </a:ext>
            </a:extLst>
          </p:cNvPr>
          <p:cNvGrpSpPr/>
          <p:nvPr/>
        </p:nvGrpSpPr>
        <p:grpSpPr>
          <a:xfrm>
            <a:off x="1341120" y="1539068"/>
            <a:ext cx="8685759" cy="4748521"/>
            <a:chOff x="1341120" y="1539068"/>
            <a:chExt cx="8685759" cy="4748521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67FD92E-F5CC-4A1D-AEB7-EE41983695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686" b="27758"/>
            <a:stretch/>
          </p:blipFill>
          <p:spPr bwMode="auto">
            <a:xfrm>
              <a:off x="1341120" y="1950720"/>
              <a:ext cx="8685759" cy="4336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82C84B5-9FD0-4EF6-A0AC-A6F20B47E9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720"/>
            <a:stretch/>
          </p:blipFill>
          <p:spPr bwMode="auto">
            <a:xfrm>
              <a:off x="1341120" y="1539068"/>
              <a:ext cx="8685759" cy="411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124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B380-56C0-4E84-9ABE-F434C9CD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India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sz="3200" dirty="0" err="1">
                <a:solidFill>
                  <a:srgbClr val="002060"/>
                </a:solidFill>
              </a:rPr>
              <a:t>Bharet</a:t>
            </a:r>
            <a:r>
              <a:rPr lang="en-US" sz="3200" dirty="0">
                <a:solidFill>
                  <a:srgbClr val="002060"/>
                </a:solidFill>
              </a:rPr>
              <a:t> Biotech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60AD6A-2948-4A2C-BBDA-F4C34FB541A3}"/>
              </a:ext>
            </a:extLst>
          </p:cNvPr>
          <p:cNvGrpSpPr/>
          <p:nvPr/>
        </p:nvGrpSpPr>
        <p:grpSpPr>
          <a:xfrm>
            <a:off x="1341120" y="1687116"/>
            <a:ext cx="8685759" cy="1737211"/>
            <a:chOff x="1341120" y="1687116"/>
            <a:chExt cx="8685759" cy="1737211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67FD92E-F5CC-4A1D-AEB7-EE41983695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42" b="19099"/>
            <a:stretch/>
          </p:blipFill>
          <p:spPr bwMode="auto">
            <a:xfrm>
              <a:off x="1341120" y="2098764"/>
              <a:ext cx="8685759" cy="1086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82C84B5-9FD0-4EF6-A0AC-A6F20B47E9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720"/>
            <a:stretch/>
          </p:blipFill>
          <p:spPr bwMode="auto">
            <a:xfrm>
              <a:off x="1341120" y="1687116"/>
              <a:ext cx="8685759" cy="411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76A7C2-E6C2-4BA6-9D1F-2BD89C7AF57B}"/>
                </a:ext>
              </a:extLst>
            </p:cNvPr>
            <p:cNvSpPr/>
            <p:nvPr/>
          </p:nvSpPr>
          <p:spPr>
            <a:xfrm>
              <a:off x="6557554" y="3100254"/>
              <a:ext cx="444137" cy="324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053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B380-56C0-4E84-9ABE-F434C9CD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4FA9B68-A3BD-4447-90AB-07984B9A58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201" y="75569"/>
            <a:ext cx="4641574" cy="67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FE1DA0DF-422C-415E-A12A-55E392C608D0}"/>
              </a:ext>
            </a:extLst>
          </p:cNvPr>
          <p:cNvSpPr/>
          <p:nvPr/>
        </p:nvSpPr>
        <p:spPr>
          <a:xfrm>
            <a:off x="2922765" y="296091"/>
            <a:ext cx="705394" cy="2220686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rgbClr val="FF000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C7A6F-D89C-4E99-B9D9-A577B74B5914}"/>
              </a:ext>
            </a:extLst>
          </p:cNvPr>
          <p:cNvSpPr txBox="1"/>
          <p:nvPr/>
        </p:nvSpPr>
        <p:spPr>
          <a:xfrm>
            <a:off x="967693" y="617229"/>
            <a:ext cx="22468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US / EU / UK</a:t>
            </a:r>
          </a:p>
          <a:p>
            <a:r>
              <a:rPr lang="en-US" sz="1600" dirty="0">
                <a:solidFill>
                  <a:srgbClr val="C00000"/>
                </a:solidFill>
              </a:rPr>
              <a:t>Pfizer / BNTX</a:t>
            </a:r>
          </a:p>
          <a:p>
            <a:r>
              <a:rPr lang="en-US" sz="1600" dirty="0" err="1">
                <a:solidFill>
                  <a:srgbClr val="C00000"/>
                </a:solidFill>
              </a:rPr>
              <a:t>Moderna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 err="1">
                <a:solidFill>
                  <a:srgbClr val="C00000"/>
                </a:solidFill>
              </a:rPr>
              <a:t>AstraZenica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Johnson &amp; Johnson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25958C1-3FE9-464D-BAC5-272CA0443B60}"/>
              </a:ext>
            </a:extLst>
          </p:cNvPr>
          <p:cNvSpPr/>
          <p:nvPr/>
        </p:nvSpPr>
        <p:spPr>
          <a:xfrm>
            <a:off x="2918411" y="2764976"/>
            <a:ext cx="705394" cy="2220686"/>
          </a:xfrm>
          <a:prstGeom prst="leftBrac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rgbClr val="FF000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DE9B6-9754-4D29-8079-0175B5AB531B}"/>
              </a:ext>
            </a:extLst>
          </p:cNvPr>
          <p:cNvSpPr txBox="1"/>
          <p:nvPr/>
        </p:nvSpPr>
        <p:spPr>
          <a:xfrm>
            <a:off x="1303541" y="3049664"/>
            <a:ext cx="16671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China</a:t>
            </a:r>
          </a:p>
          <a:p>
            <a:r>
              <a:rPr lang="en-US" sz="1600" dirty="0" err="1">
                <a:solidFill>
                  <a:srgbClr val="7030A0"/>
                </a:solidFill>
              </a:rPr>
              <a:t>SinoVac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 err="1">
                <a:solidFill>
                  <a:srgbClr val="7030A0"/>
                </a:solidFill>
              </a:rPr>
              <a:t>SinoPharm</a:t>
            </a:r>
            <a:r>
              <a:rPr lang="en-US" sz="1600" dirty="0">
                <a:solidFill>
                  <a:srgbClr val="7030A0"/>
                </a:solidFill>
              </a:rPr>
              <a:t> #1</a:t>
            </a:r>
          </a:p>
          <a:p>
            <a:r>
              <a:rPr lang="en-US" sz="1600" dirty="0" err="1">
                <a:solidFill>
                  <a:srgbClr val="7030A0"/>
                </a:solidFill>
              </a:rPr>
              <a:t>SinoPharm</a:t>
            </a:r>
            <a:r>
              <a:rPr lang="en-US" sz="1600" dirty="0">
                <a:solidFill>
                  <a:srgbClr val="7030A0"/>
                </a:solidFill>
              </a:rPr>
              <a:t> #2</a:t>
            </a:r>
          </a:p>
          <a:p>
            <a:r>
              <a:rPr lang="en-US" sz="1600" dirty="0" err="1">
                <a:solidFill>
                  <a:srgbClr val="7030A0"/>
                </a:solidFill>
              </a:rPr>
              <a:t>CanSino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A96E21A-FC86-4298-9F35-60100291E8F1}"/>
              </a:ext>
            </a:extLst>
          </p:cNvPr>
          <p:cNvSpPr/>
          <p:nvPr/>
        </p:nvSpPr>
        <p:spPr>
          <a:xfrm>
            <a:off x="2905352" y="5109760"/>
            <a:ext cx="705394" cy="248199"/>
          </a:xfrm>
          <a:prstGeom prst="leftBrac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rgbClr val="FF000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9C594-1E16-4B10-A6A1-44285CE9FABA}"/>
              </a:ext>
            </a:extLst>
          </p:cNvPr>
          <p:cNvSpPr txBox="1"/>
          <p:nvPr/>
        </p:nvSpPr>
        <p:spPr>
          <a:xfrm>
            <a:off x="1342776" y="4846328"/>
            <a:ext cx="1803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India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Bharet</a:t>
            </a:r>
            <a:r>
              <a:rPr lang="en-US" sz="1600" dirty="0">
                <a:solidFill>
                  <a:srgbClr val="002060"/>
                </a:solidFill>
              </a:rPr>
              <a:t> Biotech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D674E88-621F-409B-898C-C19FD344CC5C}"/>
              </a:ext>
            </a:extLst>
          </p:cNvPr>
          <p:cNvSpPr/>
          <p:nvPr/>
        </p:nvSpPr>
        <p:spPr>
          <a:xfrm>
            <a:off x="2905352" y="5633318"/>
            <a:ext cx="705394" cy="1023354"/>
          </a:xfrm>
          <a:prstGeom prst="leftBrac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rgbClr val="FF000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E5FBF-9FDF-4B81-9286-A28EB90E4E0A}"/>
              </a:ext>
            </a:extLst>
          </p:cNvPr>
          <p:cNvSpPr txBox="1"/>
          <p:nvPr/>
        </p:nvSpPr>
        <p:spPr>
          <a:xfrm>
            <a:off x="1303541" y="5633318"/>
            <a:ext cx="1422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Russia</a:t>
            </a:r>
          </a:p>
          <a:p>
            <a:r>
              <a:rPr lang="en-US" sz="1600" dirty="0">
                <a:solidFill>
                  <a:srgbClr val="00B0F0"/>
                </a:solidFill>
              </a:rPr>
              <a:t>State-funded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Sputnik 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B0F0"/>
                </a:solidFill>
              </a:rPr>
              <a:t>CoviVac</a:t>
            </a:r>
            <a:endParaRPr lang="en-US" sz="1100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0942B-7C47-4040-A360-A4FCD8D2B383}"/>
              </a:ext>
            </a:extLst>
          </p:cNvPr>
          <p:cNvSpPr txBox="1"/>
          <p:nvPr/>
        </p:nvSpPr>
        <p:spPr>
          <a:xfrm>
            <a:off x="8561472" y="308446"/>
            <a:ext cx="31459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average, surges in stock price began shortly before first approval of a given vaccine.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Stocks that surged before approval tended to have a transient downturn after approval.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Stocks appeared to only react to approvals of their own vaccine candidates.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Surprisingly non-competitive</a:t>
            </a:r>
          </a:p>
        </p:txBody>
      </p:sp>
    </p:spTree>
    <p:extLst>
      <p:ext uri="{BB962C8B-B14F-4D97-AF65-F5344CB8AC3E}">
        <p14:creationId xmlns:p14="http://schemas.microsoft.com/office/powerpoint/2010/main" val="170664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702D-DD19-4DEE-AC6C-93D4C146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130FF-7726-4428-A9CD-C234C4E38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 market – Yahoo Finance – daily close values</a:t>
            </a:r>
          </a:p>
          <a:p>
            <a:r>
              <a:rPr lang="en-US" dirty="0"/>
              <a:t>Vaccine approval dates - </a:t>
            </a:r>
            <a:r>
              <a:rPr lang="en-US" dirty="0">
                <a:hlinkClick r:id="rId2"/>
              </a:rPr>
              <a:t>https://www.raps.org/news-and-articles/news-articles/2020/3/covid-19-vaccine-tracker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470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77BC-49EF-4356-9768-06D8CE35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Yahoo Finance datasets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FE9EF6-E5C5-4697-A243-3021726623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3666"/>
            <a:ext cx="10515600" cy="421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43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F9222-6B29-4FA0-855C-201406E1C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862" y="1811973"/>
            <a:ext cx="5115876" cy="283840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Focusing on largest economies (according to https://www.investopedia.com/insights/worlds-top-economies/ ) plus WHO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# EU countries were grouped into a single EU label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FFF00"/>
                </a:highlight>
              </a:rPr>
              <a:t># 19 JURISDICTIONS TOTAL: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FFF00"/>
                </a:highlight>
              </a:rPr>
              <a:t># Australia, Brazil, Canada, China, EU, India, Indonesia, Japan, Mexico, Nigeria,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FFF00"/>
                </a:highlight>
              </a:rPr>
              <a:t># Russia, Saudi Arabia, South Korea, Switzerland, Thailand, Turkey, UK, US, WHO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967500-E662-4357-AA9C-E5CD0F75CFB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159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Vaccine approval dates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( </a:t>
            </a:r>
            <a:r>
              <a:rPr lang="en-US" sz="2000" dirty="0">
                <a:hlinkClick r:id="rId2"/>
              </a:rPr>
              <a:t>https://www.raps.org/news-and-articles/news-articles/2020/3/covid-19-vaccine-tracker</a:t>
            </a:r>
            <a:r>
              <a:rPr lang="en-US" sz="2000" dirty="0"/>
              <a:t> )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E014BD-7789-478D-8007-5104D9158891}"/>
              </a:ext>
            </a:extLst>
          </p:cNvPr>
          <p:cNvSpPr txBox="1">
            <a:spLocks/>
          </p:cNvSpPr>
          <p:nvPr/>
        </p:nvSpPr>
        <p:spPr>
          <a:xfrm>
            <a:off x="6688183" y="1524319"/>
            <a:ext cx="5439183" cy="5333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# Pfizer/BNTX approval dates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 err="1"/>
              <a:t>PFE_approvals</a:t>
            </a:r>
            <a:r>
              <a:rPr lang="en-US" sz="800" dirty="0"/>
              <a:t> = {'Australia':'2021-01-25', 'Brazil':'2021-02-23', 'Canada':'2020-12-09', 'EU':'2020-12-21',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                     'Japan':'2021-02-14', 'Mexico':'2020-12-11', 'Saudi Arabia':'2020-12-10', 'South Korea':'2021-03-05',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                     'Switzerland':'2021-01-12', 'UK':'2020-12-02', 'US':'2020-12-11', 'WHO':'2020-12-31'}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# </a:t>
            </a:r>
            <a:r>
              <a:rPr lang="en-US" sz="800" dirty="0" err="1"/>
              <a:t>BNTX_approvals</a:t>
            </a:r>
            <a:r>
              <a:rPr lang="en-US" sz="800" dirty="0"/>
              <a:t> = </a:t>
            </a:r>
            <a:r>
              <a:rPr lang="en-US" sz="800" dirty="0" err="1"/>
              <a:t>PFE_approvals</a:t>
            </a:r>
            <a:r>
              <a:rPr lang="en-US" sz="800" dirty="0"/>
              <a:t> # BNTX collaborated with PFE to produce a vaccine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# </a:t>
            </a:r>
            <a:r>
              <a:rPr lang="en-US" sz="800" dirty="0" err="1"/>
              <a:t>Moderna</a:t>
            </a: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 err="1"/>
              <a:t>MRNA_approvals</a:t>
            </a:r>
            <a:r>
              <a:rPr lang="en-US" sz="800" dirty="0"/>
              <a:t> = {'Canada':'2020-12-09', 'EU':'2021-01-06', 'Switzerland':'2021-01-08', 'UK':'2021-01-08', 'US':'2020-12-18'}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# </a:t>
            </a:r>
            <a:r>
              <a:rPr lang="en-US" sz="800" dirty="0" err="1"/>
              <a:t>AstraZenica</a:t>
            </a: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 err="1"/>
              <a:t>AZN_approvals</a:t>
            </a:r>
            <a:r>
              <a:rPr lang="en-US" sz="800" dirty="0"/>
              <a:t> = {'Australia':'2020-12-30', 'Brazil':'2021-01-17', 'Canada':'2021-02-26', 'EU':'2021-01-29', 'India':'2021-01-03',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                'Indonesia':'2021-03-09', 'Japan':'2021-02-05', 'Mexico':'2021-01-04', 'Nigeria':'2021-02-18', 'South Korea':'2021-02-10',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                'Thailand':'2021-01-21', 'UK':'2020-12-29', 'WHO':'2021-02-15'}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# Johnson &amp; Johnson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 err="1"/>
              <a:t>JNJ_approvals</a:t>
            </a:r>
            <a:r>
              <a:rPr lang="en-US" sz="800" dirty="0"/>
              <a:t> = {'Canada':'2021-03-05', 'EU':'2021-03-11', 'US':'2021-02-27', 'WHO':'2021-03-12'}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# </a:t>
            </a:r>
            <a:r>
              <a:rPr lang="en-US" sz="800" dirty="0" err="1"/>
              <a:t>Sinovac</a:t>
            </a: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 err="1"/>
              <a:t>SVA_approvals</a:t>
            </a:r>
            <a:r>
              <a:rPr lang="en-US" sz="800" dirty="0"/>
              <a:t> = {'Brazil':'2021-01-17', 'China':'2021-02-06', 'Indonesia':'2021-01-12', 'Mexico':'2021-02-10',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                 'Thailand':'2021-02-22', 'Turkey':'2021-01-14'}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# </a:t>
            </a:r>
            <a:r>
              <a:rPr lang="en-US" sz="800" dirty="0" err="1"/>
              <a:t>Sinopharm</a:t>
            </a: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 err="1"/>
              <a:t>SHTDY_approvals</a:t>
            </a:r>
            <a:r>
              <a:rPr lang="en-US" sz="800" dirty="0"/>
              <a:t> = {'China':'2020-12-30'}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# </a:t>
            </a:r>
            <a:r>
              <a:rPr lang="en-US" sz="800" dirty="0" err="1"/>
              <a:t>Sinopharm</a:t>
            </a:r>
            <a:r>
              <a:rPr lang="en-US" sz="800" dirty="0"/>
              <a:t> 2nd vaccine candidate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SHTDY_2_approvals = {'China':'2021-02-27'}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#CanSino Biologics (ticker: "6185.HK")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 err="1"/>
              <a:t>CanSino_approvals</a:t>
            </a:r>
            <a:r>
              <a:rPr lang="en-US" sz="800" dirty="0"/>
              <a:t> = {'China':'2021-02-25', 'Mexico':'2021-02-10'}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# </a:t>
            </a:r>
            <a:r>
              <a:rPr lang="en-US" sz="800" dirty="0" err="1"/>
              <a:t>Bharet</a:t>
            </a:r>
            <a:r>
              <a:rPr lang="en-US" sz="800" dirty="0"/>
              <a:t> (ticker: BIBCL.BO)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 err="1"/>
              <a:t>BIBCL_approvals</a:t>
            </a:r>
            <a:r>
              <a:rPr lang="en-US" sz="800" dirty="0"/>
              <a:t> = {'India':'2021-01-03'}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# Russian state-funded vaccines (No associated tickers)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 err="1"/>
              <a:t>SputnikV_approvals</a:t>
            </a:r>
            <a:r>
              <a:rPr lang="en-US" sz="800" dirty="0"/>
              <a:t> = {'Mexico':'2021-02-04', 'Russia':'2020-08-11'}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 err="1"/>
              <a:t>CoviVac_approvals</a:t>
            </a:r>
            <a:r>
              <a:rPr lang="en-US" sz="800" dirty="0"/>
              <a:t> = {'Russia':'2021-02-20'}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EEC313A-A903-4FE9-8391-8AD198DE8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096" y="5020520"/>
            <a:ext cx="3602727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400" b="1" dirty="0">
                <a:latin typeface="var(--jp-code-font-family)"/>
              </a:rPr>
              <a:t>VACCINES : APPROVALS</a:t>
            </a:r>
            <a:br>
              <a:rPr lang="en-US" altLang="en-US" sz="1400" b="1" dirty="0">
                <a:latin typeface="var(--jp-code-font-family)"/>
              </a:rPr>
            </a:br>
            <a:r>
              <a:rPr lang="en-US" altLang="en-US" sz="1400" b="1" dirty="0">
                <a:latin typeface="var(--jp-code-font-family)"/>
              </a:rPr>
              <a:t>{'PFE / BNTX': 12, 'MRNA': 5, 'AZN': 13, 'JNJ': 4, 'SVA': 6, 'SHTDY_1': 1, 'SHTDY_2': 1, '</a:t>
            </a:r>
            <a:r>
              <a:rPr lang="en-US" altLang="en-US" sz="1400" b="1" dirty="0" err="1">
                <a:latin typeface="var(--jp-code-font-family)"/>
              </a:rPr>
              <a:t>CanSino</a:t>
            </a:r>
            <a:r>
              <a:rPr lang="en-US" altLang="en-US" sz="1400" b="1" dirty="0">
                <a:latin typeface="var(--jp-code-font-family)"/>
              </a:rPr>
              <a:t>': 2, 'BIBCL.BO': 1, 'Sputnik V': 2, '</a:t>
            </a:r>
            <a:r>
              <a:rPr lang="en-US" altLang="en-US" sz="1400" b="1" dirty="0" err="1">
                <a:latin typeface="var(--jp-code-font-family)"/>
              </a:rPr>
              <a:t>CoviVac</a:t>
            </a:r>
            <a:r>
              <a:rPr lang="en-US" altLang="en-US" sz="1400" b="1" dirty="0">
                <a:latin typeface="var(--jp-code-font-family)"/>
              </a:rPr>
              <a:t>': 1}</a:t>
            </a:r>
            <a:r>
              <a:rPr lang="en-US" altLang="en-US" sz="1100" b="1" dirty="0"/>
              <a:t> </a:t>
            </a:r>
            <a:endParaRPr lang="en-US" altLang="en-US" sz="32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89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733D-1A82-4C69-98C7-BD6A280B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approving whose vaccines?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93E9-988F-449D-82CC-A376D864C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economies developed the most widely approved vaccines?</a:t>
            </a:r>
          </a:p>
          <a:p>
            <a:r>
              <a:rPr lang="en-US" dirty="0"/>
              <a:t>Any national biases? (Protectionism?)</a:t>
            </a:r>
          </a:p>
        </p:txBody>
      </p:sp>
    </p:spTree>
    <p:extLst>
      <p:ext uri="{BB962C8B-B14F-4D97-AF65-F5344CB8AC3E}">
        <p14:creationId xmlns:p14="http://schemas.microsoft.com/office/powerpoint/2010/main" val="177773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0EE3BB7-B671-4A61-B577-7A30C64D3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2696" y="5760047"/>
            <a:ext cx="396233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VACCINES : APPROVALS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{'PFE / BNTX': 12, 'MRNA': 5, 'AZN': 13, 'JNJ': 4, 'SVA': 6, 'SHTDY_1': 1, 'SHTDY_2': 1,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CanSino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': 2, 'BIBCL.BO': 1, 'Sputnik V': 2,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CoviVac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': 1}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B7958D41-6B66-4E96-93AF-D009465C4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572" y="168786"/>
            <a:ext cx="5221680" cy="527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93EE0D24-1A8F-4532-AE16-66AA1A963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2" y="299342"/>
            <a:ext cx="5393587" cy="356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84CFCA-AAF7-4B5A-9D1F-7535AE0754CE}"/>
              </a:ext>
            </a:extLst>
          </p:cNvPr>
          <p:cNvSpPr txBox="1"/>
          <p:nvPr/>
        </p:nvSpPr>
        <p:spPr>
          <a:xfrm>
            <a:off x="703535" y="3990036"/>
            <a:ext cx="984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PFE/BNTX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JNJ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AB1EA1-C94B-438D-A3C4-4FA92D856097}"/>
              </a:ext>
            </a:extLst>
          </p:cNvPr>
          <p:cNvSpPr txBox="1"/>
          <p:nvPr/>
        </p:nvSpPr>
        <p:spPr>
          <a:xfrm>
            <a:off x="1687605" y="3990036"/>
            <a:ext cx="984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MRNA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3E1C3C-40C1-4656-9E4B-ED21B687D6CD}"/>
              </a:ext>
            </a:extLst>
          </p:cNvPr>
          <p:cNvSpPr txBox="1"/>
          <p:nvPr/>
        </p:nvSpPr>
        <p:spPr>
          <a:xfrm>
            <a:off x="2502262" y="3996528"/>
            <a:ext cx="623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AZN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A3E5F7-A25E-400C-B263-AA7AD76A770D}"/>
              </a:ext>
            </a:extLst>
          </p:cNvPr>
          <p:cNvSpPr txBox="1"/>
          <p:nvPr/>
        </p:nvSpPr>
        <p:spPr>
          <a:xfrm>
            <a:off x="3151930" y="3990036"/>
            <a:ext cx="1067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SHTDY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CanSino</a:t>
            </a:r>
            <a:r>
              <a:rPr lang="en-US" sz="1000" dirty="0"/>
              <a:t> (6185.HK)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D4CC8-C6B7-448F-91F8-F6D9BCA0F0B2}"/>
              </a:ext>
            </a:extLst>
          </p:cNvPr>
          <p:cNvSpPr txBox="1"/>
          <p:nvPr/>
        </p:nvSpPr>
        <p:spPr>
          <a:xfrm>
            <a:off x="3968970" y="3996528"/>
            <a:ext cx="908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Sputnik 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CoviVac</a:t>
            </a:r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C48E23-5296-4864-9039-CDEF35A5FF88}"/>
              </a:ext>
            </a:extLst>
          </p:cNvPr>
          <p:cNvSpPr txBox="1"/>
          <p:nvPr/>
        </p:nvSpPr>
        <p:spPr>
          <a:xfrm>
            <a:off x="4826356" y="4003020"/>
            <a:ext cx="1067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Bharet</a:t>
            </a:r>
            <a:r>
              <a:rPr lang="en-US" sz="1000" dirty="0"/>
              <a:t> (BIBCL.BO)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A8CFD5-EE88-4117-96F1-445C61674F63}"/>
              </a:ext>
            </a:extLst>
          </p:cNvPr>
          <p:cNvSpPr txBox="1"/>
          <p:nvPr/>
        </p:nvSpPr>
        <p:spPr>
          <a:xfrm>
            <a:off x="-1111377" y="1288625"/>
            <a:ext cx="984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PFE/BNTX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JNJ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E26C2-25A3-499C-946A-3D844AECC472}"/>
              </a:ext>
            </a:extLst>
          </p:cNvPr>
          <p:cNvSpPr txBox="1"/>
          <p:nvPr/>
        </p:nvSpPr>
        <p:spPr>
          <a:xfrm>
            <a:off x="-1111377" y="2080244"/>
            <a:ext cx="984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MRNA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02B209-0469-452C-90E2-408108B66313}"/>
              </a:ext>
            </a:extLst>
          </p:cNvPr>
          <p:cNvSpPr txBox="1"/>
          <p:nvPr/>
        </p:nvSpPr>
        <p:spPr>
          <a:xfrm>
            <a:off x="-1111377" y="3001997"/>
            <a:ext cx="623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AZN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87458E-DCBB-4F53-9F62-5CCF803D2578}"/>
              </a:ext>
            </a:extLst>
          </p:cNvPr>
          <p:cNvSpPr txBox="1"/>
          <p:nvPr/>
        </p:nvSpPr>
        <p:spPr>
          <a:xfrm>
            <a:off x="-1111377" y="5664832"/>
            <a:ext cx="1067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SHTDY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CanSino</a:t>
            </a:r>
            <a:r>
              <a:rPr lang="en-US" sz="1000" dirty="0"/>
              <a:t> (6185.HK)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77D5BD-E466-410D-AC72-AF6442A3BA1A}"/>
              </a:ext>
            </a:extLst>
          </p:cNvPr>
          <p:cNvSpPr txBox="1"/>
          <p:nvPr/>
        </p:nvSpPr>
        <p:spPr>
          <a:xfrm>
            <a:off x="-1111377" y="3923750"/>
            <a:ext cx="908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Sputnik 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CoviVac</a:t>
            </a:r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8CEC9-35BC-4DF2-8757-59A9DABA06BA}"/>
              </a:ext>
            </a:extLst>
          </p:cNvPr>
          <p:cNvSpPr txBox="1"/>
          <p:nvPr/>
        </p:nvSpPr>
        <p:spPr>
          <a:xfrm>
            <a:off x="-1111377" y="4741980"/>
            <a:ext cx="1067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Bharet</a:t>
            </a:r>
            <a:r>
              <a:rPr lang="en-US" sz="1000" dirty="0"/>
              <a:t> (BIBCL.BO)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08981-6C57-4817-B7FA-AB57D1FEA3CF}"/>
              </a:ext>
            </a:extLst>
          </p:cNvPr>
          <p:cNvSpPr txBox="1"/>
          <p:nvPr/>
        </p:nvSpPr>
        <p:spPr>
          <a:xfrm>
            <a:off x="830076" y="4843702"/>
            <a:ext cx="384299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Origin economies by number of approvals: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US/EU &gt; UK &gt; China &gt; US &gt; Russia &gt; India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B8F1C6-08AA-40C6-A54F-51F250FB80C8}"/>
              </a:ext>
            </a:extLst>
          </p:cNvPr>
          <p:cNvSpPr txBox="1"/>
          <p:nvPr/>
        </p:nvSpPr>
        <p:spPr>
          <a:xfrm>
            <a:off x="6315281" y="5425801"/>
            <a:ext cx="573532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Evidence of protectionism?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US, China, Russia only approved their own vaccines.</a:t>
            </a:r>
          </a:p>
          <a:p>
            <a:r>
              <a:rPr lang="en-US" sz="1600" b="1" dirty="0"/>
              <a:t>Only 5 out of 19 jurisdictions approved vaccines from both America/Europe and Asia: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Thailand, Mexico, Indonesia, India, Brazil</a:t>
            </a:r>
          </a:p>
        </p:txBody>
      </p:sp>
    </p:spTree>
    <p:extLst>
      <p:ext uri="{BB962C8B-B14F-4D97-AF65-F5344CB8AC3E}">
        <p14:creationId xmlns:p14="http://schemas.microsoft.com/office/powerpoint/2010/main" val="361628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77BC-49EF-4356-9768-06D8CE35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stock prices affected by approvals?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11C4387-0D1C-4A2B-9D59-D63FB0BA0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402957" cy="434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461DC-2708-4469-90B1-7AF4D322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8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B380-56C0-4E84-9ABE-F434C9CD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4FA9B68-A3BD-4447-90AB-07984B9A58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201" y="75569"/>
            <a:ext cx="4641574" cy="67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FE1DA0DF-422C-415E-A12A-55E392C608D0}"/>
              </a:ext>
            </a:extLst>
          </p:cNvPr>
          <p:cNvSpPr/>
          <p:nvPr/>
        </p:nvSpPr>
        <p:spPr>
          <a:xfrm>
            <a:off x="2922765" y="296091"/>
            <a:ext cx="705394" cy="2220686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rgbClr val="FF000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C7A6F-D89C-4E99-B9D9-A577B74B5914}"/>
              </a:ext>
            </a:extLst>
          </p:cNvPr>
          <p:cNvSpPr txBox="1"/>
          <p:nvPr/>
        </p:nvSpPr>
        <p:spPr>
          <a:xfrm>
            <a:off x="967693" y="617229"/>
            <a:ext cx="22468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US / EU / UK</a:t>
            </a:r>
          </a:p>
          <a:p>
            <a:r>
              <a:rPr lang="en-US" sz="1600" dirty="0">
                <a:solidFill>
                  <a:srgbClr val="C00000"/>
                </a:solidFill>
              </a:rPr>
              <a:t>Pfizer / BNTX</a:t>
            </a:r>
          </a:p>
          <a:p>
            <a:r>
              <a:rPr lang="en-US" sz="1600" dirty="0" err="1">
                <a:solidFill>
                  <a:srgbClr val="C00000"/>
                </a:solidFill>
              </a:rPr>
              <a:t>Moderna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 err="1">
                <a:solidFill>
                  <a:srgbClr val="C00000"/>
                </a:solidFill>
              </a:rPr>
              <a:t>AstraZenica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Johnson &amp; Johnson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25958C1-3FE9-464D-BAC5-272CA0443B60}"/>
              </a:ext>
            </a:extLst>
          </p:cNvPr>
          <p:cNvSpPr/>
          <p:nvPr/>
        </p:nvSpPr>
        <p:spPr>
          <a:xfrm>
            <a:off x="2918411" y="2764976"/>
            <a:ext cx="705394" cy="2220686"/>
          </a:xfrm>
          <a:prstGeom prst="leftBrac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rgbClr val="FF000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DE9B6-9754-4D29-8079-0175B5AB531B}"/>
              </a:ext>
            </a:extLst>
          </p:cNvPr>
          <p:cNvSpPr txBox="1"/>
          <p:nvPr/>
        </p:nvSpPr>
        <p:spPr>
          <a:xfrm>
            <a:off x="1303541" y="3049664"/>
            <a:ext cx="16671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China</a:t>
            </a:r>
          </a:p>
          <a:p>
            <a:r>
              <a:rPr lang="en-US" sz="1600" dirty="0" err="1">
                <a:solidFill>
                  <a:srgbClr val="7030A0"/>
                </a:solidFill>
              </a:rPr>
              <a:t>SinoVac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 err="1">
                <a:solidFill>
                  <a:srgbClr val="7030A0"/>
                </a:solidFill>
              </a:rPr>
              <a:t>SinoPharm</a:t>
            </a:r>
            <a:r>
              <a:rPr lang="en-US" sz="1600" dirty="0">
                <a:solidFill>
                  <a:srgbClr val="7030A0"/>
                </a:solidFill>
              </a:rPr>
              <a:t> #1</a:t>
            </a:r>
          </a:p>
          <a:p>
            <a:r>
              <a:rPr lang="en-US" sz="1600" dirty="0" err="1">
                <a:solidFill>
                  <a:srgbClr val="7030A0"/>
                </a:solidFill>
              </a:rPr>
              <a:t>SinoPharm</a:t>
            </a:r>
            <a:r>
              <a:rPr lang="en-US" sz="1600" dirty="0">
                <a:solidFill>
                  <a:srgbClr val="7030A0"/>
                </a:solidFill>
              </a:rPr>
              <a:t> #2</a:t>
            </a:r>
          </a:p>
          <a:p>
            <a:r>
              <a:rPr lang="en-US" sz="1600" dirty="0" err="1">
                <a:solidFill>
                  <a:srgbClr val="7030A0"/>
                </a:solidFill>
              </a:rPr>
              <a:t>CanSino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A96E21A-FC86-4298-9F35-60100291E8F1}"/>
              </a:ext>
            </a:extLst>
          </p:cNvPr>
          <p:cNvSpPr/>
          <p:nvPr/>
        </p:nvSpPr>
        <p:spPr>
          <a:xfrm>
            <a:off x="2905352" y="5109760"/>
            <a:ext cx="705394" cy="248199"/>
          </a:xfrm>
          <a:prstGeom prst="leftBrac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rgbClr val="FF000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9C594-1E16-4B10-A6A1-44285CE9FABA}"/>
              </a:ext>
            </a:extLst>
          </p:cNvPr>
          <p:cNvSpPr txBox="1"/>
          <p:nvPr/>
        </p:nvSpPr>
        <p:spPr>
          <a:xfrm>
            <a:off x="1342776" y="4846328"/>
            <a:ext cx="1803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India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Bharet</a:t>
            </a:r>
            <a:r>
              <a:rPr lang="en-US" sz="1600" dirty="0">
                <a:solidFill>
                  <a:srgbClr val="002060"/>
                </a:solidFill>
              </a:rPr>
              <a:t> Biotech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D674E88-621F-409B-898C-C19FD344CC5C}"/>
              </a:ext>
            </a:extLst>
          </p:cNvPr>
          <p:cNvSpPr/>
          <p:nvPr/>
        </p:nvSpPr>
        <p:spPr>
          <a:xfrm>
            <a:off x="2905352" y="5633318"/>
            <a:ext cx="705394" cy="1023354"/>
          </a:xfrm>
          <a:prstGeom prst="leftBrac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rgbClr val="FF000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E5FBF-9FDF-4B81-9286-A28EB90E4E0A}"/>
              </a:ext>
            </a:extLst>
          </p:cNvPr>
          <p:cNvSpPr txBox="1"/>
          <p:nvPr/>
        </p:nvSpPr>
        <p:spPr>
          <a:xfrm>
            <a:off x="1303541" y="5633318"/>
            <a:ext cx="1422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Russia</a:t>
            </a:r>
          </a:p>
          <a:p>
            <a:r>
              <a:rPr lang="en-US" sz="1600" dirty="0">
                <a:solidFill>
                  <a:srgbClr val="00B0F0"/>
                </a:solidFill>
              </a:rPr>
              <a:t>State-funded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Sputnik 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B0F0"/>
                </a:solidFill>
              </a:rPr>
              <a:t>CoviVac</a:t>
            </a:r>
            <a:endParaRPr lang="en-US" sz="1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3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B380-56C0-4E84-9ABE-F434C9CD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US / EU / UK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Pfizer / BNTX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err="1">
                <a:solidFill>
                  <a:srgbClr val="C00000"/>
                </a:solidFill>
              </a:rPr>
              <a:t>Moderna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err="1">
                <a:solidFill>
                  <a:srgbClr val="C00000"/>
                </a:solidFill>
              </a:rPr>
              <a:t>AstraZenica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Johnson &amp; Johnson</a:t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7FD92E-F5CC-4A1D-AEB7-EE4198369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73"/>
          <a:stretch/>
        </p:blipFill>
        <p:spPr bwMode="auto">
          <a:xfrm>
            <a:off x="1280161" y="1566234"/>
            <a:ext cx="8685759" cy="474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1D46-032D-491B-A0E2-E4CA221A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9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864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var(--jp-code-font-family)</vt:lpstr>
      <vt:lpstr>Office Theme</vt:lpstr>
      <vt:lpstr>Covid-19 Vaccines</vt:lpstr>
      <vt:lpstr>Datasets</vt:lpstr>
      <vt:lpstr>Yahoo Finance datasets</vt:lpstr>
      <vt:lpstr>PowerPoint Presentation</vt:lpstr>
      <vt:lpstr>Who is approving whose vaccines?</vt:lpstr>
      <vt:lpstr>VACCINES : APPROVALS {'PFE / BNTX': 12, 'MRNA': 5, 'AZN': 13, 'JNJ': 4, 'SVA': 6, 'SHTDY_1': 1, 'SHTDY_2': 1, 'CanSino': 2, 'BIBCL.BO': 1, 'Sputnik V': 2, 'CoviVac': 1} </vt:lpstr>
      <vt:lpstr>How are stock prices affected by approvals?</vt:lpstr>
      <vt:lpstr>PowerPoint Presentation</vt:lpstr>
      <vt:lpstr>US / EU / UK Pfizer / BNTX Moderna AstraZenica Johnson &amp; Johnson </vt:lpstr>
      <vt:lpstr>China SinoVac SinoPharm #1 SinoPharm #2 CanSino</vt:lpstr>
      <vt:lpstr>India Bharet Biotech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 piper</dc:creator>
  <cp:lastModifiedBy>walter piper</cp:lastModifiedBy>
  <cp:revision>12</cp:revision>
  <dcterms:created xsi:type="dcterms:W3CDTF">2021-03-16T18:01:26Z</dcterms:created>
  <dcterms:modified xsi:type="dcterms:W3CDTF">2021-03-16T22:02:09Z</dcterms:modified>
</cp:coreProperties>
</file>