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3"/>
  </p:notesMasterIdLst>
  <p:sldIdLst>
    <p:sldId id="296"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5" autoAdjust="0"/>
    <p:restoredTop sz="94660"/>
  </p:normalViewPr>
  <p:slideViewPr>
    <p:cSldViewPr snapToGrid="0" snapToObjects="1">
      <p:cViewPr varScale="1">
        <p:scale>
          <a:sx n="59" d="100"/>
          <a:sy n="59" d="100"/>
        </p:scale>
        <p:origin x="1484"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8D6A5E-9082-45AA-93CB-B6E17F6FC8A4}" type="datetimeFigureOut">
              <a:rPr lang="en-US" smtClean="0"/>
              <a:t>6/18/2025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FBE94-E633-4350-99C9-22A7F8C21CE5}" type="slidenum">
              <a:rPr lang="en-US" smtClean="0"/>
              <a:t>‹#›</a:t>
            </a:fld>
            <a:endParaRPr lang="en-US"/>
          </a:p>
        </p:txBody>
      </p:sp>
    </p:spTree>
    <p:extLst>
      <p:ext uri="{BB962C8B-B14F-4D97-AF65-F5344CB8AC3E}">
        <p14:creationId xmlns:p14="http://schemas.microsoft.com/office/powerpoint/2010/main" val="3305483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8FBE94-E633-4350-99C9-22A7F8C21CE5}" type="slidenum">
              <a:rPr lang="en-US" smtClean="0"/>
              <a:t>6</a:t>
            </a:fld>
            <a:endParaRPr lang="en-US"/>
          </a:p>
        </p:txBody>
      </p:sp>
    </p:spTree>
    <p:extLst>
      <p:ext uri="{BB962C8B-B14F-4D97-AF65-F5344CB8AC3E}">
        <p14:creationId xmlns:p14="http://schemas.microsoft.com/office/powerpoint/2010/main" val="279205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8FBE94-E633-4350-99C9-22A7F8C21CE5}" type="slidenum">
              <a:rPr lang="en-US" smtClean="0"/>
              <a:t>19</a:t>
            </a:fld>
            <a:endParaRPr lang="en-US"/>
          </a:p>
        </p:txBody>
      </p:sp>
    </p:spTree>
    <p:extLst>
      <p:ext uri="{BB962C8B-B14F-4D97-AF65-F5344CB8AC3E}">
        <p14:creationId xmlns:p14="http://schemas.microsoft.com/office/powerpoint/2010/main" val="4103452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9144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08831" y="1449146"/>
            <a:ext cx="7526338"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08831" y="5280847"/>
            <a:ext cx="7526338"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5708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4863" y="4800600"/>
            <a:ext cx="7526337"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9144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04863" y="5367338"/>
            <a:ext cx="7526337"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43610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485107" y="1338479"/>
            <a:ext cx="4749312"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49573" y="1495525"/>
            <a:ext cx="442038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651226" y="4700702"/>
            <a:ext cx="4418727"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5398884" y="1338479"/>
            <a:ext cx="3302316" cy="4075464"/>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0365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855663" y="2286585"/>
            <a:ext cx="3671336"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017816" y="2435956"/>
            <a:ext cx="328689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4616450" y="2286000"/>
            <a:ext cx="3671888" cy="2300288"/>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5BCAD085-E8A6-8845-BD4E-CB4CCA059FC4}"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033573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0499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5752238" y="446089"/>
            <a:ext cx="3391762"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9" name="AutoShape 4"/>
          <p:cNvSpPr>
            <a:spLocks noChangeAspect="1" noChangeArrowheads="1" noTextEdit="1"/>
          </p:cNvSpPr>
          <p:nvPr/>
        </p:nvSpPr>
        <p:spPr bwMode="auto">
          <a:xfrm>
            <a:off x="5233988" y="0"/>
            <a:ext cx="39100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 name="Vertical Title 1"/>
          <p:cNvSpPr>
            <a:spLocks noGrp="1"/>
          </p:cNvSpPr>
          <p:nvPr>
            <p:ph type="title" orient="vert"/>
          </p:nvPr>
        </p:nvSpPr>
        <p:spPr>
          <a:xfrm>
            <a:off x="6137655" y="586171"/>
            <a:ext cx="1701800"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862" y="446089"/>
            <a:ext cx="4947376"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428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809997" y="2222287"/>
            <a:ext cx="7524003" cy="363651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99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0"/>
            <a:ext cx="9144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2951396"/>
            <a:ext cx="7526337"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04863" y="5281200"/>
            <a:ext cx="7526337"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4785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9996" y="2222287"/>
            <a:ext cx="367072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0" y="2222287"/>
            <a:ext cx="3670720"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058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09996" y="2174875"/>
            <a:ext cx="367072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09996" y="2751137"/>
            <a:ext cx="3687391"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280" y="2174875"/>
            <a:ext cx="3670720"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280" y="2751137"/>
            <a:ext cx="3670720"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1066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1180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3011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804863" y="446086"/>
            <a:ext cx="2660650"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04863" y="446088"/>
            <a:ext cx="2660650"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641724" y="446087"/>
            <a:ext cx="4689475"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4863" y="2260737"/>
            <a:ext cx="2660650"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5125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9996" y="727521"/>
            <a:ext cx="350154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4573588" y="0"/>
            <a:ext cx="4570412"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09996" y="2344684"/>
            <a:ext cx="350154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2914357" y="6041361"/>
            <a:ext cx="732659" cy="365125"/>
          </a:xfrm>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a:xfrm>
            <a:off x="442797" y="6041361"/>
            <a:ext cx="2471560" cy="365125"/>
          </a:xfrm>
        </p:spPr>
        <p:txBody>
          <a:bodyPr/>
          <a:lstStyle/>
          <a:p>
            <a:endParaRPr lang="en-US"/>
          </a:p>
        </p:txBody>
      </p:sp>
      <p:sp>
        <p:nvSpPr>
          <p:cNvPr id="7" name="Slide Number Placeholder 6"/>
          <p:cNvSpPr>
            <a:spLocks noGrp="1"/>
          </p:cNvSpPr>
          <p:nvPr>
            <p:ph type="sldNum" sz="quarter" idx="12"/>
          </p:nvPr>
        </p:nvSpPr>
        <p:spPr>
          <a:xfrm>
            <a:off x="3647017" y="5915887"/>
            <a:ext cx="796616" cy="49059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9079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9997" y="447188"/>
            <a:ext cx="7524003"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09997" y="2184400"/>
            <a:ext cx="7524003"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42797" y="6041361"/>
            <a:ext cx="6289532"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6911422" y="6041361"/>
            <a:ext cx="993161" cy="365125"/>
          </a:xfrm>
          <a:prstGeom prst="rect">
            <a:avLst/>
          </a:prstGeom>
        </p:spPr>
        <p:txBody>
          <a:bodyPr vert="horz" lIns="91440" tIns="45720" rIns="91440" bIns="45720" rtlCol="0" anchor="b"/>
          <a:lstStyle>
            <a:lvl1pPr algn="r">
              <a:defRPr sz="900">
                <a:solidFill>
                  <a:schemeClr val="tx1"/>
                </a:solidFill>
              </a:defRPr>
            </a:lvl1pPr>
          </a:lstStyle>
          <a:p>
            <a:fld id="{5BCAD085-E8A6-8845-BD4E-CB4CCA059FC4}" type="datetimeFigureOut">
              <a:rPr lang="en-US" smtClean="0"/>
              <a:t>6/18/2025</a:t>
            </a:fld>
            <a:endParaRPr lang="en-US"/>
          </a:p>
        </p:txBody>
      </p:sp>
      <p:sp>
        <p:nvSpPr>
          <p:cNvPr id="6" name="Slide Number Placeholder 5"/>
          <p:cNvSpPr>
            <a:spLocks noGrp="1"/>
          </p:cNvSpPr>
          <p:nvPr>
            <p:ph type="sldNum" sz="quarter" idx="4"/>
          </p:nvPr>
        </p:nvSpPr>
        <p:spPr>
          <a:xfrm>
            <a:off x="7904584" y="5915887"/>
            <a:ext cx="796616" cy="490599"/>
          </a:xfrm>
          <a:prstGeom prst="rect">
            <a:avLst/>
          </a:prstGeom>
        </p:spPr>
        <p:txBody>
          <a:bodyPr vert="horz" lIns="91440" tIns="45720" rIns="91440" bIns="10800" rtlCol="0" anchor="b"/>
          <a:lstStyle>
            <a:lvl1pPr algn="r">
              <a:defRPr sz="20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37441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hyperlink" Target="http://www.nextax.ai/" TargetMode="External"/><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0FA1B97-98F1-4B4E-816D-27FA0E062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logo with white text&#10;&#10;AI-generated content may be incorrect.">
            <a:extLst>
              <a:ext uri="{FF2B5EF4-FFF2-40B4-BE49-F238E27FC236}">
                <a16:creationId xmlns:a16="http://schemas.microsoft.com/office/drawing/2014/main" id="{F8DF23F5-80E0-ACF8-3C10-7A3779152F60}"/>
              </a:ext>
            </a:extLst>
          </p:cNvPr>
          <p:cNvPicPr>
            <a:picLocks noChangeAspect="1"/>
          </p:cNvPicPr>
          <p:nvPr/>
        </p:nvPicPr>
        <p:blipFill>
          <a:blip r:embed="rId2"/>
          <a:stretch>
            <a:fillRect/>
          </a:stretch>
        </p:blipFill>
        <p:spPr>
          <a:xfrm>
            <a:off x="3506581" y="901908"/>
            <a:ext cx="5273944" cy="1951359"/>
          </a:xfrm>
          <a:prstGeom prst="rect">
            <a:avLst/>
          </a:prstGeom>
        </p:spPr>
      </p:pic>
      <p:pic>
        <p:nvPicPr>
          <p:cNvPr id="11" name="Picture 10" descr="A logo on a black surface&#10;&#10;AI-generated content may be incorrect.">
            <a:extLst>
              <a:ext uri="{FF2B5EF4-FFF2-40B4-BE49-F238E27FC236}">
                <a16:creationId xmlns:a16="http://schemas.microsoft.com/office/drawing/2014/main" id="{B6368248-0D83-4CAC-B425-98ADD5269C29}"/>
              </a:ext>
            </a:extLst>
          </p:cNvPr>
          <p:cNvPicPr>
            <a:picLocks noChangeAspect="1"/>
          </p:cNvPicPr>
          <p:nvPr/>
        </p:nvPicPr>
        <p:blipFill>
          <a:blip r:embed="rId3"/>
          <a:stretch>
            <a:fillRect/>
          </a:stretch>
        </p:blipFill>
        <p:spPr>
          <a:xfrm>
            <a:off x="-1" y="2006"/>
            <a:ext cx="3645197" cy="3645197"/>
          </a:xfrm>
          <a:prstGeom prst="rect">
            <a:avLst/>
          </a:prstGeom>
        </p:spPr>
      </p:pic>
      <p:sp>
        <p:nvSpPr>
          <p:cNvPr id="22" name="Freeform: Shape 21">
            <a:extLst>
              <a:ext uri="{FF2B5EF4-FFF2-40B4-BE49-F238E27FC236}">
                <a16:creationId xmlns:a16="http://schemas.microsoft.com/office/drawing/2014/main" id="{71B2BF06-97B5-459D-A2C0-49B160F57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47203"/>
            <a:ext cx="8780525" cy="2572622"/>
          </a:xfrm>
          <a:custGeom>
            <a:avLst/>
            <a:gdLst>
              <a:gd name="connsiteX0" fmla="*/ 0 w 11707367"/>
              <a:gd name="connsiteY0" fmla="*/ 0 h 2572622"/>
              <a:gd name="connsiteX1" fmla="*/ 1888420 w 11707367"/>
              <a:gd name="connsiteY1" fmla="*/ 0 h 2572622"/>
              <a:gd name="connsiteX2" fmla="*/ 2198560 w 11707367"/>
              <a:gd name="connsiteY2" fmla="*/ 310139 h 2572622"/>
              <a:gd name="connsiteX3" fmla="*/ 2425431 w 11707367"/>
              <a:gd name="connsiteY3" fmla="*/ 310139 h 2572622"/>
              <a:gd name="connsiteX4" fmla="*/ 2735570 w 11707367"/>
              <a:gd name="connsiteY4" fmla="*/ 0 h 2572622"/>
              <a:gd name="connsiteX5" fmla="*/ 11707367 w 11707367"/>
              <a:gd name="connsiteY5" fmla="*/ 0 h 2572622"/>
              <a:gd name="connsiteX6" fmla="*/ 11707367 w 11707367"/>
              <a:gd name="connsiteY6" fmla="*/ 2572622 h 2572622"/>
              <a:gd name="connsiteX7" fmla="*/ 0 w 11707367"/>
              <a:gd name="connsiteY7" fmla="*/ 2572622 h 2572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707367" h="2572622">
                <a:moveTo>
                  <a:pt x="0" y="0"/>
                </a:moveTo>
                <a:lnTo>
                  <a:pt x="1888420" y="0"/>
                </a:lnTo>
                <a:lnTo>
                  <a:pt x="2198560" y="310139"/>
                </a:lnTo>
                <a:cubicBezTo>
                  <a:pt x="2261209" y="372788"/>
                  <a:pt x="2362782" y="372788"/>
                  <a:pt x="2425431" y="310139"/>
                </a:cubicBezTo>
                <a:lnTo>
                  <a:pt x="2735570" y="0"/>
                </a:lnTo>
                <a:lnTo>
                  <a:pt x="11707367" y="0"/>
                </a:lnTo>
                <a:lnTo>
                  <a:pt x="11707367" y="2572622"/>
                </a:lnTo>
                <a:lnTo>
                  <a:pt x="0" y="2572622"/>
                </a:lnTo>
                <a:close/>
              </a:path>
            </a:pathLst>
          </a:custGeom>
          <a:solidFill>
            <a:srgbClr val="595959">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8FAC0695-5894-5C2C-AF90-AF72A185FE07}"/>
              </a:ext>
            </a:extLst>
          </p:cNvPr>
          <p:cNvSpPr>
            <a:spLocks noGrp="1"/>
          </p:cNvSpPr>
          <p:nvPr>
            <p:ph type="subTitle" idx="1"/>
          </p:nvPr>
        </p:nvSpPr>
        <p:spPr>
          <a:xfrm>
            <a:off x="505900" y="4423425"/>
            <a:ext cx="7929000" cy="434974"/>
          </a:xfrm>
        </p:spPr>
        <p:txBody>
          <a:bodyPr>
            <a:noAutofit/>
          </a:bodyPr>
          <a:lstStyle/>
          <a:p>
            <a:pPr algn="ctr"/>
            <a:r>
              <a:rPr lang="en-US" sz="3600" b="1" dirty="0"/>
              <a:t>LLC or S Corp:                          </a:t>
            </a:r>
            <a:r>
              <a:rPr lang="en-US" sz="3600" b="1" dirty="0">
                <a:solidFill>
                  <a:schemeClr val="tx2"/>
                </a:solidFill>
              </a:rPr>
              <a:t>Which Entity is Right for You?</a:t>
            </a:r>
          </a:p>
        </p:txBody>
      </p:sp>
    </p:spTree>
    <p:extLst>
      <p:ext uri="{BB962C8B-B14F-4D97-AF65-F5344CB8AC3E}">
        <p14:creationId xmlns:p14="http://schemas.microsoft.com/office/powerpoint/2010/main" val="1638461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867" y="548788"/>
            <a:ext cx="5887711" cy="970450"/>
          </a:xfrm>
        </p:spPr>
        <p:txBody>
          <a:bodyPr>
            <a:noAutofit/>
          </a:bodyPr>
          <a:lstStyle/>
          <a:p>
            <a:r>
              <a:rPr lang="en-US" sz="3400" dirty="0"/>
              <a:t>How LLC Owners Get Paid </a:t>
            </a:r>
            <a:br>
              <a:rPr lang="en-US" sz="3400" dirty="0"/>
            </a:br>
            <a:endParaRPr sz="3400" dirty="0"/>
          </a:p>
        </p:txBody>
      </p:sp>
      <p:sp>
        <p:nvSpPr>
          <p:cNvPr id="3" name="TextBox 2"/>
          <p:cNvSpPr txBox="1"/>
          <p:nvPr/>
        </p:nvSpPr>
        <p:spPr>
          <a:xfrm>
            <a:off x="914400" y="2006599"/>
            <a:ext cx="7857067" cy="3785652"/>
          </a:xfrm>
          <a:prstGeom prst="rect">
            <a:avLst/>
          </a:prstGeom>
          <a:noFill/>
        </p:spPr>
        <p:txBody>
          <a:bodyPr wrap="square">
            <a:spAutoFit/>
          </a:bodyPr>
          <a:lstStyle/>
          <a:p>
            <a:r>
              <a:rPr dirty="0"/>
              <a:t> </a:t>
            </a:r>
          </a:p>
          <a:p>
            <a:r>
              <a:rPr sz="2000" b="1" dirty="0"/>
              <a:t>Payment Considerations</a:t>
            </a:r>
            <a:r>
              <a:rPr lang="en-US" sz="2000" b="1" dirty="0"/>
              <a:t> </a:t>
            </a:r>
            <a:r>
              <a:rPr lang="en-US" b="1" dirty="0"/>
              <a:t>– </a:t>
            </a:r>
            <a:endParaRPr b="1" dirty="0"/>
          </a:p>
          <a:p>
            <a:r>
              <a:rPr dirty="0"/>
              <a:t> </a:t>
            </a:r>
          </a:p>
          <a:p>
            <a:r>
              <a:rPr sz="1600" dirty="0"/>
              <a:t> </a:t>
            </a:r>
            <a:r>
              <a:rPr b="1" dirty="0"/>
              <a:t>Sole Proprietors </a:t>
            </a:r>
            <a:r>
              <a:rPr sz="1600" dirty="0"/>
              <a:t>are not employees of the company, and therefore, do not receive a W2. </a:t>
            </a:r>
          </a:p>
          <a:p>
            <a:r>
              <a:rPr sz="1600" dirty="0"/>
              <a:t> </a:t>
            </a:r>
            <a:r>
              <a:rPr b="1" dirty="0"/>
              <a:t>Partnerships </a:t>
            </a:r>
            <a:r>
              <a:rPr sz="1600" dirty="0"/>
              <a:t>report business income on the 1065 partnership tax return, </a:t>
            </a:r>
          </a:p>
          <a:p>
            <a:r>
              <a:rPr sz="1600" dirty="0"/>
              <a:t>and members pay self-employment taxes on their shares of the business </a:t>
            </a:r>
          </a:p>
          <a:p>
            <a:r>
              <a:rPr sz="1600" dirty="0"/>
              <a:t>income. </a:t>
            </a:r>
          </a:p>
          <a:p>
            <a:r>
              <a:rPr sz="1600" dirty="0"/>
              <a:t> In </a:t>
            </a:r>
            <a:r>
              <a:rPr b="1" dirty="0"/>
              <a:t>single-member LLCs </a:t>
            </a:r>
            <a:r>
              <a:rPr sz="1600" dirty="0"/>
              <a:t>and multi-member LLCs that elect to file taxes as a C Corporation, all members are considered employees of the company and must receive a W2. </a:t>
            </a:r>
          </a:p>
          <a:p>
            <a:r>
              <a:rPr sz="1600" dirty="0"/>
              <a:t> </a:t>
            </a:r>
            <a:r>
              <a:rPr b="1" dirty="0"/>
              <a:t>LLCs that elect S Corporation </a:t>
            </a:r>
            <a:r>
              <a:rPr sz="1600" dirty="0"/>
              <a:t>status file a 1120S tax return, with </a:t>
            </a:r>
          </a:p>
          <a:p>
            <a:r>
              <a:rPr sz="1600" dirty="0"/>
              <a:t>members receiving a Schedule K-1 form indicating their share of the </a:t>
            </a:r>
          </a:p>
          <a:p>
            <a:r>
              <a:rPr sz="1600" dirty="0"/>
              <a:t>profits and losses.</a:t>
            </a:r>
          </a:p>
        </p:txBody>
      </p:sp>
      <p:pic>
        <p:nvPicPr>
          <p:cNvPr id="4" name="Picture 3" descr="A logo with a circular design&#10;&#10;AI-generated content may be incorrect.">
            <a:extLst>
              <a:ext uri="{FF2B5EF4-FFF2-40B4-BE49-F238E27FC236}">
                <a16:creationId xmlns:a16="http://schemas.microsoft.com/office/drawing/2014/main" id="{AD80EE85-8065-2442-AFF4-60C9AF691A00}"/>
              </a:ext>
            </a:extLst>
          </p:cNvPr>
          <p:cNvPicPr>
            <a:picLocks noChangeAspect="1"/>
          </p:cNvPicPr>
          <p:nvPr/>
        </p:nvPicPr>
        <p:blipFill>
          <a:blip r:embed="rId2"/>
          <a:stretch>
            <a:fillRect/>
          </a:stretch>
        </p:blipFill>
        <p:spPr>
          <a:xfrm>
            <a:off x="7239001" y="0"/>
            <a:ext cx="1905000" cy="1905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7" y="752791"/>
            <a:ext cx="7524003" cy="970450"/>
          </a:xfrm>
        </p:spPr>
        <p:txBody>
          <a:bodyPr/>
          <a:lstStyle/>
          <a:p>
            <a:r>
              <a:rPr lang="en-US" sz="3600" dirty="0"/>
              <a:t>Paying Social Security </a:t>
            </a:r>
            <a:br>
              <a:rPr lang="en-US" sz="3600" dirty="0"/>
            </a:br>
            <a:endParaRPr sz="3600" dirty="0"/>
          </a:p>
        </p:txBody>
      </p:sp>
      <p:sp>
        <p:nvSpPr>
          <p:cNvPr id="3" name="TextBox 2"/>
          <p:cNvSpPr txBox="1"/>
          <p:nvPr/>
        </p:nvSpPr>
        <p:spPr>
          <a:xfrm>
            <a:off x="914400" y="1828800"/>
            <a:ext cx="7780867" cy="3693319"/>
          </a:xfrm>
          <a:prstGeom prst="rect">
            <a:avLst/>
          </a:prstGeom>
          <a:noFill/>
        </p:spPr>
        <p:txBody>
          <a:bodyPr wrap="square">
            <a:spAutoFit/>
          </a:bodyPr>
          <a:lstStyle/>
          <a:p>
            <a:endParaRPr lang="en-US" dirty="0"/>
          </a:p>
          <a:p>
            <a:r>
              <a:rPr dirty="0"/>
              <a:t> </a:t>
            </a:r>
          </a:p>
          <a:p>
            <a:r>
              <a:rPr dirty="0"/>
              <a:t> In general, all workers, including business owners, pay Social Security and Medicare taxes (called FICA) unless income is below $400 for the year. </a:t>
            </a:r>
          </a:p>
          <a:p>
            <a:r>
              <a:rPr dirty="0"/>
              <a:t> The Social Security tax rate on taxable wages is 6.2% each for the </a:t>
            </a:r>
          </a:p>
          <a:p>
            <a:r>
              <a:rPr dirty="0"/>
              <a:t>employer and employee or 12.4% for both. The Medicare tax rate is </a:t>
            </a:r>
          </a:p>
          <a:p>
            <a:r>
              <a:rPr dirty="0"/>
              <a:t>1.45% each for the employee and employer. </a:t>
            </a:r>
          </a:p>
          <a:p>
            <a:r>
              <a:rPr dirty="0"/>
              <a:t> In addition, employers are responsible for paying state unemployment </a:t>
            </a:r>
          </a:p>
          <a:p>
            <a:r>
              <a:rPr dirty="0"/>
              <a:t>taxes for each employee (the rate varies by state). </a:t>
            </a:r>
          </a:p>
          <a:p>
            <a:r>
              <a:rPr dirty="0"/>
              <a:t> Sole Proprietorships, General Partners, and LLC members treated as Partnerships do not pay state unemployment taxes.</a:t>
            </a:r>
          </a:p>
        </p:txBody>
      </p:sp>
      <p:pic>
        <p:nvPicPr>
          <p:cNvPr id="4" name="Picture 3" descr="A logo with a circular design&#10;&#10;AI-generated content may be incorrect.">
            <a:extLst>
              <a:ext uri="{FF2B5EF4-FFF2-40B4-BE49-F238E27FC236}">
                <a16:creationId xmlns:a16="http://schemas.microsoft.com/office/drawing/2014/main" id="{4D023CCB-57FE-E4DA-DD66-71DAD4B57942}"/>
              </a:ext>
            </a:extLst>
          </p:cNvPr>
          <p:cNvPicPr>
            <a:picLocks noChangeAspect="1"/>
          </p:cNvPicPr>
          <p:nvPr/>
        </p:nvPicPr>
        <p:blipFill>
          <a:blip r:embed="rId2"/>
          <a:stretch>
            <a:fillRect/>
          </a:stretch>
        </p:blipFill>
        <p:spPr>
          <a:xfrm>
            <a:off x="7476068" y="195282"/>
            <a:ext cx="1422399" cy="14223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637219"/>
            <a:ext cx="7524003" cy="970450"/>
          </a:xfrm>
        </p:spPr>
        <p:txBody>
          <a:bodyPr/>
          <a:lstStyle/>
          <a:p>
            <a:r>
              <a:rPr lang="en-US" sz="3600" dirty="0"/>
              <a:t>Payment Via 1099s </a:t>
            </a:r>
            <a:br>
              <a:rPr lang="en-US" sz="3600" dirty="0"/>
            </a:br>
            <a:endParaRPr lang="en-US" sz="3600" dirty="0"/>
          </a:p>
        </p:txBody>
      </p:sp>
      <p:sp>
        <p:nvSpPr>
          <p:cNvPr id="3" name="TextBox 2"/>
          <p:cNvSpPr txBox="1"/>
          <p:nvPr/>
        </p:nvSpPr>
        <p:spPr>
          <a:xfrm>
            <a:off x="914401" y="2049606"/>
            <a:ext cx="7670800" cy="2862322"/>
          </a:xfrm>
          <a:prstGeom prst="rect">
            <a:avLst/>
          </a:prstGeom>
          <a:noFill/>
        </p:spPr>
        <p:txBody>
          <a:bodyPr wrap="square">
            <a:spAutoFit/>
          </a:bodyPr>
          <a:lstStyle/>
          <a:p>
            <a:r>
              <a:rPr dirty="0"/>
              <a:t> </a:t>
            </a:r>
          </a:p>
          <a:p>
            <a:r>
              <a:rPr dirty="0"/>
              <a:t> Another option for paying yourself is having the LLC hire you as an independent contractor. </a:t>
            </a:r>
            <a:endParaRPr lang="en-US" dirty="0"/>
          </a:p>
          <a:p>
            <a:endParaRPr dirty="0"/>
          </a:p>
          <a:p>
            <a:r>
              <a:rPr dirty="0"/>
              <a:t> You are still responsible for paying self-employment taxes, and you must follow the rules for independent contractors. </a:t>
            </a:r>
            <a:endParaRPr lang="en-US" dirty="0"/>
          </a:p>
          <a:p>
            <a:endParaRPr dirty="0"/>
          </a:p>
          <a:p>
            <a:r>
              <a:rPr dirty="0"/>
              <a:t> What kind of tax benefits are still available to your company, and as an LLC are not as clear, so it’s essential to talk to your accountant before using the independent contractor option.</a:t>
            </a:r>
          </a:p>
        </p:txBody>
      </p:sp>
      <p:pic>
        <p:nvPicPr>
          <p:cNvPr id="4" name="Picture 3" descr="A logo with a circular design&#10;&#10;AI-generated content may be incorrect.">
            <a:extLst>
              <a:ext uri="{FF2B5EF4-FFF2-40B4-BE49-F238E27FC236}">
                <a16:creationId xmlns:a16="http://schemas.microsoft.com/office/drawing/2014/main" id="{CB7597B1-27B2-979D-E561-AFD2DA7BA396}"/>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533" y="1039855"/>
            <a:ext cx="5345270" cy="970450"/>
          </a:xfrm>
        </p:spPr>
        <p:txBody>
          <a:bodyPr>
            <a:normAutofit fontScale="90000"/>
          </a:bodyPr>
          <a:lstStyle/>
          <a:p>
            <a:pPr algn="ctr"/>
            <a:r>
              <a:rPr lang="en-US" sz="3800" dirty="0"/>
              <a:t>How S-Corporation Owners Get Paid </a:t>
            </a:r>
            <a:br>
              <a:rPr lang="en-US" dirty="0"/>
            </a:br>
            <a:endParaRPr dirty="0"/>
          </a:p>
        </p:txBody>
      </p:sp>
      <p:sp>
        <p:nvSpPr>
          <p:cNvPr id="3" name="TextBox 2"/>
          <p:cNvSpPr txBox="1"/>
          <p:nvPr/>
        </p:nvSpPr>
        <p:spPr>
          <a:xfrm>
            <a:off x="914400" y="2100281"/>
            <a:ext cx="7959230" cy="4339650"/>
          </a:xfrm>
          <a:prstGeom prst="rect">
            <a:avLst/>
          </a:prstGeom>
          <a:noFill/>
        </p:spPr>
        <p:txBody>
          <a:bodyPr wrap="none">
            <a:spAutoFit/>
          </a:bodyPr>
          <a:lstStyle/>
          <a:p>
            <a:r>
              <a:rPr b="1" dirty="0"/>
              <a:t>Payment Considerations</a:t>
            </a:r>
            <a:r>
              <a:rPr lang="en-US" b="1" dirty="0"/>
              <a:t> – </a:t>
            </a:r>
            <a:r>
              <a:rPr b="1" dirty="0"/>
              <a:t> </a:t>
            </a:r>
          </a:p>
          <a:p>
            <a:r>
              <a:rPr dirty="0"/>
              <a:t> </a:t>
            </a:r>
          </a:p>
          <a:p>
            <a:r>
              <a:rPr sz="1600" dirty="0"/>
              <a:t> An S Corporation shareholder who does substantial work for the company is </a:t>
            </a:r>
          </a:p>
          <a:p>
            <a:r>
              <a:rPr sz="1600" dirty="0"/>
              <a:t>considered an employee and must take a reasonable salary via payroll. </a:t>
            </a:r>
          </a:p>
          <a:p>
            <a:r>
              <a:rPr sz="1600" dirty="0"/>
              <a:t> The business must put the shareholder on payroll and compensate the </a:t>
            </a:r>
          </a:p>
          <a:p>
            <a:r>
              <a:rPr sz="1600" dirty="0"/>
              <a:t>shareholder through a reasonable salary - from which taxes are withheld. </a:t>
            </a:r>
          </a:p>
          <a:p>
            <a:r>
              <a:rPr sz="1600" dirty="0"/>
              <a:t> An S Corporation’s profits are taxable at the shareholder level. Distributions </a:t>
            </a:r>
          </a:p>
          <a:p>
            <a:r>
              <a:rPr sz="1600" dirty="0"/>
              <a:t>of these profits can be made to shareholders tax free. </a:t>
            </a:r>
          </a:p>
          <a:p>
            <a:r>
              <a:rPr sz="1600" dirty="0"/>
              <a:t> S Corporation owners can run into trouble if they pay themselves a </a:t>
            </a:r>
          </a:p>
          <a:p>
            <a:r>
              <a:rPr sz="1600" dirty="0"/>
              <a:t>suspiciously small salary and then take most of their compensation in the </a:t>
            </a:r>
          </a:p>
          <a:p>
            <a:r>
              <a:rPr sz="1600" dirty="0"/>
              <a:t>form of distributions to minimize the amount of taxes they must pay. </a:t>
            </a:r>
          </a:p>
          <a:p>
            <a:r>
              <a:rPr sz="1600" dirty="0"/>
              <a:t> The IRS can revoke an S Corporation status if they determine shareholders </a:t>
            </a:r>
          </a:p>
          <a:p>
            <a:r>
              <a:rPr sz="1600" dirty="0"/>
              <a:t>are substantially underpaid for the services they provide. </a:t>
            </a:r>
          </a:p>
          <a:p>
            <a:r>
              <a:rPr sz="1600" dirty="0"/>
              <a:t> It is critical to maintain and track shareholder basis in an S Corporation. Tax </a:t>
            </a:r>
          </a:p>
          <a:p>
            <a:r>
              <a:rPr sz="1600" dirty="0"/>
              <a:t>free distributions can be made to the shareholder as long as there is </a:t>
            </a:r>
          </a:p>
          <a:p>
            <a:r>
              <a:rPr sz="1600" dirty="0"/>
              <a:t>sufficient basis. Shareholder basis has become an examination area by the </a:t>
            </a:r>
          </a:p>
          <a:p>
            <a:r>
              <a:rPr sz="1600" dirty="0"/>
              <a:t>IRS.</a:t>
            </a:r>
          </a:p>
        </p:txBody>
      </p:sp>
      <p:pic>
        <p:nvPicPr>
          <p:cNvPr id="4" name="Picture 3" descr="A logo with a circular design&#10;&#10;AI-generated content may be incorrect.">
            <a:extLst>
              <a:ext uri="{FF2B5EF4-FFF2-40B4-BE49-F238E27FC236}">
                <a16:creationId xmlns:a16="http://schemas.microsoft.com/office/drawing/2014/main" id="{10F4F9AE-68B1-477E-2535-7A1BD05AF22E}"/>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068937"/>
            <a:ext cx="7524003" cy="970450"/>
          </a:xfrm>
        </p:spPr>
        <p:txBody>
          <a:bodyPr/>
          <a:lstStyle/>
          <a:p>
            <a:r>
              <a:rPr lang="en-US" sz="3400" dirty="0"/>
              <a:t>Pass-Through Entity Tax Considerations </a:t>
            </a:r>
            <a:br>
              <a:rPr lang="en-US" sz="3400" dirty="0"/>
            </a:br>
            <a:endParaRPr sz="3400" dirty="0"/>
          </a:p>
        </p:txBody>
      </p:sp>
      <p:sp>
        <p:nvSpPr>
          <p:cNvPr id="3" name="TextBox 2"/>
          <p:cNvSpPr txBox="1"/>
          <p:nvPr/>
        </p:nvSpPr>
        <p:spPr>
          <a:xfrm>
            <a:off x="914400" y="1715029"/>
            <a:ext cx="7916333" cy="4278094"/>
          </a:xfrm>
          <a:prstGeom prst="rect">
            <a:avLst/>
          </a:prstGeom>
          <a:noFill/>
        </p:spPr>
        <p:txBody>
          <a:bodyPr wrap="square">
            <a:spAutoFit/>
          </a:bodyPr>
          <a:lstStyle/>
          <a:p>
            <a:r>
              <a:rPr dirty="0"/>
              <a:t> </a:t>
            </a:r>
          </a:p>
          <a:p>
            <a:r>
              <a:rPr dirty="0"/>
              <a:t> </a:t>
            </a:r>
          </a:p>
          <a:p>
            <a:r>
              <a:rPr sz="2000" b="1" dirty="0"/>
              <a:t>Income Tax </a:t>
            </a:r>
            <a:r>
              <a:rPr lang="en-US" sz="2000" b="1" dirty="0"/>
              <a:t>– </a:t>
            </a:r>
            <a:endParaRPr sz="2000" b="1" dirty="0"/>
          </a:p>
          <a:p>
            <a:r>
              <a:rPr dirty="0"/>
              <a:t> </a:t>
            </a:r>
          </a:p>
          <a:p>
            <a:r>
              <a:rPr dirty="0"/>
              <a:t> Taxes of a pass-through entity flow through to the owners’ individual tax returns. </a:t>
            </a:r>
            <a:endParaRPr lang="en-US" dirty="0"/>
          </a:p>
          <a:p>
            <a:endParaRPr dirty="0"/>
          </a:p>
          <a:p>
            <a:r>
              <a:rPr dirty="0"/>
              <a:t> Business profits are taxed at the individual owner’s personal tax rate </a:t>
            </a:r>
          </a:p>
          <a:p>
            <a:r>
              <a:rPr dirty="0"/>
              <a:t>rather than the corporate tax rate. </a:t>
            </a:r>
            <a:endParaRPr lang="en-US" dirty="0"/>
          </a:p>
          <a:p>
            <a:endParaRPr dirty="0"/>
          </a:p>
          <a:p>
            <a:r>
              <a:rPr dirty="0"/>
              <a:t> This will be advantageous overall if the owner’s individual tax rates </a:t>
            </a:r>
          </a:p>
          <a:p>
            <a:r>
              <a:rPr dirty="0"/>
              <a:t>are lower than the standard corporate tax rate. </a:t>
            </a:r>
            <a:endParaRPr lang="en-US" dirty="0"/>
          </a:p>
          <a:p>
            <a:endParaRPr dirty="0"/>
          </a:p>
          <a:p>
            <a:r>
              <a:rPr dirty="0"/>
              <a:t> But many factors can come into play, such as state tax laws where a business is located, in determining what is best.</a:t>
            </a:r>
          </a:p>
        </p:txBody>
      </p:sp>
      <p:pic>
        <p:nvPicPr>
          <p:cNvPr id="4" name="Picture 3" descr="A logo with a circular design&#10;&#10;AI-generated content may be incorrect.">
            <a:extLst>
              <a:ext uri="{FF2B5EF4-FFF2-40B4-BE49-F238E27FC236}">
                <a16:creationId xmlns:a16="http://schemas.microsoft.com/office/drawing/2014/main" id="{EC7E53B5-A944-A327-C56D-0134F12A7E67}"/>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43601" y="353906"/>
            <a:ext cx="2861764" cy="1332688"/>
          </a:xfrm>
        </p:spPr>
        <p:txBody>
          <a:bodyPr vert="horz" lIns="91440" tIns="45720" rIns="91440" bIns="45720" rtlCol="0" anchor="b">
            <a:normAutofit/>
          </a:bodyPr>
          <a:lstStyle/>
          <a:p>
            <a:pPr algn="ctr">
              <a:lnSpc>
                <a:spcPct val="90000"/>
              </a:lnSpc>
            </a:pPr>
            <a:r>
              <a:rPr lang="en-US" sz="1800" dirty="0">
                <a:solidFill>
                  <a:srgbClr val="FFFFFF"/>
                </a:solidFill>
                <a:cs typeface="+mj-cs"/>
              </a:rPr>
              <a:t>Federal tax overview for the different entity types. </a:t>
            </a:r>
            <a:br>
              <a:rPr lang="en-US" sz="1800" dirty="0">
                <a:solidFill>
                  <a:srgbClr val="FFFFFF"/>
                </a:solidFill>
                <a:cs typeface="+mj-cs"/>
              </a:rPr>
            </a:br>
            <a:endParaRPr lang="en-US" sz="1800" dirty="0">
              <a:solidFill>
                <a:srgbClr val="FFFFFF"/>
              </a:solidFill>
              <a:cs typeface="+mj-cs"/>
            </a:endParaRPr>
          </a:p>
        </p:txBody>
      </p:sp>
      <p:pic>
        <p:nvPicPr>
          <p:cNvPr id="4" name="Picture 3" descr="A logo with a circular design&#10;&#10;AI-generated content may be incorrect.">
            <a:extLst>
              <a:ext uri="{FF2B5EF4-FFF2-40B4-BE49-F238E27FC236}">
                <a16:creationId xmlns:a16="http://schemas.microsoft.com/office/drawing/2014/main" id="{52F6F3D6-668E-5611-5FD3-B181667AE270}"/>
              </a:ext>
            </a:extLst>
          </p:cNvPr>
          <p:cNvPicPr>
            <a:picLocks noChangeAspect="1"/>
          </p:cNvPicPr>
          <p:nvPr/>
        </p:nvPicPr>
        <p:blipFill>
          <a:blip r:embed="rId2"/>
          <a:stretch>
            <a:fillRect/>
          </a:stretch>
        </p:blipFill>
        <p:spPr>
          <a:xfrm>
            <a:off x="347970" y="769460"/>
            <a:ext cx="4959642" cy="4959642"/>
          </a:xfrm>
          <a:prstGeom prst="roundRect">
            <a:avLst>
              <a:gd name="adj" fmla="val 3876"/>
            </a:avLst>
          </a:prstGeom>
          <a:ln>
            <a:solidFill>
              <a:schemeClr val="accent1"/>
            </a:solidFill>
          </a:ln>
          <a:effectLst/>
        </p:spPr>
      </p:pic>
      <p:sp>
        <p:nvSpPr>
          <p:cNvPr id="3" name="TextBox 2"/>
          <p:cNvSpPr txBox="1"/>
          <p:nvPr/>
        </p:nvSpPr>
        <p:spPr>
          <a:xfrm>
            <a:off x="6011333" y="1941567"/>
            <a:ext cx="2946400" cy="4016619"/>
          </a:xfrm>
          <a:prstGeom prst="rect">
            <a:avLst/>
          </a:prstGeom>
        </p:spPr>
        <p:txBody>
          <a:bodyPr vert="horz" lIns="91440" tIns="45720" rIns="91440" bIns="45720" rtlCol="0" anchor="ctr">
            <a:noAutofit/>
          </a:bodyPr>
          <a:lstStyle/>
          <a:p>
            <a:pPr>
              <a:lnSpc>
                <a:spcPct val="90000"/>
              </a:lnSpc>
              <a:spcBef>
                <a:spcPct val="20000"/>
              </a:spcBef>
              <a:spcAft>
                <a:spcPts val="600"/>
              </a:spcAft>
              <a:buClr>
                <a:schemeClr val="accent1"/>
              </a:buClr>
            </a:pPr>
            <a:r>
              <a:rPr lang="en-US" sz="1600" b="1" dirty="0">
                <a:solidFill>
                  <a:srgbClr val="FFFFFF"/>
                </a:solidFill>
              </a:rPr>
              <a:t>Income Tax for LLCs :</a:t>
            </a:r>
          </a:p>
          <a:p>
            <a:pPr>
              <a:lnSpc>
                <a:spcPct val="90000"/>
              </a:lnSpc>
              <a:spcBef>
                <a:spcPct val="20000"/>
              </a:spcBef>
              <a:spcAft>
                <a:spcPts val="600"/>
              </a:spcAft>
              <a:buClr>
                <a:schemeClr val="accent1"/>
              </a:buClr>
              <a:buFont typeface="Wingdings 2" charset="2"/>
              <a:buChar char=""/>
            </a:pPr>
            <a:endParaRPr lang="en-US" sz="1200" dirty="0">
              <a:solidFill>
                <a:srgbClr val="FFFFFF"/>
              </a:solidFill>
            </a:endParaRPr>
          </a:p>
          <a:p>
            <a:pPr>
              <a:lnSpc>
                <a:spcPct val="90000"/>
              </a:lnSpc>
              <a:spcBef>
                <a:spcPct val="20000"/>
              </a:spcBef>
              <a:spcAft>
                <a:spcPts val="600"/>
              </a:spcAft>
              <a:buClr>
                <a:schemeClr val="accent1"/>
              </a:buClr>
              <a:buFont typeface="Wingdings 2" charset="2"/>
              <a:buChar char=""/>
            </a:pPr>
            <a:r>
              <a:rPr lang="en-US" sz="1400" b="1" dirty="0">
                <a:solidFill>
                  <a:srgbClr val="FFFFFF"/>
                </a:solidFill>
              </a:rPr>
              <a:t>Single-Member LLCs </a:t>
            </a:r>
            <a:r>
              <a:rPr lang="en-US" sz="1200" b="1" dirty="0">
                <a:solidFill>
                  <a:srgbClr val="FFFFFF"/>
                </a:solidFill>
              </a:rPr>
              <a:t>–</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Income tax is handled the same way as a Sole Proprietorship.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Business income and losses flow through to the owner’s personal income tax return. </a:t>
            </a:r>
          </a:p>
          <a:p>
            <a:pPr>
              <a:lnSpc>
                <a:spcPct val="90000"/>
              </a:lnSpc>
              <a:spcBef>
                <a:spcPct val="20000"/>
              </a:spcBef>
              <a:spcAft>
                <a:spcPts val="600"/>
              </a:spcAft>
              <a:buClr>
                <a:schemeClr val="accent1"/>
              </a:buClr>
              <a:buFont typeface="Wingdings 2" charset="2"/>
              <a:buChar char=""/>
            </a:pPr>
            <a:endParaRPr lang="en-US" sz="1200" dirty="0">
              <a:solidFill>
                <a:srgbClr val="FFFFFF"/>
              </a:solidFill>
            </a:endParaRPr>
          </a:p>
          <a:p>
            <a:pPr>
              <a:lnSpc>
                <a:spcPct val="90000"/>
              </a:lnSpc>
              <a:spcBef>
                <a:spcPct val="20000"/>
              </a:spcBef>
              <a:spcAft>
                <a:spcPts val="600"/>
              </a:spcAft>
              <a:buClr>
                <a:schemeClr val="accent1"/>
              </a:buClr>
              <a:buFont typeface="Wingdings 2" charset="2"/>
              <a:buChar char=""/>
            </a:pPr>
            <a:r>
              <a:rPr lang="en-US" sz="1400" b="1" dirty="0">
                <a:solidFill>
                  <a:srgbClr val="FFFFFF"/>
                </a:solidFill>
              </a:rPr>
              <a:t>Multi-Member LLCs </a:t>
            </a:r>
            <a:r>
              <a:rPr lang="en-US" sz="1200" b="1" dirty="0">
                <a:solidFill>
                  <a:srgbClr val="FFFFFF"/>
                </a:solidFill>
              </a:rPr>
              <a:t>–</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Income tax is handled the same as Partnerships.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They receive a Schedule K-1 from the LLC based on their share of the business’s profits.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Then they must report that information in Schedule E of their Form 1040.</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123561" y="457201"/>
            <a:ext cx="2681803" cy="1332688"/>
          </a:xfrm>
        </p:spPr>
        <p:txBody>
          <a:bodyPr vert="horz" lIns="91440" tIns="45720" rIns="91440" bIns="45720" rtlCol="0" anchor="b">
            <a:normAutofit/>
          </a:bodyPr>
          <a:lstStyle/>
          <a:p>
            <a:pPr algn="ctr"/>
            <a:r>
              <a:rPr lang="en-US" sz="2600">
                <a:solidFill>
                  <a:srgbClr val="FFFFFF"/>
                </a:solidFill>
                <a:cs typeface="+mj-cs"/>
              </a:rPr>
              <a:t>Income Tax for S Corporations </a:t>
            </a:r>
            <a:br>
              <a:rPr lang="en-US" sz="2600">
                <a:solidFill>
                  <a:srgbClr val="FFFFFF"/>
                </a:solidFill>
                <a:cs typeface="+mj-cs"/>
              </a:rPr>
            </a:br>
            <a:endParaRPr lang="en-US" sz="2600">
              <a:solidFill>
                <a:srgbClr val="FFFFFF"/>
              </a:solidFill>
              <a:cs typeface="+mj-cs"/>
            </a:endParaRPr>
          </a:p>
        </p:txBody>
      </p:sp>
      <p:pic>
        <p:nvPicPr>
          <p:cNvPr id="5" name="Picture 4" descr="A logo with a circular design&#10;&#10;AI-generated content may be incorrect.">
            <a:extLst>
              <a:ext uri="{FF2B5EF4-FFF2-40B4-BE49-F238E27FC236}">
                <a16:creationId xmlns:a16="http://schemas.microsoft.com/office/drawing/2014/main" id="{E6F2FFF9-BFC5-09F2-E850-9E119879CD5A}"/>
              </a:ext>
            </a:extLst>
          </p:cNvPr>
          <p:cNvPicPr>
            <a:picLocks noChangeAspect="1"/>
          </p:cNvPicPr>
          <p:nvPr/>
        </p:nvPicPr>
        <p:blipFill>
          <a:blip r:embed="rId2"/>
          <a:stretch>
            <a:fillRect/>
          </a:stretch>
        </p:blipFill>
        <p:spPr>
          <a:xfrm>
            <a:off x="347970" y="769460"/>
            <a:ext cx="4959642" cy="4959642"/>
          </a:xfrm>
          <a:prstGeom prst="roundRect">
            <a:avLst>
              <a:gd name="adj" fmla="val 3876"/>
            </a:avLst>
          </a:prstGeom>
          <a:ln>
            <a:solidFill>
              <a:schemeClr val="accent1"/>
            </a:solidFill>
          </a:ln>
          <a:effectLst/>
        </p:spPr>
      </p:pic>
      <p:sp>
        <p:nvSpPr>
          <p:cNvPr id="3" name="TextBox 2"/>
          <p:cNvSpPr txBox="1"/>
          <p:nvPr/>
        </p:nvSpPr>
        <p:spPr>
          <a:xfrm>
            <a:off x="6123561" y="1601409"/>
            <a:ext cx="2851106" cy="4016619"/>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1300" dirty="0">
                <a:solidFill>
                  <a:srgbClr val="FFFFFF"/>
                </a:solidFill>
              </a:rPr>
              <a:t> An S Corporation’s income taxes pass through to its owners, but tax filing requirements depend on the underlying business entity. </a:t>
            </a:r>
          </a:p>
          <a:p>
            <a:pPr>
              <a:lnSpc>
                <a:spcPct val="90000"/>
              </a:lnSpc>
              <a:spcBef>
                <a:spcPct val="20000"/>
              </a:spcBef>
              <a:spcAft>
                <a:spcPts val="600"/>
              </a:spcAft>
              <a:buClr>
                <a:schemeClr val="accent1"/>
              </a:buClr>
              <a:buFont typeface="Wingdings 2" charset="2"/>
              <a:buChar char=""/>
            </a:pPr>
            <a:endParaRPr lang="en-US" sz="1300" dirty="0">
              <a:solidFill>
                <a:srgbClr val="FFFFFF"/>
              </a:solidFill>
            </a:endParaRPr>
          </a:p>
          <a:p>
            <a:pPr>
              <a:lnSpc>
                <a:spcPct val="90000"/>
              </a:lnSpc>
              <a:spcBef>
                <a:spcPct val="20000"/>
              </a:spcBef>
              <a:spcAft>
                <a:spcPts val="600"/>
              </a:spcAft>
              <a:buClr>
                <a:schemeClr val="accent1"/>
              </a:buClr>
              <a:buFont typeface="Wingdings 2" charset="2"/>
              <a:buChar char=""/>
            </a:pPr>
            <a:r>
              <a:rPr lang="en-US" sz="1300" dirty="0">
                <a:solidFill>
                  <a:srgbClr val="FFFFFF"/>
                </a:solidFill>
              </a:rPr>
              <a:t> The S Corporation is not a type of business entity but a special tax election that eligible LLCs and C Corporations may request from the IRS.</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917617"/>
            <a:ext cx="5929470" cy="970450"/>
          </a:xfrm>
        </p:spPr>
        <p:txBody>
          <a:bodyPr/>
          <a:lstStyle/>
          <a:p>
            <a:r>
              <a:rPr lang="en-US" dirty="0"/>
              <a:t>Self-Employment Tax </a:t>
            </a:r>
            <a:br>
              <a:rPr lang="en-US" dirty="0"/>
            </a:br>
            <a:endParaRPr dirty="0"/>
          </a:p>
        </p:txBody>
      </p:sp>
      <p:sp>
        <p:nvSpPr>
          <p:cNvPr id="3" name="TextBox 2"/>
          <p:cNvSpPr txBox="1"/>
          <p:nvPr/>
        </p:nvSpPr>
        <p:spPr>
          <a:xfrm>
            <a:off x="910383" y="2136338"/>
            <a:ext cx="7590150" cy="3970318"/>
          </a:xfrm>
          <a:prstGeom prst="rect">
            <a:avLst/>
          </a:prstGeom>
          <a:noFill/>
        </p:spPr>
        <p:txBody>
          <a:bodyPr wrap="square">
            <a:spAutoFit/>
          </a:bodyPr>
          <a:lstStyle/>
          <a:p>
            <a:r>
              <a:rPr dirty="0"/>
              <a:t> </a:t>
            </a:r>
          </a:p>
          <a:p>
            <a:r>
              <a:rPr dirty="0"/>
              <a:t> The owners of pass-through entities are subject to self-employment taxes under SECA (the Self-Employment Contributions Act of 1954). </a:t>
            </a:r>
            <a:endParaRPr lang="en-US" dirty="0"/>
          </a:p>
          <a:p>
            <a:endParaRPr dirty="0"/>
          </a:p>
          <a:p>
            <a:r>
              <a:rPr dirty="0"/>
              <a:t> Self-employment taxes include Social Security and Medicare taxes. </a:t>
            </a:r>
            <a:endParaRPr lang="en-US" dirty="0"/>
          </a:p>
          <a:p>
            <a:endParaRPr dirty="0"/>
          </a:p>
          <a:p>
            <a:r>
              <a:rPr dirty="0"/>
              <a:t> Self-employed individuals must pay the entire 12.4% Social Security tax and 2.9% Medicare tax, which totals 15.3% to the federal government. </a:t>
            </a:r>
            <a:endParaRPr lang="en-US" dirty="0"/>
          </a:p>
          <a:p>
            <a:endParaRPr dirty="0"/>
          </a:p>
          <a:p>
            <a:r>
              <a:rPr dirty="0"/>
              <a:t> Typically, they must pay these in quarterly installments with their </a:t>
            </a:r>
          </a:p>
          <a:p>
            <a:r>
              <a:rPr dirty="0"/>
              <a:t>estimated income taxes.</a:t>
            </a:r>
          </a:p>
        </p:txBody>
      </p:sp>
      <p:pic>
        <p:nvPicPr>
          <p:cNvPr id="4" name="Picture 3" descr="A logo with a circular design&#10;&#10;AI-generated content may be incorrect.">
            <a:extLst>
              <a:ext uri="{FF2B5EF4-FFF2-40B4-BE49-F238E27FC236}">
                <a16:creationId xmlns:a16="http://schemas.microsoft.com/office/drawing/2014/main" id="{6184DCDE-BAF7-F2F2-F7C2-F878B90A10C3}"/>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7" y="814471"/>
            <a:ext cx="6403603" cy="970450"/>
          </a:xfrm>
        </p:spPr>
        <p:txBody>
          <a:bodyPr/>
          <a:lstStyle/>
          <a:p>
            <a:r>
              <a:rPr lang="en-US" sz="3400" dirty="0"/>
              <a:t>Self-Employment Tax for </a:t>
            </a:r>
            <a:br>
              <a:rPr lang="en-US" sz="3400" dirty="0"/>
            </a:br>
            <a:r>
              <a:rPr lang="en-US" sz="3400" dirty="0"/>
              <a:t>S Corporations </a:t>
            </a:r>
            <a:br>
              <a:rPr lang="en-US" sz="3400" dirty="0"/>
            </a:br>
            <a:endParaRPr sz="3400" dirty="0"/>
          </a:p>
        </p:txBody>
      </p:sp>
      <p:sp>
        <p:nvSpPr>
          <p:cNvPr id="3" name="TextBox 2"/>
          <p:cNvSpPr txBox="1"/>
          <p:nvPr/>
        </p:nvSpPr>
        <p:spPr>
          <a:xfrm>
            <a:off x="809997" y="2073211"/>
            <a:ext cx="7865532" cy="3693319"/>
          </a:xfrm>
          <a:prstGeom prst="rect">
            <a:avLst/>
          </a:prstGeom>
          <a:noFill/>
        </p:spPr>
        <p:txBody>
          <a:bodyPr wrap="square">
            <a:spAutoFit/>
          </a:bodyPr>
          <a:lstStyle/>
          <a:p>
            <a:r>
              <a:rPr dirty="0"/>
              <a:t> </a:t>
            </a:r>
          </a:p>
          <a:p>
            <a:r>
              <a:rPr dirty="0"/>
              <a:t> In S Corporations, the self-employment tax burden on the business </a:t>
            </a:r>
          </a:p>
          <a:p>
            <a:r>
              <a:rPr dirty="0"/>
              <a:t>owners is lessened because individuals only pay SECA tax on their </a:t>
            </a:r>
          </a:p>
          <a:p>
            <a:r>
              <a:rPr dirty="0"/>
              <a:t>wages and salaries from the business. </a:t>
            </a:r>
          </a:p>
          <a:p>
            <a:r>
              <a:rPr dirty="0"/>
              <a:t> The individuals’ “employee income” from their wages is subject to 50% of the Social Security and Medicare taxes and withheld from their paychecks. The S Corp pays the other 50% of those taxes. </a:t>
            </a:r>
          </a:p>
          <a:p>
            <a:r>
              <a:rPr dirty="0"/>
              <a:t> The remaining business profits paid as distributions to the S Corporation owners are subject to income tax but not self-employment taxes. </a:t>
            </a:r>
          </a:p>
          <a:p>
            <a:r>
              <a:rPr dirty="0"/>
              <a:t> Be aware that entrepreneurs must pay themselves a reasonable salary. If they try to game the system, the IRS may become suspicious and initiate an audit.</a:t>
            </a:r>
          </a:p>
        </p:txBody>
      </p:sp>
      <p:pic>
        <p:nvPicPr>
          <p:cNvPr id="4" name="Picture 3" descr="A logo with a circular design&#10;&#10;AI-generated content may be incorrect.">
            <a:extLst>
              <a:ext uri="{FF2B5EF4-FFF2-40B4-BE49-F238E27FC236}">
                <a16:creationId xmlns:a16="http://schemas.microsoft.com/office/drawing/2014/main" id="{FE234379-B7E5-1333-0F7E-B90518A0A734}"/>
              </a:ext>
            </a:extLst>
          </p:cNvPr>
          <p:cNvPicPr>
            <a:picLocks noChangeAspect="1"/>
          </p:cNvPicPr>
          <p:nvPr/>
        </p:nvPicPr>
        <p:blipFill>
          <a:blip r:embed="rId2"/>
          <a:stretch>
            <a:fillRect/>
          </a:stretch>
        </p:blipFill>
        <p:spPr>
          <a:xfrm>
            <a:off x="7213601" y="0"/>
            <a:ext cx="1930400" cy="19304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906481"/>
            <a:ext cx="6463602" cy="970450"/>
          </a:xfrm>
        </p:spPr>
        <p:txBody>
          <a:bodyPr>
            <a:normAutofit fontScale="90000"/>
          </a:bodyPr>
          <a:lstStyle/>
          <a:p>
            <a:r>
              <a:rPr lang="en-US" dirty="0"/>
              <a:t>S Corporation vs. LLC Summary </a:t>
            </a:r>
            <a:br>
              <a:rPr lang="en-US" dirty="0"/>
            </a:br>
            <a:endParaRPr dirty="0"/>
          </a:p>
        </p:txBody>
      </p:sp>
      <p:sp>
        <p:nvSpPr>
          <p:cNvPr id="3" name="TextBox 2"/>
          <p:cNvSpPr txBox="1"/>
          <p:nvPr/>
        </p:nvSpPr>
        <p:spPr>
          <a:xfrm>
            <a:off x="809997" y="2230437"/>
            <a:ext cx="8198535" cy="3877985"/>
          </a:xfrm>
          <a:prstGeom prst="rect">
            <a:avLst/>
          </a:prstGeom>
          <a:noFill/>
        </p:spPr>
        <p:txBody>
          <a:bodyPr wrap="square">
            <a:spAutoFit/>
          </a:bodyPr>
          <a:lstStyle/>
          <a:p>
            <a:r>
              <a:rPr b="1" dirty="0"/>
              <a:t>Ownership Eligibility </a:t>
            </a:r>
            <a:r>
              <a:rPr lang="en-US" b="1" dirty="0"/>
              <a:t>– </a:t>
            </a:r>
          </a:p>
          <a:p>
            <a:r>
              <a:rPr sz="1500" dirty="0"/>
              <a:t> The eligibility requirements to become an S Corporation shareholder are more </a:t>
            </a:r>
          </a:p>
          <a:p>
            <a:r>
              <a:rPr sz="1500" dirty="0"/>
              <a:t>restrictive than those for an LLC. </a:t>
            </a:r>
          </a:p>
          <a:p>
            <a:r>
              <a:rPr sz="1500" dirty="0"/>
              <a:t> To elect tax treatment as an S Corporation, an LLC must be a domestic company </a:t>
            </a:r>
          </a:p>
          <a:p>
            <a:r>
              <a:rPr sz="1500" dirty="0"/>
              <a:t>with owners who are individuals, certain trusts, or estates. </a:t>
            </a:r>
          </a:p>
          <a:p>
            <a:r>
              <a:rPr sz="1500" dirty="0"/>
              <a:t> Partnerships, Corporations, and non-resident aliens may not be S Corporation </a:t>
            </a:r>
          </a:p>
          <a:p>
            <a:r>
              <a:rPr sz="1500" dirty="0"/>
              <a:t>shareholders. </a:t>
            </a:r>
          </a:p>
          <a:p>
            <a:r>
              <a:rPr sz="1500" dirty="0"/>
              <a:t> Other restrictions on S Corporations are a limit of only up to 100 shareholders and </a:t>
            </a:r>
          </a:p>
          <a:p>
            <a:r>
              <a:rPr sz="1500" dirty="0"/>
              <a:t>the stipulation that they issue only one class of stock. </a:t>
            </a:r>
          </a:p>
          <a:p>
            <a:endParaRPr lang="en-US" sz="1500" dirty="0"/>
          </a:p>
          <a:p>
            <a:r>
              <a:rPr b="1" dirty="0"/>
              <a:t>Liability Protection </a:t>
            </a:r>
            <a:r>
              <a:rPr lang="en-US" b="1" dirty="0"/>
              <a:t>– </a:t>
            </a:r>
            <a:endParaRPr b="1" dirty="0"/>
          </a:p>
          <a:p>
            <a:r>
              <a:rPr sz="1500" dirty="0"/>
              <a:t> Both the LLC and S Corporation protect business owners’ personal assets. </a:t>
            </a:r>
          </a:p>
          <a:p>
            <a:r>
              <a:rPr sz="1500" dirty="0"/>
              <a:t> However, a court might rule that an LLC’s members or S Corporation’s shareholders </a:t>
            </a:r>
          </a:p>
          <a:p>
            <a:r>
              <a:rPr sz="1500" dirty="0"/>
              <a:t>are personally responsible for debts and legal issues of the business if they acted </a:t>
            </a:r>
          </a:p>
          <a:p>
            <a:r>
              <a:rPr sz="1500" dirty="0"/>
              <a:t>fraudulently, personally guaranteed business loans, or were negligent or reckless in </a:t>
            </a:r>
          </a:p>
          <a:p>
            <a:r>
              <a:rPr sz="1500" dirty="0"/>
              <a:t>some way that caused harm.</a:t>
            </a:r>
          </a:p>
        </p:txBody>
      </p:sp>
      <p:pic>
        <p:nvPicPr>
          <p:cNvPr id="5" name="Picture 4" descr="A logo with a circular design&#10;&#10;AI-generated content may be incorrect.">
            <a:extLst>
              <a:ext uri="{FF2B5EF4-FFF2-40B4-BE49-F238E27FC236}">
                <a16:creationId xmlns:a16="http://schemas.microsoft.com/office/drawing/2014/main" id="{39331784-A13C-B6E6-C54E-C120C49DADB3}"/>
              </a:ext>
            </a:extLst>
          </p:cNvPr>
          <p:cNvPicPr>
            <a:picLocks noChangeAspect="1"/>
          </p:cNvPicPr>
          <p:nvPr/>
        </p:nvPicPr>
        <p:blipFill>
          <a:blip r:embed="rId3"/>
          <a:stretch>
            <a:fillRect/>
          </a:stretch>
        </p:blipFill>
        <p:spPr>
          <a:xfrm>
            <a:off x="7267069" y="0"/>
            <a:ext cx="1876931" cy="18769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123561" y="457201"/>
            <a:ext cx="2681803" cy="1332688"/>
          </a:xfrm>
        </p:spPr>
        <p:txBody>
          <a:bodyPr vert="horz" lIns="91440" tIns="45720" rIns="91440" bIns="45720" rtlCol="0" anchor="b">
            <a:normAutofit fontScale="90000"/>
          </a:bodyPr>
          <a:lstStyle/>
          <a:p>
            <a:pPr algn="ctr">
              <a:lnSpc>
                <a:spcPct val="90000"/>
              </a:lnSpc>
            </a:pPr>
            <a:r>
              <a:rPr lang="en-US" sz="2800" b="1" dirty="0">
                <a:solidFill>
                  <a:srgbClr val="FFFFFF"/>
                </a:solidFill>
              </a:rPr>
              <a:t>What is an S Corporation? </a:t>
            </a:r>
            <a:br>
              <a:rPr lang="en-US" sz="2800" b="1" dirty="0">
                <a:solidFill>
                  <a:srgbClr val="FFFFFF"/>
                </a:solidFill>
              </a:rPr>
            </a:br>
            <a:br>
              <a:rPr lang="en-US" sz="2800" dirty="0">
                <a:solidFill>
                  <a:srgbClr val="FFFFFF"/>
                </a:solidFill>
                <a:cs typeface="+mj-cs"/>
              </a:rPr>
            </a:br>
            <a:endParaRPr lang="en-US" sz="2800" dirty="0">
              <a:solidFill>
                <a:srgbClr val="FFFFFF"/>
              </a:solidFill>
              <a:cs typeface="+mj-cs"/>
            </a:endParaRPr>
          </a:p>
        </p:txBody>
      </p:sp>
      <p:pic>
        <p:nvPicPr>
          <p:cNvPr id="10" name="Picture 9" descr="A logo with a circular design&#10;&#10;AI-generated content may be incorrect.">
            <a:extLst>
              <a:ext uri="{FF2B5EF4-FFF2-40B4-BE49-F238E27FC236}">
                <a16:creationId xmlns:a16="http://schemas.microsoft.com/office/drawing/2014/main" id="{D12E8A21-69FE-BD8C-930F-74D153D022E7}"/>
              </a:ext>
            </a:extLst>
          </p:cNvPr>
          <p:cNvPicPr>
            <a:picLocks noChangeAspect="1"/>
          </p:cNvPicPr>
          <p:nvPr/>
        </p:nvPicPr>
        <p:blipFill>
          <a:blip r:embed="rId2"/>
          <a:stretch>
            <a:fillRect/>
          </a:stretch>
        </p:blipFill>
        <p:spPr>
          <a:xfrm>
            <a:off x="347970" y="769460"/>
            <a:ext cx="4959642" cy="4959642"/>
          </a:xfrm>
          <a:prstGeom prst="roundRect">
            <a:avLst>
              <a:gd name="adj" fmla="val 3876"/>
            </a:avLst>
          </a:prstGeom>
          <a:ln>
            <a:solidFill>
              <a:schemeClr val="accent1"/>
            </a:solidFill>
          </a:ln>
          <a:effectLst/>
        </p:spPr>
      </p:pic>
      <p:sp>
        <p:nvSpPr>
          <p:cNvPr id="3" name="TextBox 2"/>
          <p:cNvSpPr txBox="1"/>
          <p:nvPr/>
        </p:nvSpPr>
        <p:spPr>
          <a:xfrm>
            <a:off x="6109505" y="1301223"/>
            <a:ext cx="3031066" cy="4016619"/>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900" dirty="0">
                <a:solidFill>
                  <a:srgbClr val="FFFFFF"/>
                </a:solidFill>
              </a:rPr>
              <a:t> </a:t>
            </a:r>
            <a:r>
              <a:rPr lang="en-US" sz="1200" dirty="0">
                <a:solidFill>
                  <a:srgbClr val="FFFFFF"/>
                </a:solidFill>
              </a:rPr>
              <a:t>S Corporation is an LLC or a C Corporation that elected pass-through tax treatment with the IRS.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A company must meet strict requirements with the IRS to qualify for S Corporation status.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Must be owned by shareholders and run by board of directors.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Must hold an annual shareholders’ meeting and directors’ meetings, document key shareholder decisions, and file separate corporate income tax return.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Tax designation is granted by the IRS that lets corporations pass their income through to their shareholders.</a:t>
            </a:r>
          </a:p>
        </p:txBody>
      </p:sp>
      <p:pic>
        <p:nvPicPr>
          <p:cNvPr id="14" name="Picture 13" descr="A logo with white text&#10;&#10;AI-generated content may be incorrect.">
            <a:extLst>
              <a:ext uri="{FF2B5EF4-FFF2-40B4-BE49-F238E27FC236}">
                <a16:creationId xmlns:a16="http://schemas.microsoft.com/office/drawing/2014/main" id="{E0102044-D613-1502-10F0-EB3C131F497F}"/>
              </a:ext>
            </a:extLst>
          </p:cNvPr>
          <p:cNvPicPr>
            <a:picLocks noChangeAspect="1"/>
          </p:cNvPicPr>
          <p:nvPr/>
        </p:nvPicPr>
        <p:blipFill>
          <a:blip r:embed="rId3"/>
          <a:stretch>
            <a:fillRect/>
          </a:stretch>
        </p:blipFill>
        <p:spPr>
          <a:xfrm>
            <a:off x="5666246" y="5565284"/>
            <a:ext cx="3474325" cy="1282515"/>
          </a:xfrm>
          <a:prstGeom prst="rect">
            <a:avLst/>
          </a:prstGeom>
        </p:spPr>
      </p:pic>
      <p:sp>
        <p:nvSpPr>
          <p:cNvPr id="4" name="TextBox 3">
            <a:extLst>
              <a:ext uri="{FF2B5EF4-FFF2-40B4-BE49-F238E27FC236}">
                <a16:creationId xmlns:a16="http://schemas.microsoft.com/office/drawing/2014/main" id="{1CC9746C-BD74-3CEA-13CC-7609D5275837}"/>
              </a:ext>
            </a:extLst>
          </p:cNvPr>
          <p:cNvSpPr txBox="1"/>
          <p:nvPr/>
        </p:nvSpPr>
        <p:spPr>
          <a:xfrm>
            <a:off x="178458" y="5565284"/>
            <a:ext cx="5484359" cy="1107996"/>
          </a:xfrm>
          <a:prstGeom prst="rect">
            <a:avLst/>
          </a:prstGeom>
          <a:noFill/>
        </p:spPr>
        <p:txBody>
          <a:bodyPr wrap="square">
            <a:spAutoFit/>
          </a:bodyPr>
          <a:lstStyle/>
          <a:p>
            <a:r>
              <a:rPr dirty="0">
                <a:latin typeface="Arial" panose="020B0604020202020204" pitchFamily="34" charset="0"/>
                <a:cs typeface="Arial" panose="020B0604020202020204" pitchFamily="34" charset="0"/>
              </a:rPr>
              <a:t> </a:t>
            </a:r>
          </a:p>
          <a:p>
            <a:pPr algn="ctr"/>
            <a:r>
              <a:rPr lang="en-US" sz="1200" b="1" dirty="0">
                <a:latin typeface="Arial" panose="020B0604020202020204" pitchFamily="34" charset="0"/>
                <a:cs typeface="Arial" panose="020B0604020202020204" pitchFamily="34" charset="0"/>
              </a:rPr>
              <a:t>💡 Launch Your U.S. Business in 48 Hours  </a:t>
            </a:r>
          </a:p>
          <a:p>
            <a:pPr algn="ctr"/>
            <a:r>
              <a:rPr lang="en-US" sz="1200" b="1" dirty="0">
                <a:latin typeface="Arial" panose="020B0604020202020204" pitchFamily="34" charset="0"/>
                <a:cs typeface="Arial" panose="020B0604020202020204" pitchFamily="34" charset="0"/>
              </a:rPr>
              <a:t>✅ LLC + EIN + Compliance  </a:t>
            </a:r>
          </a:p>
          <a:p>
            <a:pPr algn="ctr"/>
            <a:r>
              <a:rPr lang="en-US" sz="1200" b="1" dirty="0">
                <a:latin typeface="Arial" panose="020B0604020202020204" pitchFamily="34" charset="0"/>
                <a:cs typeface="Arial" panose="020B0604020202020204" pitchFamily="34" charset="0"/>
              </a:rPr>
              <a:t>🧠 AI-Powered. Tax-Optimized.  </a:t>
            </a:r>
          </a:p>
          <a:p>
            <a:pPr algn="ctr"/>
            <a:r>
              <a:rPr lang="en-US" sz="1200" b="1" dirty="0">
                <a:solidFill>
                  <a:srgbClr val="000000"/>
                </a:solidFill>
                <a:latin typeface="Arial" panose="020B0604020202020204" pitchFamily="34" charset="0"/>
                <a:cs typeface="Arial" panose="020B0604020202020204" pitchFamily="34" charset="0"/>
              </a:rPr>
              <a:t>→</a:t>
            </a:r>
            <a:r>
              <a:rPr lang="en-US" sz="1200" b="1" dirty="0">
                <a:latin typeface="Arial" panose="020B0604020202020204" pitchFamily="34" charset="0"/>
                <a:cs typeface="Arial" panose="020B0604020202020204" pitchFamily="34" charset="0"/>
              </a:rPr>
              <a:t> </a:t>
            </a:r>
            <a:r>
              <a:rPr lang="en-US" sz="1200" b="1" dirty="0">
                <a:solidFill>
                  <a:schemeClr val="bg2"/>
                </a:solidFill>
                <a:latin typeface="Arial" panose="020B0604020202020204" pitchFamily="34" charset="0"/>
                <a:cs typeface="Arial" panose="020B0604020202020204" pitchFamily="34" charset="0"/>
              </a:rPr>
              <a:t>Start Now at www.nextax.ai</a:t>
            </a:r>
            <a:endParaRPr b="1" dirty="0">
              <a:solidFill>
                <a:schemeClr val="bg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5D7A939C-AD05-2DDB-1053-84B6BFA79E95}"/>
              </a:ext>
            </a:extLst>
          </p:cNvPr>
          <p:cNvSpPr txBox="1"/>
          <p:nvPr/>
        </p:nvSpPr>
        <p:spPr>
          <a:xfrm>
            <a:off x="85611" y="-92279"/>
            <a:ext cx="5484359" cy="769441"/>
          </a:xfrm>
          <a:prstGeom prst="rect">
            <a:avLst/>
          </a:prstGeom>
          <a:noFill/>
        </p:spPr>
        <p:txBody>
          <a:bodyPr wrap="square">
            <a:spAutoFit/>
          </a:bodyPr>
          <a:lstStyle/>
          <a:p>
            <a:pPr algn="ctr"/>
            <a:r>
              <a:rPr dirty="0">
                <a:latin typeface="Arial" panose="020B0604020202020204" pitchFamily="34" charset="0"/>
                <a:cs typeface="Arial" panose="020B0604020202020204" pitchFamily="34" charset="0"/>
              </a:rPr>
              <a:t> </a:t>
            </a:r>
          </a:p>
          <a:p>
            <a:pPr algn="ctr"/>
            <a:r>
              <a:rPr lang="en-US" sz="1200" b="1" dirty="0">
                <a:solidFill>
                  <a:srgbClr val="000000"/>
                </a:solidFill>
              </a:rPr>
              <a:t> </a:t>
            </a:r>
            <a:r>
              <a:rPr lang="en-US" sz="1400" b="1" dirty="0">
                <a:solidFill>
                  <a:srgbClr val="000000"/>
                </a:solidFill>
              </a:rPr>
              <a:t>Entrepreneurs, Solopreneurs, and Founders</a:t>
            </a:r>
          </a:p>
          <a:p>
            <a:pPr algn="ctr"/>
            <a:r>
              <a:rPr lang="en-US" sz="1200" b="1" dirty="0"/>
              <a:t>Launching a U.S. Business? We Can Help.</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896469"/>
            <a:ext cx="6547536" cy="970450"/>
          </a:xfrm>
        </p:spPr>
        <p:txBody>
          <a:bodyPr/>
          <a:lstStyle/>
          <a:p>
            <a:r>
              <a:rPr lang="en-US" sz="3600" dirty="0"/>
              <a:t>S Corporation vs. LLC Summary </a:t>
            </a:r>
            <a:br>
              <a:rPr lang="en-US" sz="3600" dirty="0"/>
            </a:br>
            <a:endParaRPr sz="3600" dirty="0"/>
          </a:p>
        </p:txBody>
      </p:sp>
      <p:sp>
        <p:nvSpPr>
          <p:cNvPr id="3" name="TextBox 2"/>
          <p:cNvSpPr txBox="1"/>
          <p:nvPr/>
        </p:nvSpPr>
        <p:spPr>
          <a:xfrm>
            <a:off x="914400" y="1896024"/>
            <a:ext cx="8229600" cy="4278094"/>
          </a:xfrm>
          <a:prstGeom prst="rect">
            <a:avLst/>
          </a:prstGeom>
          <a:noFill/>
        </p:spPr>
        <p:txBody>
          <a:bodyPr wrap="square">
            <a:spAutoFit/>
          </a:bodyPr>
          <a:lstStyle/>
          <a:p>
            <a:r>
              <a:rPr dirty="0"/>
              <a:t> </a:t>
            </a:r>
          </a:p>
          <a:p>
            <a:r>
              <a:rPr sz="2000" b="1" dirty="0"/>
              <a:t>Business Income </a:t>
            </a:r>
            <a:r>
              <a:rPr lang="en-US" sz="2000" b="1" dirty="0"/>
              <a:t>– </a:t>
            </a:r>
            <a:endParaRPr sz="2000" b="1" dirty="0"/>
          </a:p>
          <a:p>
            <a:r>
              <a:rPr dirty="0"/>
              <a:t> </a:t>
            </a:r>
            <a:r>
              <a:rPr sz="1600" dirty="0"/>
              <a:t>To get paid by the business, LLC members take money out of their share of its profits. </a:t>
            </a:r>
          </a:p>
          <a:p>
            <a:r>
              <a:rPr sz="1600" dirty="0"/>
              <a:t> An S Corporation’s owners (called “shareholders”) who do substantial work for the S Corporation are considered employees and must be on the company payroll. </a:t>
            </a:r>
            <a:endParaRPr lang="en-US" sz="1600" dirty="0"/>
          </a:p>
          <a:p>
            <a:endParaRPr dirty="0"/>
          </a:p>
          <a:p>
            <a:r>
              <a:rPr sz="2000" b="1" dirty="0"/>
              <a:t>Pass-Through Taxation </a:t>
            </a:r>
            <a:r>
              <a:rPr lang="en-US" sz="2000" b="1" dirty="0"/>
              <a:t>– </a:t>
            </a:r>
          </a:p>
          <a:p>
            <a:r>
              <a:rPr dirty="0"/>
              <a:t> </a:t>
            </a:r>
            <a:r>
              <a:rPr sz="1600" dirty="0"/>
              <a:t>By default, an LLC is considered by the IRS to be the same tax-paying entity as its owners. LLC members are responsible for income tax and self-employment taxes (Social Security and Medicare) on their company profits. </a:t>
            </a:r>
          </a:p>
          <a:p>
            <a:r>
              <a:rPr sz="1600" dirty="0"/>
              <a:t> With S Corporation tax treatment, LLC members still have pass-through taxation. However, the owners only pay Social Security and Medicare taxes on their wages and salaries from the business. Income taken as distributions is not subject to self- employment taxes.</a:t>
            </a:r>
          </a:p>
        </p:txBody>
      </p:sp>
      <p:pic>
        <p:nvPicPr>
          <p:cNvPr id="4" name="Picture 3" descr="A logo with a circular design&#10;&#10;AI-generated content may be incorrect.">
            <a:extLst>
              <a:ext uri="{FF2B5EF4-FFF2-40B4-BE49-F238E27FC236}">
                <a16:creationId xmlns:a16="http://schemas.microsoft.com/office/drawing/2014/main" id="{C7C7A29B-B136-8DA1-8829-5326EB309C58}"/>
              </a:ext>
            </a:extLst>
          </p:cNvPr>
          <p:cNvPicPr>
            <a:picLocks noChangeAspect="1"/>
          </p:cNvPicPr>
          <p:nvPr/>
        </p:nvPicPr>
        <p:blipFill>
          <a:blip r:embed="rId2"/>
          <a:stretch>
            <a:fillRect/>
          </a:stretch>
        </p:blipFill>
        <p:spPr>
          <a:xfrm>
            <a:off x="7277081" y="0"/>
            <a:ext cx="1866919" cy="18669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LLC vs S Corp Comparison</a:t>
            </a:r>
            <a:endParaRPr sz="3600" dirty="0"/>
          </a:p>
        </p:txBody>
      </p:sp>
      <p:pic>
        <p:nvPicPr>
          <p:cNvPr id="4" name="Picture 3" descr="A logo with a circular design&#10;&#10;AI-generated content may be incorrect.">
            <a:extLst>
              <a:ext uri="{FF2B5EF4-FFF2-40B4-BE49-F238E27FC236}">
                <a16:creationId xmlns:a16="http://schemas.microsoft.com/office/drawing/2014/main" id="{F7C8DF92-C477-64A4-9F0A-2A40988B93F1}"/>
              </a:ext>
            </a:extLst>
          </p:cNvPr>
          <p:cNvPicPr>
            <a:picLocks noChangeAspect="1"/>
          </p:cNvPicPr>
          <p:nvPr/>
        </p:nvPicPr>
        <p:blipFill>
          <a:blip r:embed="rId2"/>
          <a:stretch>
            <a:fillRect/>
          </a:stretch>
        </p:blipFill>
        <p:spPr>
          <a:xfrm>
            <a:off x="7247467" y="0"/>
            <a:ext cx="1896533" cy="1896533"/>
          </a:xfrm>
          <a:prstGeom prst="rect">
            <a:avLst/>
          </a:prstGeom>
        </p:spPr>
      </p:pic>
      <p:pic>
        <p:nvPicPr>
          <p:cNvPr id="6" name="Picture 5" descr="A table with text on it&#10;&#10;AI-generated content may be incorrect.">
            <a:extLst>
              <a:ext uri="{FF2B5EF4-FFF2-40B4-BE49-F238E27FC236}">
                <a16:creationId xmlns:a16="http://schemas.microsoft.com/office/drawing/2014/main" id="{B2073013-54CD-3C11-8A57-A23E585EC15B}"/>
              </a:ext>
            </a:extLst>
          </p:cNvPr>
          <p:cNvPicPr>
            <a:picLocks noChangeAspect="1"/>
          </p:cNvPicPr>
          <p:nvPr/>
        </p:nvPicPr>
        <p:blipFill>
          <a:blip r:embed="rId3"/>
          <a:stretch>
            <a:fillRect/>
          </a:stretch>
        </p:blipFill>
        <p:spPr>
          <a:xfrm>
            <a:off x="726877" y="2473610"/>
            <a:ext cx="7690245" cy="39372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0562" y="798143"/>
            <a:ext cx="7524003" cy="970450"/>
          </a:xfrm>
        </p:spPr>
        <p:txBody>
          <a:bodyPr>
            <a:normAutofit fontScale="90000"/>
          </a:bodyPr>
          <a:lstStyle/>
          <a:p>
            <a:r>
              <a:rPr lang="en-US" dirty="0"/>
              <a:t>Choosing an Entity Type </a:t>
            </a:r>
            <a:br>
              <a:rPr lang="en-US" dirty="0"/>
            </a:br>
            <a:endParaRPr dirty="0"/>
          </a:p>
        </p:txBody>
      </p:sp>
      <p:sp>
        <p:nvSpPr>
          <p:cNvPr id="3" name="TextBox 2"/>
          <p:cNvSpPr txBox="1"/>
          <p:nvPr/>
        </p:nvSpPr>
        <p:spPr>
          <a:xfrm>
            <a:off x="914400" y="2404533"/>
            <a:ext cx="7390165" cy="3170099"/>
          </a:xfrm>
          <a:prstGeom prst="rect">
            <a:avLst/>
          </a:prstGeom>
          <a:noFill/>
        </p:spPr>
        <p:txBody>
          <a:bodyPr wrap="none">
            <a:spAutoFit/>
          </a:bodyPr>
          <a:lstStyle/>
          <a:p>
            <a:r>
              <a:rPr sz="2000" b="1" dirty="0"/>
              <a:t>What Should Be Considered? </a:t>
            </a:r>
          </a:p>
          <a:p>
            <a:r>
              <a:rPr dirty="0"/>
              <a:t> </a:t>
            </a:r>
          </a:p>
          <a:p>
            <a:r>
              <a:rPr dirty="0"/>
              <a:t> Where business will be conducted </a:t>
            </a:r>
          </a:p>
          <a:p>
            <a:r>
              <a:rPr dirty="0"/>
              <a:t> Wanting to have limited personal liability for business activities </a:t>
            </a:r>
          </a:p>
          <a:p>
            <a:r>
              <a:rPr dirty="0"/>
              <a:t> Whether the business will have a partner or an investor </a:t>
            </a:r>
          </a:p>
          <a:p>
            <a:r>
              <a:rPr dirty="0"/>
              <a:t> The company’s expected earnings and deductions </a:t>
            </a:r>
          </a:p>
          <a:p>
            <a:r>
              <a:rPr dirty="0"/>
              <a:t> Desire to minimize self-employment tax obligation </a:t>
            </a:r>
          </a:p>
          <a:p>
            <a:r>
              <a:rPr dirty="0"/>
              <a:t> Business goals </a:t>
            </a:r>
          </a:p>
          <a:p>
            <a:r>
              <a:rPr dirty="0"/>
              <a:t> Tolerance for compliance formalities </a:t>
            </a:r>
          </a:p>
          <a:p>
            <a:r>
              <a:rPr dirty="0"/>
              <a:t> Registration and administrative costs to set up and maintain a </a:t>
            </a:r>
          </a:p>
          <a:p>
            <a:r>
              <a:rPr dirty="0"/>
              <a:t>business structure</a:t>
            </a:r>
          </a:p>
        </p:txBody>
      </p:sp>
      <p:pic>
        <p:nvPicPr>
          <p:cNvPr id="4" name="Picture 3" descr="A logo with a circular design&#10;&#10;AI-generated content may be incorrect.">
            <a:extLst>
              <a:ext uri="{FF2B5EF4-FFF2-40B4-BE49-F238E27FC236}">
                <a16:creationId xmlns:a16="http://schemas.microsoft.com/office/drawing/2014/main" id="{ACAEA5B8-1D54-D84E-E512-21E14B6A03C7}"/>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196" y="909150"/>
            <a:ext cx="7524003" cy="970450"/>
          </a:xfrm>
        </p:spPr>
        <p:txBody>
          <a:bodyPr>
            <a:normAutofit fontScale="90000"/>
          </a:bodyPr>
          <a:lstStyle/>
          <a:p>
            <a:r>
              <a:rPr lang="en-US" dirty="0"/>
              <a:t>S Corporation Example: </a:t>
            </a:r>
            <a:br>
              <a:rPr lang="en-US" dirty="0"/>
            </a:br>
            <a:endParaRPr dirty="0"/>
          </a:p>
        </p:txBody>
      </p:sp>
      <p:sp>
        <p:nvSpPr>
          <p:cNvPr id="3" name="TextBox 2"/>
          <p:cNvSpPr txBox="1"/>
          <p:nvPr/>
        </p:nvSpPr>
        <p:spPr>
          <a:xfrm>
            <a:off x="809997" y="2142067"/>
            <a:ext cx="8077200" cy="4231928"/>
          </a:xfrm>
          <a:prstGeom prst="rect">
            <a:avLst/>
          </a:prstGeom>
          <a:noFill/>
        </p:spPr>
        <p:txBody>
          <a:bodyPr wrap="square">
            <a:spAutoFit/>
          </a:bodyPr>
          <a:lstStyle/>
          <a:p>
            <a:r>
              <a:rPr sz="2100" b="1" dirty="0"/>
              <a:t>Authorized vs. Issued Stock </a:t>
            </a:r>
          </a:p>
          <a:p>
            <a:r>
              <a:rPr dirty="0"/>
              <a:t>  </a:t>
            </a:r>
          </a:p>
          <a:p>
            <a:r>
              <a:rPr b="1" dirty="0"/>
              <a:t>Scenario: </a:t>
            </a:r>
          </a:p>
          <a:p>
            <a:r>
              <a:rPr dirty="0"/>
              <a:t> </a:t>
            </a:r>
            <a:r>
              <a:rPr sz="1600" dirty="0"/>
              <a:t>Oliva’s business is growing, and she’s decided she needs liability protections. </a:t>
            </a:r>
          </a:p>
          <a:p>
            <a:r>
              <a:rPr sz="1600" dirty="0"/>
              <a:t> Her business plan also includes offering stock to help fuel her growth. </a:t>
            </a:r>
          </a:p>
          <a:p>
            <a:r>
              <a:rPr sz="1600" dirty="0"/>
              <a:t> If she structures her company as LLC, she won’t be able to offer stock. </a:t>
            </a:r>
          </a:p>
          <a:p>
            <a:r>
              <a:rPr sz="1600" dirty="0"/>
              <a:t> If she chooses to be a C Corporation, she could offer stock, but she must determine how many authorized stock shares the company will have at the time she incorporates. </a:t>
            </a:r>
          </a:p>
          <a:p>
            <a:r>
              <a:rPr sz="1600" dirty="0"/>
              <a:t> If she wants to change the number of authorized stock shares, she will need to amend the articles of incorporation. </a:t>
            </a:r>
            <a:endParaRPr lang="en-US" sz="1600" dirty="0"/>
          </a:p>
          <a:p>
            <a:endParaRPr sz="1600" dirty="0"/>
          </a:p>
          <a:p>
            <a:r>
              <a:rPr b="1" dirty="0"/>
              <a:t>Solution: </a:t>
            </a:r>
          </a:p>
          <a:p>
            <a:r>
              <a:rPr sz="1600" dirty="0"/>
              <a:t>As an S Corporation, she can set aside a portion of stock shares that can be offered to future investors without having to amend the articles of incorporation or have a shareholder vote to increase authorized shares.</a:t>
            </a:r>
          </a:p>
        </p:txBody>
      </p:sp>
      <p:pic>
        <p:nvPicPr>
          <p:cNvPr id="4" name="Picture 3" descr="A logo with a circular design&#10;&#10;AI-generated content may be incorrect.">
            <a:extLst>
              <a:ext uri="{FF2B5EF4-FFF2-40B4-BE49-F238E27FC236}">
                <a16:creationId xmlns:a16="http://schemas.microsoft.com/office/drawing/2014/main" id="{43D16B84-ED30-D0D0-5D65-41BF330CF886}"/>
              </a:ext>
            </a:extLst>
          </p:cNvPr>
          <p:cNvPicPr>
            <a:picLocks noChangeAspect="1"/>
          </p:cNvPicPr>
          <p:nvPr/>
        </p:nvPicPr>
        <p:blipFill>
          <a:blip r:embed="rId2"/>
          <a:stretch>
            <a:fillRect/>
          </a:stretch>
        </p:blipFill>
        <p:spPr>
          <a:xfrm>
            <a:off x="7264399" y="-1"/>
            <a:ext cx="1879601" cy="187960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949938"/>
            <a:ext cx="7524003" cy="970450"/>
          </a:xfrm>
        </p:spPr>
        <p:txBody>
          <a:bodyPr/>
          <a:lstStyle/>
          <a:p>
            <a:r>
              <a:rPr lang="en-US" sz="3600" dirty="0"/>
              <a:t>S Corporation Example: </a:t>
            </a:r>
            <a:br>
              <a:rPr lang="en-US" sz="3600" dirty="0"/>
            </a:br>
            <a:r>
              <a:rPr lang="en-US" sz="3600" dirty="0"/>
              <a:t>Seeking Investors </a:t>
            </a:r>
            <a:br>
              <a:rPr lang="en-US" sz="3600" dirty="0"/>
            </a:br>
            <a:endParaRPr sz="3600" dirty="0"/>
          </a:p>
        </p:txBody>
      </p:sp>
      <p:sp>
        <p:nvSpPr>
          <p:cNvPr id="3" name="TextBox 2"/>
          <p:cNvSpPr txBox="1"/>
          <p:nvPr/>
        </p:nvSpPr>
        <p:spPr>
          <a:xfrm>
            <a:off x="914401" y="2150533"/>
            <a:ext cx="7848600" cy="3046988"/>
          </a:xfrm>
          <a:prstGeom prst="rect">
            <a:avLst/>
          </a:prstGeom>
          <a:noFill/>
        </p:spPr>
        <p:txBody>
          <a:bodyPr wrap="square">
            <a:spAutoFit/>
          </a:bodyPr>
          <a:lstStyle/>
          <a:p>
            <a:r>
              <a:rPr dirty="0"/>
              <a:t> </a:t>
            </a:r>
          </a:p>
          <a:p>
            <a:r>
              <a:rPr b="1" dirty="0"/>
              <a:t>Scenario: </a:t>
            </a:r>
            <a:endParaRPr lang="en-US" b="1" dirty="0"/>
          </a:p>
          <a:p>
            <a:endParaRPr lang="en-US" sz="1200" dirty="0"/>
          </a:p>
          <a:p>
            <a:r>
              <a:rPr dirty="0"/>
              <a:t> Joe’s business is relatively young, but he has a great idea that will put the company on a fast track for growth. </a:t>
            </a:r>
          </a:p>
          <a:p>
            <a:r>
              <a:rPr dirty="0"/>
              <a:t> To implement his ideas, he needs substantial financing. </a:t>
            </a:r>
          </a:p>
          <a:p>
            <a:endParaRPr lang="en-US" dirty="0"/>
          </a:p>
          <a:p>
            <a:r>
              <a:rPr b="1" dirty="0"/>
              <a:t>Solution: </a:t>
            </a:r>
            <a:endParaRPr lang="en-US" b="1" dirty="0"/>
          </a:p>
          <a:p>
            <a:endParaRPr lang="en-US" sz="1200" dirty="0"/>
          </a:p>
          <a:p>
            <a:r>
              <a:rPr dirty="0"/>
              <a:t>He and his accountant have decided that offering common stock is his best option, so electing S Corporation status is his best option.</a:t>
            </a:r>
          </a:p>
        </p:txBody>
      </p:sp>
      <p:pic>
        <p:nvPicPr>
          <p:cNvPr id="4" name="Picture 3" descr="A logo with a circular design&#10;&#10;AI-generated content may be incorrect.">
            <a:extLst>
              <a:ext uri="{FF2B5EF4-FFF2-40B4-BE49-F238E27FC236}">
                <a16:creationId xmlns:a16="http://schemas.microsoft.com/office/drawing/2014/main" id="{D866910A-49B8-8AA6-70BA-F994031B73DB}"/>
              </a:ext>
            </a:extLst>
          </p:cNvPr>
          <p:cNvPicPr>
            <a:picLocks noChangeAspect="1"/>
          </p:cNvPicPr>
          <p:nvPr/>
        </p:nvPicPr>
        <p:blipFill>
          <a:blip r:embed="rId2"/>
          <a:stretch>
            <a:fillRect/>
          </a:stretch>
        </p:blipFill>
        <p:spPr>
          <a:xfrm>
            <a:off x="7236377" y="12764"/>
            <a:ext cx="1907624" cy="190762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948266"/>
            <a:ext cx="6437470" cy="970450"/>
          </a:xfrm>
        </p:spPr>
        <p:txBody>
          <a:bodyPr/>
          <a:lstStyle/>
          <a:p>
            <a:r>
              <a:rPr lang="en-US" sz="3400" dirty="0"/>
              <a:t>S Corporation Example: </a:t>
            </a:r>
            <a:br>
              <a:rPr lang="en-US" sz="3400" dirty="0"/>
            </a:br>
            <a:r>
              <a:rPr lang="en-US" sz="3400" dirty="0"/>
              <a:t>Reducing a Large Tax Burden </a:t>
            </a:r>
            <a:br>
              <a:rPr lang="en-US" sz="3400" dirty="0"/>
            </a:br>
            <a:endParaRPr sz="3400" dirty="0"/>
          </a:p>
        </p:txBody>
      </p:sp>
      <p:sp>
        <p:nvSpPr>
          <p:cNvPr id="3" name="TextBox 2"/>
          <p:cNvSpPr txBox="1"/>
          <p:nvPr/>
        </p:nvSpPr>
        <p:spPr>
          <a:xfrm>
            <a:off x="973669" y="1790777"/>
            <a:ext cx="8170332" cy="4124206"/>
          </a:xfrm>
          <a:prstGeom prst="rect">
            <a:avLst/>
          </a:prstGeom>
          <a:noFill/>
        </p:spPr>
        <p:txBody>
          <a:bodyPr wrap="square">
            <a:spAutoFit/>
          </a:bodyPr>
          <a:lstStyle/>
          <a:p>
            <a:r>
              <a:rPr dirty="0"/>
              <a:t> </a:t>
            </a:r>
          </a:p>
          <a:p>
            <a:r>
              <a:rPr dirty="0"/>
              <a:t> </a:t>
            </a:r>
          </a:p>
          <a:p>
            <a:r>
              <a:rPr b="1" dirty="0"/>
              <a:t>Scenario: </a:t>
            </a:r>
            <a:endParaRPr lang="en-US" b="1" dirty="0"/>
          </a:p>
          <a:p>
            <a:endParaRPr dirty="0"/>
          </a:p>
          <a:p>
            <a:r>
              <a:rPr sz="1700" dirty="0"/>
              <a:t> Emma’s business is a C Corp and it’s doing very well. </a:t>
            </a:r>
          </a:p>
          <a:p>
            <a:r>
              <a:rPr sz="1700" dirty="0"/>
              <a:t> In fact, she has reached a point where the double taxation she </a:t>
            </a:r>
            <a:r>
              <a:rPr lang="en-US" sz="1700" dirty="0"/>
              <a:t>  </a:t>
            </a:r>
            <a:r>
              <a:rPr sz="1700" dirty="0"/>
              <a:t>experiences as a C Corp is becoming a financial burden. </a:t>
            </a:r>
          </a:p>
          <a:p>
            <a:r>
              <a:rPr sz="1700" dirty="0"/>
              <a:t> She is eager to avoid double taxation since she must pay corporate taxes. </a:t>
            </a:r>
          </a:p>
          <a:p>
            <a:r>
              <a:rPr sz="1700" dirty="0"/>
              <a:t> Plus, her payroll taxes are significant. </a:t>
            </a:r>
            <a:endParaRPr lang="en-US" sz="1700" dirty="0"/>
          </a:p>
          <a:p>
            <a:endParaRPr dirty="0"/>
          </a:p>
          <a:p>
            <a:r>
              <a:rPr b="1" dirty="0"/>
              <a:t>Solution: </a:t>
            </a:r>
            <a:endParaRPr lang="en-US" b="1" dirty="0"/>
          </a:p>
          <a:p>
            <a:endParaRPr dirty="0"/>
          </a:p>
          <a:p>
            <a:r>
              <a:rPr sz="1700" dirty="0"/>
              <a:t>As an S Corporation, she would no longer have to pay corporate taxes and she can distribute dividends to lower the amount of money that goes toward paying self- employment taxes.</a:t>
            </a:r>
          </a:p>
        </p:txBody>
      </p:sp>
      <p:pic>
        <p:nvPicPr>
          <p:cNvPr id="4" name="Picture 3" descr="A logo with a circular design&#10;&#10;AI-generated content may be incorrect.">
            <a:extLst>
              <a:ext uri="{FF2B5EF4-FFF2-40B4-BE49-F238E27FC236}">
                <a16:creationId xmlns:a16="http://schemas.microsoft.com/office/drawing/2014/main" id="{B8FABBDA-7686-A6A3-1350-2C611546173F}"/>
              </a:ext>
            </a:extLst>
          </p:cNvPr>
          <p:cNvPicPr>
            <a:picLocks noChangeAspect="1"/>
          </p:cNvPicPr>
          <p:nvPr/>
        </p:nvPicPr>
        <p:blipFill>
          <a:blip r:embed="rId2"/>
          <a:stretch>
            <a:fillRect/>
          </a:stretch>
        </p:blipFill>
        <p:spPr>
          <a:xfrm>
            <a:off x="7247469" y="0"/>
            <a:ext cx="1896532" cy="1896532"/>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060470"/>
            <a:ext cx="6386670" cy="970450"/>
          </a:xfrm>
        </p:spPr>
        <p:txBody>
          <a:bodyPr/>
          <a:lstStyle/>
          <a:p>
            <a:r>
              <a:rPr lang="en-US" sz="3600" dirty="0"/>
              <a:t>LLC Example: </a:t>
            </a:r>
            <a:br>
              <a:rPr lang="en-US" sz="3600" dirty="0"/>
            </a:br>
            <a:r>
              <a:rPr lang="en-US" sz="3600" dirty="0"/>
              <a:t>Being a Sole Owner </a:t>
            </a:r>
            <a:br>
              <a:rPr lang="en-US" sz="3600" dirty="0"/>
            </a:br>
            <a:endParaRPr sz="3600" dirty="0"/>
          </a:p>
        </p:txBody>
      </p:sp>
      <p:sp>
        <p:nvSpPr>
          <p:cNvPr id="3" name="TextBox 2"/>
          <p:cNvSpPr txBox="1"/>
          <p:nvPr/>
        </p:nvSpPr>
        <p:spPr>
          <a:xfrm>
            <a:off x="1049867" y="1681161"/>
            <a:ext cx="8094133" cy="4524315"/>
          </a:xfrm>
          <a:prstGeom prst="rect">
            <a:avLst/>
          </a:prstGeom>
          <a:noFill/>
        </p:spPr>
        <p:txBody>
          <a:bodyPr wrap="square">
            <a:spAutoFit/>
          </a:bodyPr>
          <a:lstStyle/>
          <a:p>
            <a:r>
              <a:rPr dirty="0"/>
              <a:t> </a:t>
            </a:r>
          </a:p>
          <a:p>
            <a:r>
              <a:rPr dirty="0"/>
              <a:t> </a:t>
            </a:r>
          </a:p>
          <a:p>
            <a:r>
              <a:rPr b="1" dirty="0"/>
              <a:t>Scenario: </a:t>
            </a:r>
            <a:endParaRPr lang="en-US" b="1" dirty="0"/>
          </a:p>
          <a:p>
            <a:endParaRPr dirty="0"/>
          </a:p>
          <a:p>
            <a:r>
              <a:rPr dirty="0"/>
              <a:t> Dave is a Sole Proprietor and runs a small website selling kids toys. </a:t>
            </a:r>
          </a:p>
          <a:p>
            <a:r>
              <a:rPr dirty="0"/>
              <a:t> Dave is very busy and has no staff, so sometimes he inadvertently mixed his business and personal funds. </a:t>
            </a:r>
          </a:p>
          <a:p>
            <a:r>
              <a:rPr dirty="0"/>
              <a:t> His lawyer wants him to incorporate so he can gain liability protection, and his accountant told him he could get in trouble if he didn’t keep his finances separate. </a:t>
            </a:r>
            <a:endParaRPr lang="en-US" dirty="0"/>
          </a:p>
          <a:p>
            <a:endParaRPr dirty="0"/>
          </a:p>
          <a:p>
            <a:r>
              <a:rPr b="1" dirty="0"/>
              <a:t>Solution: </a:t>
            </a:r>
            <a:endParaRPr lang="en-US" b="1" dirty="0"/>
          </a:p>
          <a:p>
            <a:endParaRPr dirty="0"/>
          </a:p>
          <a:p>
            <a:r>
              <a:rPr dirty="0"/>
              <a:t>Now, as a single-member LLC owner, Dave gained the liability protection of an LLC offers and is more vigilant about keeping his personal assets separated from the company’s assets.</a:t>
            </a:r>
          </a:p>
        </p:txBody>
      </p:sp>
      <p:pic>
        <p:nvPicPr>
          <p:cNvPr id="4" name="Picture 3" descr="A logo with a circular design&#10;&#10;AI-generated content may be incorrect.">
            <a:extLst>
              <a:ext uri="{FF2B5EF4-FFF2-40B4-BE49-F238E27FC236}">
                <a16:creationId xmlns:a16="http://schemas.microsoft.com/office/drawing/2014/main" id="{1FDA6F88-F0CF-A5D5-5828-7F0EDAC626C8}"/>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7" y="1132988"/>
            <a:ext cx="6225803" cy="970450"/>
          </a:xfrm>
        </p:spPr>
        <p:txBody>
          <a:bodyPr/>
          <a:lstStyle/>
          <a:p>
            <a:r>
              <a:rPr lang="en-US" sz="3600" dirty="0"/>
              <a:t>LLC Example: </a:t>
            </a:r>
            <a:br>
              <a:rPr lang="en-US" sz="3600" dirty="0"/>
            </a:br>
            <a:r>
              <a:rPr lang="en-US" sz="3600" dirty="0"/>
              <a:t>Startup Business </a:t>
            </a:r>
            <a:br>
              <a:rPr lang="en-US" sz="3600" dirty="0"/>
            </a:br>
            <a:endParaRPr sz="3600" dirty="0"/>
          </a:p>
        </p:txBody>
      </p:sp>
      <p:sp>
        <p:nvSpPr>
          <p:cNvPr id="3" name="TextBox 2"/>
          <p:cNvSpPr txBox="1"/>
          <p:nvPr/>
        </p:nvSpPr>
        <p:spPr>
          <a:xfrm>
            <a:off x="914400" y="2120371"/>
            <a:ext cx="7419603" cy="3416320"/>
          </a:xfrm>
          <a:prstGeom prst="rect">
            <a:avLst/>
          </a:prstGeom>
          <a:noFill/>
        </p:spPr>
        <p:txBody>
          <a:bodyPr wrap="square">
            <a:spAutoFit/>
          </a:bodyPr>
          <a:lstStyle/>
          <a:p>
            <a:r>
              <a:rPr dirty="0"/>
              <a:t> </a:t>
            </a:r>
          </a:p>
          <a:p>
            <a:r>
              <a:rPr b="1" dirty="0"/>
              <a:t>Scenario and Solution: </a:t>
            </a:r>
            <a:endParaRPr lang="en-US" b="1" dirty="0"/>
          </a:p>
          <a:p>
            <a:endParaRPr dirty="0"/>
          </a:p>
          <a:p>
            <a:r>
              <a:rPr dirty="0"/>
              <a:t> When choosing her business structure at startup, Lauren explored her options and chose to be an LLC. </a:t>
            </a:r>
            <a:endParaRPr lang="en-US" dirty="0"/>
          </a:p>
          <a:p>
            <a:endParaRPr dirty="0"/>
          </a:p>
          <a:p>
            <a:r>
              <a:rPr dirty="0"/>
              <a:t> Forming an LLC gave her the liability protections of a Corporation and saved her money both initially and on an ongoing basis. </a:t>
            </a:r>
            <a:endParaRPr lang="en-US" dirty="0"/>
          </a:p>
          <a:p>
            <a:endParaRPr dirty="0"/>
          </a:p>
          <a:p>
            <a:r>
              <a:rPr dirty="0"/>
              <a:t> LLCs are more flexible than Corporations to run, cost less to start up, and require less paperwork.</a:t>
            </a:r>
          </a:p>
        </p:txBody>
      </p:sp>
      <p:pic>
        <p:nvPicPr>
          <p:cNvPr id="4" name="Picture 3" descr="A logo with a circular design&#10;&#10;AI-generated content may be incorrect.">
            <a:extLst>
              <a:ext uri="{FF2B5EF4-FFF2-40B4-BE49-F238E27FC236}">
                <a16:creationId xmlns:a16="http://schemas.microsoft.com/office/drawing/2014/main" id="{EE090FF7-EB4A-D934-AD47-2D278993280B}"/>
              </a:ext>
            </a:extLst>
          </p:cNvPr>
          <p:cNvPicPr>
            <a:picLocks noChangeAspect="1"/>
          </p:cNvPicPr>
          <p:nvPr/>
        </p:nvPicPr>
        <p:blipFill>
          <a:blip r:embed="rId2"/>
          <a:stretch>
            <a:fillRect/>
          </a:stretch>
        </p:blipFill>
        <p:spPr>
          <a:xfrm>
            <a:off x="7239001" y="0"/>
            <a:ext cx="1905000" cy="1905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265" y="963655"/>
            <a:ext cx="6742268" cy="970450"/>
          </a:xfrm>
        </p:spPr>
        <p:txBody>
          <a:bodyPr/>
          <a:lstStyle/>
          <a:p>
            <a:r>
              <a:rPr lang="en-US" sz="3600" dirty="0"/>
              <a:t>LLC Example: </a:t>
            </a:r>
            <a:br>
              <a:rPr lang="en-US" sz="3600" dirty="0"/>
            </a:br>
            <a:r>
              <a:rPr lang="en-US" sz="2800" dirty="0"/>
              <a:t>Long-term Company and No Stock </a:t>
            </a:r>
            <a:br>
              <a:rPr lang="en-US" sz="2800" dirty="0"/>
            </a:br>
            <a:endParaRPr sz="2800" dirty="0"/>
          </a:p>
        </p:txBody>
      </p:sp>
      <p:sp>
        <p:nvSpPr>
          <p:cNvPr id="3" name="TextBox 2"/>
          <p:cNvSpPr txBox="1"/>
          <p:nvPr/>
        </p:nvSpPr>
        <p:spPr>
          <a:xfrm>
            <a:off x="914401" y="1816629"/>
            <a:ext cx="7662332" cy="3970318"/>
          </a:xfrm>
          <a:prstGeom prst="rect">
            <a:avLst/>
          </a:prstGeom>
          <a:noFill/>
        </p:spPr>
        <p:txBody>
          <a:bodyPr wrap="square">
            <a:spAutoFit/>
          </a:bodyPr>
          <a:lstStyle/>
          <a:p>
            <a:r>
              <a:rPr dirty="0"/>
              <a:t> </a:t>
            </a:r>
          </a:p>
          <a:p>
            <a:r>
              <a:rPr dirty="0"/>
              <a:t> </a:t>
            </a:r>
          </a:p>
          <a:p>
            <a:r>
              <a:rPr b="1" dirty="0"/>
              <a:t>Scenario: </a:t>
            </a:r>
            <a:endParaRPr lang="en-US" b="1" dirty="0"/>
          </a:p>
          <a:p>
            <a:endParaRPr dirty="0"/>
          </a:p>
          <a:p>
            <a:r>
              <a:rPr dirty="0"/>
              <a:t> Mike’s graphic design is doing well, but he wants to hire a few core employees and stay relatively small. </a:t>
            </a:r>
          </a:p>
          <a:p>
            <a:r>
              <a:rPr dirty="0"/>
              <a:t> However, he also needs liability protection. </a:t>
            </a:r>
            <a:endParaRPr lang="en-US" dirty="0"/>
          </a:p>
          <a:p>
            <a:endParaRPr dirty="0"/>
          </a:p>
          <a:p>
            <a:r>
              <a:rPr b="1" dirty="0"/>
              <a:t>Solution: </a:t>
            </a:r>
            <a:endParaRPr lang="en-US" b="1" dirty="0"/>
          </a:p>
          <a:p>
            <a:endParaRPr dirty="0"/>
          </a:p>
          <a:p>
            <a:r>
              <a:rPr dirty="0"/>
              <a:t> Selecting an LLC business structure makes the most sense because it’s simpler and less complex than becoming a C Corporation. </a:t>
            </a:r>
          </a:p>
          <a:p>
            <a:r>
              <a:rPr dirty="0"/>
              <a:t> And he never plans to issue stock, so an LLC makes sense.</a:t>
            </a:r>
          </a:p>
        </p:txBody>
      </p:sp>
      <p:pic>
        <p:nvPicPr>
          <p:cNvPr id="4" name="Picture 3" descr="A logo with a circular design&#10;&#10;AI-generated content may be incorrect.">
            <a:extLst>
              <a:ext uri="{FF2B5EF4-FFF2-40B4-BE49-F238E27FC236}">
                <a16:creationId xmlns:a16="http://schemas.microsoft.com/office/drawing/2014/main" id="{2F88C5DE-B7E1-C95B-899F-F9957445EF69}"/>
              </a:ext>
            </a:extLst>
          </p:cNvPr>
          <p:cNvPicPr>
            <a:picLocks noChangeAspect="1"/>
          </p:cNvPicPr>
          <p:nvPr/>
        </p:nvPicPr>
        <p:blipFill>
          <a:blip r:embed="rId2"/>
          <a:stretch>
            <a:fillRect/>
          </a:stretch>
        </p:blipFill>
        <p:spPr>
          <a:xfrm>
            <a:off x="7264401" y="0"/>
            <a:ext cx="1879600" cy="1879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268455"/>
            <a:ext cx="6048002" cy="970450"/>
          </a:xfrm>
        </p:spPr>
        <p:txBody>
          <a:bodyPr/>
          <a:lstStyle/>
          <a:p>
            <a:r>
              <a:rPr lang="en-US" sz="3400" dirty="0"/>
              <a:t>Does an S Corporation Election Make Sense for Your LLC? </a:t>
            </a:r>
            <a:br>
              <a:rPr lang="en-US" sz="3400" dirty="0"/>
            </a:br>
            <a:endParaRPr sz="3400" dirty="0"/>
          </a:p>
        </p:txBody>
      </p:sp>
      <p:sp>
        <p:nvSpPr>
          <p:cNvPr id="3" name="TextBox 2"/>
          <p:cNvSpPr txBox="1"/>
          <p:nvPr/>
        </p:nvSpPr>
        <p:spPr>
          <a:xfrm>
            <a:off x="914400" y="2057400"/>
            <a:ext cx="7823200" cy="3970318"/>
          </a:xfrm>
          <a:prstGeom prst="rect">
            <a:avLst/>
          </a:prstGeom>
          <a:noFill/>
        </p:spPr>
        <p:txBody>
          <a:bodyPr wrap="square">
            <a:spAutoFit/>
          </a:bodyPr>
          <a:lstStyle/>
          <a:p>
            <a:r>
              <a:rPr dirty="0"/>
              <a:t> </a:t>
            </a:r>
          </a:p>
          <a:p>
            <a:r>
              <a:rPr dirty="0"/>
              <a:t> If you are looking to avoid many formalities of a C Corporation </a:t>
            </a:r>
          </a:p>
          <a:p>
            <a:r>
              <a:rPr dirty="0"/>
              <a:t>(Minutes, Board of Directors, Annual Meetings, etc.) an LLC with S </a:t>
            </a:r>
          </a:p>
          <a:p>
            <a:r>
              <a:rPr dirty="0"/>
              <a:t>Corporation election would be a good fit. </a:t>
            </a:r>
            <a:endParaRPr lang="en-US" dirty="0"/>
          </a:p>
          <a:p>
            <a:endParaRPr dirty="0"/>
          </a:p>
          <a:p>
            <a:r>
              <a:rPr dirty="0"/>
              <a:t> If you are looking to stay in business long-term, an LLC with an S </a:t>
            </a:r>
          </a:p>
          <a:p>
            <a:r>
              <a:rPr dirty="0"/>
              <a:t>Corporation election could be a wise choice. </a:t>
            </a:r>
            <a:endParaRPr lang="en-US" dirty="0"/>
          </a:p>
          <a:p>
            <a:endParaRPr dirty="0"/>
          </a:p>
          <a:p>
            <a:r>
              <a:rPr dirty="0"/>
              <a:t> An LLC owner that elects to file as an S Corporation would take </a:t>
            </a:r>
          </a:p>
          <a:p>
            <a:r>
              <a:rPr dirty="0"/>
              <a:t>payroll instead of guaranteed payments, limiting self-employment tax, which could be appealing to many clients. </a:t>
            </a:r>
            <a:endParaRPr lang="en-US" dirty="0"/>
          </a:p>
          <a:p>
            <a:endParaRPr dirty="0"/>
          </a:p>
          <a:p>
            <a:r>
              <a:rPr dirty="0"/>
              <a:t> Forming an LLC with an S Corporation election is a wise choice if you intend to file as a Partnership or Sole Proprietor in the future.</a:t>
            </a:r>
          </a:p>
        </p:txBody>
      </p:sp>
      <p:pic>
        <p:nvPicPr>
          <p:cNvPr id="4" name="Picture 3" descr="A logo with a circular design&#10;&#10;AI-generated content may be incorrect.">
            <a:extLst>
              <a:ext uri="{FF2B5EF4-FFF2-40B4-BE49-F238E27FC236}">
                <a16:creationId xmlns:a16="http://schemas.microsoft.com/office/drawing/2014/main" id="{1F456A5B-06DD-EF4A-F4E0-7BA3F1569674}"/>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t>S Corporation Tax Advantages </a:t>
            </a:r>
            <a:br>
              <a:rPr lang="en-US" sz="3000" dirty="0"/>
            </a:br>
            <a:endParaRPr sz="3000" dirty="0"/>
          </a:p>
        </p:txBody>
      </p:sp>
      <p:sp>
        <p:nvSpPr>
          <p:cNvPr id="3" name="TextBox 2"/>
          <p:cNvSpPr txBox="1"/>
          <p:nvPr/>
        </p:nvSpPr>
        <p:spPr>
          <a:xfrm>
            <a:off x="492273" y="2353733"/>
            <a:ext cx="8651727" cy="2031325"/>
          </a:xfrm>
          <a:prstGeom prst="rect">
            <a:avLst/>
          </a:prstGeom>
          <a:noFill/>
        </p:spPr>
        <p:txBody>
          <a:bodyPr wrap="none">
            <a:spAutoFit/>
          </a:bodyPr>
          <a:lstStyle/>
          <a:p>
            <a:r>
              <a:rPr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Lessens the Self-Employment Tax Burden on LLC Members </a:t>
            </a:r>
          </a:p>
          <a:p>
            <a:r>
              <a:rPr dirty="0">
                <a:latin typeface="Arial" panose="020B0604020202020204" pitchFamily="34" charset="0"/>
                <a:cs typeface="Arial" panose="020B0604020202020204" pitchFamily="34" charset="0"/>
              </a:rPr>
              <a:t>• Only income paid to LLC members on payroll is subject to self-employment </a:t>
            </a:r>
          </a:p>
          <a:p>
            <a:r>
              <a:rPr dirty="0">
                <a:latin typeface="Arial" panose="020B0604020202020204" pitchFamily="34" charset="0"/>
                <a:cs typeface="Arial" panose="020B0604020202020204" pitchFamily="34" charset="0"/>
              </a:rPr>
              <a:t>taxes. </a:t>
            </a:r>
          </a:p>
          <a:p>
            <a:r>
              <a:rPr dirty="0">
                <a:latin typeface="Arial" panose="020B0604020202020204" pitchFamily="34" charset="0"/>
                <a:cs typeface="Arial" panose="020B0604020202020204" pitchFamily="34" charset="0"/>
              </a:rPr>
              <a:t>• Profits paid as distributions are not subject to Social Security and Medicare taxes </a:t>
            </a:r>
          </a:p>
          <a:p>
            <a:r>
              <a:rPr dirty="0">
                <a:latin typeface="Arial" panose="020B0604020202020204" pitchFamily="34" charset="0"/>
                <a:cs typeface="Arial" panose="020B0604020202020204" pitchFamily="34" charset="0"/>
              </a:rPr>
              <a:t>so LLC members may find that the S Corporation election lowers personal tax </a:t>
            </a:r>
          </a:p>
          <a:p>
            <a:r>
              <a:rPr dirty="0">
                <a:latin typeface="Arial" panose="020B0604020202020204" pitchFamily="34" charset="0"/>
                <a:cs typeface="Arial" panose="020B0604020202020204" pitchFamily="34" charset="0"/>
              </a:rPr>
              <a:t>burden.</a:t>
            </a:r>
          </a:p>
        </p:txBody>
      </p:sp>
      <p:pic>
        <p:nvPicPr>
          <p:cNvPr id="4" name="Picture 3" descr="A logo with a circular design&#10;&#10;AI-generated content may be incorrect.">
            <a:extLst>
              <a:ext uri="{FF2B5EF4-FFF2-40B4-BE49-F238E27FC236}">
                <a16:creationId xmlns:a16="http://schemas.microsoft.com/office/drawing/2014/main" id="{F1587B86-A13D-5411-9677-1CE4EF7BA8CA}"/>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819722"/>
            <a:ext cx="6090336" cy="970450"/>
          </a:xfrm>
        </p:spPr>
        <p:txBody>
          <a:bodyPr/>
          <a:lstStyle/>
          <a:p>
            <a:r>
              <a:rPr lang="en-US" sz="3600" dirty="0"/>
              <a:t>How to Form an LLC </a:t>
            </a:r>
            <a:br>
              <a:rPr lang="en-US" sz="3600" dirty="0"/>
            </a:br>
            <a:endParaRPr sz="3600" dirty="0"/>
          </a:p>
        </p:txBody>
      </p:sp>
      <p:sp>
        <p:nvSpPr>
          <p:cNvPr id="3" name="TextBox 2"/>
          <p:cNvSpPr txBox="1"/>
          <p:nvPr/>
        </p:nvSpPr>
        <p:spPr>
          <a:xfrm>
            <a:off x="809998" y="2094972"/>
            <a:ext cx="7662334" cy="3693319"/>
          </a:xfrm>
          <a:prstGeom prst="rect">
            <a:avLst/>
          </a:prstGeom>
          <a:noFill/>
        </p:spPr>
        <p:txBody>
          <a:bodyPr wrap="square">
            <a:spAutoFit/>
          </a:bodyPr>
          <a:lstStyle/>
          <a:p>
            <a:r>
              <a:rPr dirty="0"/>
              <a:t> </a:t>
            </a:r>
          </a:p>
          <a:p>
            <a:r>
              <a:rPr sz="2000" b="1" dirty="0"/>
              <a:t>When to Form Your LLC </a:t>
            </a:r>
            <a:r>
              <a:rPr lang="en-US" sz="2000" b="1" dirty="0"/>
              <a:t>– </a:t>
            </a:r>
            <a:endParaRPr sz="2000" b="1" dirty="0"/>
          </a:p>
          <a:p>
            <a:r>
              <a:rPr dirty="0"/>
              <a:t> </a:t>
            </a:r>
          </a:p>
          <a:p>
            <a:r>
              <a:rPr dirty="0"/>
              <a:t> Often, it’s best to file an LLC as soon as possible after starting a business. After all, the main benefit is liability protection. By waiting, business owners expose themselves to liability. </a:t>
            </a:r>
            <a:endParaRPr lang="en-US" dirty="0"/>
          </a:p>
          <a:p>
            <a:endParaRPr dirty="0"/>
          </a:p>
          <a:p>
            <a:r>
              <a:rPr dirty="0"/>
              <a:t> An LLC’s start date is not retroactive. As a result, owners will probably need to file two sets of income tax returns for the business if it changes to an LLC mid-year. For example, if an LLC was formed on June 1, its owner(s) would need to file taxes as a Sole Proprietor or Partnership from January 1 through May 31 and then file taxes as an LLC from June 1 through December 31.</a:t>
            </a:r>
          </a:p>
        </p:txBody>
      </p:sp>
      <p:pic>
        <p:nvPicPr>
          <p:cNvPr id="4" name="Picture 3" descr="A logo with a circular design&#10;&#10;AI-generated content may be incorrect.">
            <a:extLst>
              <a:ext uri="{FF2B5EF4-FFF2-40B4-BE49-F238E27FC236}">
                <a16:creationId xmlns:a16="http://schemas.microsoft.com/office/drawing/2014/main" id="{FC3F3849-BEE8-FA69-83E1-D094924A0FAA}"/>
              </a:ext>
            </a:extLst>
          </p:cNvPr>
          <p:cNvPicPr>
            <a:picLocks noChangeAspect="1"/>
          </p:cNvPicPr>
          <p:nvPr/>
        </p:nvPicPr>
        <p:blipFill>
          <a:blip r:embed="rId2"/>
          <a:stretch>
            <a:fillRect/>
          </a:stretch>
        </p:blipFill>
        <p:spPr>
          <a:xfrm>
            <a:off x="7247467" y="-4761"/>
            <a:ext cx="1896533" cy="1896533"/>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7" y="856805"/>
            <a:ext cx="5971803" cy="970450"/>
          </a:xfrm>
        </p:spPr>
        <p:txBody>
          <a:bodyPr/>
          <a:lstStyle/>
          <a:p>
            <a:br>
              <a:rPr lang="en-US" sz="3600" dirty="0"/>
            </a:br>
            <a:r>
              <a:rPr lang="en-US" sz="3600" dirty="0"/>
              <a:t>Where to Form Your LLC </a:t>
            </a:r>
            <a:br>
              <a:rPr lang="en-US" sz="3600" dirty="0"/>
            </a:br>
            <a:endParaRPr sz="3600" dirty="0"/>
          </a:p>
        </p:txBody>
      </p:sp>
      <p:sp>
        <p:nvSpPr>
          <p:cNvPr id="3" name="TextBox 2"/>
          <p:cNvSpPr txBox="1"/>
          <p:nvPr/>
        </p:nvSpPr>
        <p:spPr>
          <a:xfrm>
            <a:off x="990600" y="2032000"/>
            <a:ext cx="7747000" cy="4031873"/>
          </a:xfrm>
          <a:prstGeom prst="rect">
            <a:avLst/>
          </a:prstGeom>
          <a:noFill/>
        </p:spPr>
        <p:txBody>
          <a:bodyPr wrap="square">
            <a:spAutoFit/>
          </a:bodyPr>
          <a:lstStyle/>
          <a:p>
            <a:r>
              <a:rPr dirty="0"/>
              <a:t> </a:t>
            </a:r>
          </a:p>
          <a:p>
            <a:r>
              <a:rPr sz="1700" dirty="0"/>
              <a:t> Once you decide to start a new business, you must choose the state to form your LLC. </a:t>
            </a:r>
            <a:endParaRPr lang="en-US" sz="1700" dirty="0"/>
          </a:p>
          <a:p>
            <a:endParaRPr sz="1700" dirty="0"/>
          </a:p>
          <a:p>
            <a:r>
              <a:rPr sz="1700" dirty="0"/>
              <a:t> If you have a small business, the general norm is to incorporate in your home state. </a:t>
            </a:r>
            <a:endParaRPr lang="en-US" sz="1700" dirty="0"/>
          </a:p>
          <a:p>
            <a:endParaRPr sz="1700" dirty="0"/>
          </a:p>
          <a:p>
            <a:r>
              <a:rPr sz="1700" dirty="0"/>
              <a:t> Delaware and Nevada are also popular options. </a:t>
            </a:r>
            <a:endParaRPr lang="en-US" sz="1700" dirty="0"/>
          </a:p>
          <a:p>
            <a:endParaRPr sz="1700" dirty="0"/>
          </a:p>
          <a:p>
            <a:r>
              <a:rPr sz="1700" dirty="0"/>
              <a:t> Delaware is chosen because it has the most developed and flexible corporate statutes in the country and is considered pro-business. </a:t>
            </a:r>
            <a:endParaRPr lang="en-US" sz="1700" dirty="0"/>
          </a:p>
          <a:p>
            <a:endParaRPr sz="1700" dirty="0"/>
          </a:p>
          <a:p>
            <a:r>
              <a:rPr sz="1700" dirty="0"/>
              <a:t> Nevada is also popular because of its lack of state corporate income tax, franchise tax and personal income tax. It also has relatively low fees.</a:t>
            </a:r>
          </a:p>
        </p:txBody>
      </p:sp>
      <p:pic>
        <p:nvPicPr>
          <p:cNvPr id="4" name="Picture 3" descr="A logo with a circular design&#10;&#10;AI-generated content may be incorrect.">
            <a:extLst>
              <a:ext uri="{FF2B5EF4-FFF2-40B4-BE49-F238E27FC236}">
                <a16:creationId xmlns:a16="http://schemas.microsoft.com/office/drawing/2014/main" id="{48484383-3FF0-E152-E07E-914AF0DE162C}"/>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1345293" y="1345293"/>
            <a:ext cx="6858000" cy="4167414"/>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p:cNvSpPr>
            <a:spLocks noGrp="1"/>
          </p:cNvSpPr>
          <p:nvPr>
            <p:ph type="title"/>
          </p:nvPr>
        </p:nvSpPr>
        <p:spPr>
          <a:xfrm>
            <a:off x="3719695" y="557929"/>
            <a:ext cx="4741575" cy="852895"/>
          </a:xfrm>
        </p:spPr>
        <p:txBody>
          <a:bodyPr vert="horz" lIns="91440" tIns="45720" rIns="91440" bIns="45720" rtlCol="0" anchor="ctr">
            <a:noAutofit/>
          </a:bodyPr>
          <a:lstStyle/>
          <a:p>
            <a:pPr algn="r">
              <a:lnSpc>
                <a:spcPct val="90000"/>
              </a:lnSpc>
              <a:spcBef>
                <a:spcPct val="20000"/>
              </a:spcBef>
              <a:spcAft>
                <a:spcPts val="600"/>
              </a:spcAft>
            </a:pPr>
            <a:br>
              <a:rPr lang="en-US" dirty="0"/>
            </a:br>
            <a:r>
              <a:rPr lang="en-US" dirty="0"/>
              <a:t>Steps to Form Your New Business </a:t>
            </a:r>
            <a:br>
              <a:rPr lang="en-US" dirty="0"/>
            </a:br>
            <a:endParaRPr lang="en-US" dirty="0">
              <a:cs typeface="+mj-cs"/>
            </a:endParaRPr>
          </a:p>
        </p:txBody>
      </p:sp>
      <p:sp>
        <p:nvSpPr>
          <p:cNvPr id="3" name="TextBox 2"/>
          <p:cNvSpPr txBox="1"/>
          <p:nvPr/>
        </p:nvSpPr>
        <p:spPr>
          <a:xfrm>
            <a:off x="4415028" y="1414130"/>
            <a:ext cx="4728972" cy="4184522"/>
          </a:xfrm>
          <a:prstGeom prst="rect">
            <a:avLst/>
          </a:prstGeom>
          <a:effectLst/>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1400" b="1" dirty="0"/>
              <a:t>1. File Articles of Organization with the state </a:t>
            </a:r>
          </a:p>
          <a:p>
            <a:pPr>
              <a:lnSpc>
                <a:spcPct val="90000"/>
              </a:lnSpc>
              <a:spcBef>
                <a:spcPct val="20000"/>
              </a:spcBef>
              <a:spcAft>
                <a:spcPts val="600"/>
              </a:spcAft>
              <a:buClr>
                <a:schemeClr val="accent1"/>
              </a:buClr>
              <a:buFont typeface="Wingdings 2" charset="2"/>
              <a:buChar char=""/>
            </a:pPr>
            <a:r>
              <a:rPr lang="en-US" sz="1400" b="1" dirty="0"/>
              <a:t>2. Designate a registered agent </a:t>
            </a:r>
          </a:p>
          <a:p>
            <a:pPr>
              <a:lnSpc>
                <a:spcPct val="90000"/>
              </a:lnSpc>
              <a:spcBef>
                <a:spcPct val="20000"/>
              </a:spcBef>
              <a:spcAft>
                <a:spcPts val="600"/>
              </a:spcAft>
              <a:buClr>
                <a:schemeClr val="accent1"/>
              </a:buClr>
              <a:buFont typeface="Wingdings 2" charset="2"/>
              <a:buChar char=""/>
            </a:pPr>
            <a:r>
              <a:rPr lang="en-US" sz="1400" b="1" dirty="0"/>
              <a:t>3. Create an operating agreement </a:t>
            </a:r>
          </a:p>
          <a:p>
            <a:pPr>
              <a:lnSpc>
                <a:spcPct val="90000"/>
              </a:lnSpc>
              <a:spcBef>
                <a:spcPct val="20000"/>
              </a:spcBef>
              <a:spcAft>
                <a:spcPts val="600"/>
              </a:spcAft>
              <a:buClr>
                <a:schemeClr val="accent1"/>
              </a:buClr>
              <a:buFont typeface="Wingdings 2" charset="2"/>
              <a:buChar char=""/>
            </a:pPr>
            <a:r>
              <a:rPr lang="en-US" sz="1400" b="1" dirty="0"/>
              <a:t>4. Obtain an EIN (employer identification number) </a:t>
            </a:r>
          </a:p>
          <a:p>
            <a:pPr>
              <a:lnSpc>
                <a:spcPct val="90000"/>
              </a:lnSpc>
              <a:spcBef>
                <a:spcPct val="20000"/>
              </a:spcBef>
              <a:spcAft>
                <a:spcPts val="600"/>
              </a:spcAft>
              <a:buClr>
                <a:schemeClr val="accent1"/>
              </a:buClr>
              <a:buFont typeface="Wingdings 2" charset="2"/>
              <a:buChar char=""/>
            </a:pPr>
            <a:r>
              <a:rPr lang="en-US" sz="1400" b="1" dirty="0"/>
              <a:t>5. Request foreign qualification if operating in  multiple states </a:t>
            </a:r>
          </a:p>
          <a:p>
            <a:pPr>
              <a:lnSpc>
                <a:spcPct val="90000"/>
              </a:lnSpc>
              <a:spcBef>
                <a:spcPct val="20000"/>
              </a:spcBef>
              <a:spcAft>
                <a:spcPts val="600"/>
              </a:spcAft>
              <a:buClr>
                <a:schemeClr val="accent1"/>
              </a:buClr>
              <a:buFont typeface="Wingdings 2" charset="2"/>
              <a:buChar char=""/>
            </a:pPr>
            <a:r>
              <a:rPr lang="en-US" sz="1400" b="1" dirty="0"/>
              <a:t>6. Obtain business licenses and permits </a:t>
            </a:r>
          </a:p>
          <a:p>
            <a:pPr>
              <a:lnSpc>
                <a:spcPct val="90000"/>
              </a:lnSpc>
              <a:spcBef>
                <a:spcPct val="20000"/>
              </a:spcBef>
              <a:spcAft>
                <a:spcPts val="600"/>
              </a:spcAft>
              <a:buClr>
                <a:schemeClr val="accent1"/>
              </a:buClr>
              <a:buFont typeface="Wingdings 2" charset="2"/>
              <a:buChar char=""/>
            </a:pPr>
            <a:r>
              <a:rPr lang="en-US" sz="1400" b="1" dirty="0"/>
              <a:t>7. Register for sales tax (applies to most states) </a:t>
            </a:r>
          </a:p>
          <a:p>
            <a:pPr>
              <a:lnSpc>
                <a:spcPct val="90000"/>
              </a:lnSpc>
              <a:spcBef>
                <a:spcPct val="20000"/>
              </a:spcBef>
              <a:spcAft>
                <a:spcPts val="600"/>
              </a:spcAft>
              <a:buClr>
                <a:schemeClr val="accent1"/>
              </a:buClr>
              <a:buFont typeface="Wingdings 2" charset="2"/>
              <a:buChar char=""/>
            </a:pPr>
            <a:r>
              <a:rPr lang="en-US" sz="1400" b="1" dirty="0"/>
              <a:t>8. Start a business bank account </a:t>
            </a:r>
          </a:p>
          <a:p>
            <a:pPr>
              <a:lnSpc>
                <a:spcPct val="90000"/>
              </a:lnSpc>
              <a:spcBef>
                <a:spcPct val="20000"/>
              </a:spcBef>
              <a:spcAft>
                <a:spcPts val="600"/>
              </a:spcAft>
              <a:buClr>
                <a:schemeClr val="accent1"/>
              </a:buClr>
              <a:buFont typeface="Wingdings 2" charset="2"/>
              <a:buChar char=""/>
            </a:pPr>
            <a:r>
              <a:rPr lang="en-US" sz="1400" b="1" dirty="0"/>
              <a:t>9. Register for payroll taxes (if you have employees)</a:t>
            </a:r>
          </a:p>
        </p:txBody>
      </p:sp>
      <p:pic>
        <p:nvPicPr>
          <p:cNvPr id="6" name="Picture 5" descr="A logo with blue and green text&#10;&#10;AI-generated content may be incorrect.">
            <a:extLst>
              <a:ext uri="{FF2B5EF4-FFF2-40B4-BE49-F238E27FC236}">
                <a16:creationId xmlns:a16="http://schemas.microsoft.com/office/drawing/2014/main" id="{F579C14D-D5C7-8713-E7FB-DD73DA1896C1}"/>
              </a:ext>
            </a:extLst>
          </p:cNvPr>
          <p:cNvPicPr>
            <a:picLocks noChangeAspect="1"/>
          </p:cNvPicPr>
          <p:nvPr/>
        </p:nvPicPr>
        <p:blipFill>
          <a:blip r:embed="rId2"/>
          <a:stretch>
            <a:fillRect/>
          </a:stretch>
        </p:blipFill>
        <p:spPr>
          <a:xfrm>
            <a:off x="195747" y="2446471"/>
            <a:ext cx="3523948" cy="1658733"/>
          </a:xfrm>
          <a:prstGeom prst="rect">
            <a:avLst/>
          </a:prstGeom>
        </p:spPr>
      </p:pic>
      <p:sp>
        <p:nvSpPr>
          <p:cNvPr id="4" name="TextBox 3">
            <a:extLst>
              <a:ext uri="{FF2B5EF4-FFF2-40B4-BE49-F238E27FC236}">
                <a16:creationId xmlns:a16="http://schemas.microsoft.com/office/drawing/2014/main" id="{8556B326-A5E6-186F-7900-F6BA6231B157}"/>
              </a:ext>
            </a:extLst>
          </p:cNvPr>
          <p:cNvSpPr txBox="1"/>
          <p:nvPr/>
        </p:nvSpPr>
        <p:spPr>
          <a:xfrm>
            <a:off x="3994843" y="5523470"/>
            <a:ext cx="4639000" cy="830997"/>
          </a:xfrm>
          <a:prstGeom prst="rect">
            <a:avLst/>
          </a:prstGeom>
          <a:noFill/>
        </p:spPr>
        <p:txBody>
          <a:bodyPr wrap="square" rtlCol="0">
            <a:spAutoFit/>
          </a:bodyPr>
          <a:lstStyle/>
          <a:p>
            <a:pPr marL="0" marR="0" algn="r"/>
            <a:r>
              <a:rPr lang="en-US" sz="1600" b="1" kern="100" dirty="0">
                <a:effectLst/>
                <a:latin typeface="Calibri" panose="020F0502020204030204" pitchFamily="34" charset="0"/>
                <a:ea typeface="Calibri" panose="020F0502020204030204" pitchFamily="34" charset="0"/>
                <a:cs typeface="Calibri" panose="020F0502020204030204" pitchFamily="34" charset="0"/>
              </a:rPr>
              <a:t>Visit </a:t>
            </a:r>
            <a:r>
              <a:rPr lang="en-US" sz="1600" b="1" u="sng" kern="100"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www.nextax.ai</a:t>
            </a:r>
            <a:r>
              <a:rPr lang="en-US" sz="1600" b="1" kern="100" dirty="0">
                <a:solidFill>
                  <a:schemeClr val="accent1">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1600" b="1" kern="100" dirty="0">
                <a:effectLst/>
                <a:latin typeface="Calibri" panose="020F0502020204030204" pitchFamily="34" charset="0"/>
                <a:ea typeface="Calibri" panose="020F0502020204030204" pitchFamily="34" charset="0"/>
                <a:cs typeface="Calibri" panose="020F0502020204030204" pitchFamily="34" charset="0"/>
              </a:rPr>
              <a:t>and </a:t>
            </a:r>
            <a:r>
              <a:rPr lang="en-US" sz="1600" b="1" kern="100" dirty="0" err="1">
                <a:effectLst/>
                <a:latin typeface="Calibri" panose="020F0502020204030204" pitchFamily="34" charset="0"/>
                <a:ea typeface="Calibri" panose="020F0502020204030204" pitchFamily="34" charset="0"/>
                <a:cs typeface="Calibri" panose="020F0502020204030204" pitchFamily="34" charset="0"/>
              </a:rPr>
              <a:t>StartSmart</a:t>
            </a:r>
            <a:r>
              <a:rPr lang="en-US" sz="1600" b="1" kern="100" dirty="0">
                <a:effectLst/>
                <a:latin typeface="Calibri" panose="020F0502020204030204" pitchFamily="34" charset="0"/>
                <a:ea typeface="Calibri" panose="020F0502020204030204" pitchFamily="34" charset="0"/>
                <a:cs typeface="Calibri" panose="020F0502020204030204" pitchFamily="34" charset="0"/>
              </a:rPr>
              <a:t> with your new business launch, saving valuable time and money, through AI Powered automation.</a:t>
            </a:r>
            <a:endParaRPr lang="en-US" sz="1600"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1D06361-F217-5D48-AA99-CC1CF76B8493}"/>
              </a:ext>
            </a:extLst>
          </p:cNvPr>
          <p:cNvSpPr txBox="1"/>
          <p:nvPr/>
        </p:nvSpPr>
        <p:spPr>
          <a:xfrm>
            <a:off x="-784459" y="3819608"/>
            <a:ext cx="5484359" cy="1107996"/>
          </a:xfrm>
          <a:prstGeom prst="rect">
            <a:avLst/>
          </a:prstGeom>
          <a:noFill/>
        </p:spPr>
        <p:txBody>
          <a:bodyPr wrap="square">
            <a:spAutoFit/>
          </a:bodyPr>
          <a:lstStyle/>
          <a:p>
            <a:r>
              <a:rPr dirty="0">
                <a:latin typeface="Arial" panose="020B0604020202020204" pitchFamily="34" charset="0"/>
                <a:cs typeface="Arial" panose="020B0604020202020204" pitchFamily="34" charset="0"/>
              </a:rPr>
              <a:t> </a:t>
            </a:r>
          </a:p>
          <a:p>
            <a:pPr algn="ctr"/>
            <a:r>
              <a:rPr lang="en-US" sz="1200" b="1" dirty="0">
                <a:latin typeface="Arial" panose="020B0604020202020204" pitchFamily="34" charset="0"/>
                <a:cs typeface="Arial" panose="020B0604020202020204" pitchFamily="34" charset="0"/>
              </a:rPr>
              <a:t>💡 Launch Your U.S. Business in less than 48 Hours  </a:t>
            </a:r>
          </a:p>
          <a:p>
            <a:pPr algn="ctr"/>
            <a:r>
              <a:rPr lang="en-US" sz="1200" b="1" dirty="0">
                <a:latin typeface="Arial" panose="020B0604020202020204" pitchFamily="34" charset="0"/>
                <a:cs typeface="Arial" panose="020B0604020202020204" pitchFamily="34" charset="0"/>
              </a:rPr>
              <a:t>✅ </a:t>
            </a:r>
            <a:r>
              <a:rPr lang="en-US" sz="1200" b="1" dirty="0">
                <a:solidFill>
                  <a:srgbClr val="000000"/>
                </a:solidFill>
                <a:latin typeface="Arial" panose="020B0604020202020204" pitchFamily="34" charset="0"/>
                <a:cs typeface="Arial" panose="020B0604020202020204" pitchFamily="34" charset="0"/>
              </a:rPr>
              <a:t>LLC + EIN + Compliance  </a:t>
            </a:r>
          </a:p>
          <a:p>
            <a:pPr algn="ctr"/>
            <a:r>
              <a:rPr lang="en-US" sz="1200" b="1" dirty="0">
                <a:latin typeface="Arial" panose="020B0604020202020204" pitchFamily="34" charset="0"/>
                <a:cs typeface="Arial" panose="020B0604020202020204" pitchFamily="34" charset="0"/>
              </a:rPr>
              <a:t>🧠 </a:t>
            </a:r>
            <a:r>
              <a:rPr lang="en-US" sz="1200" b="1" dirty="0">
                <a:solidFill>
                  <a:srgbClr val="000000"/>
                </a:solidFill>
                <a:latin typeface="Arial" panose="020B0604020202020204" pitchFamily="34" charset="0"/>
                <a:cs typeface="Arial" panose="020B0604020202020204" pitchFamily="34" charset="0"/>
              </a:rPr>
              <a:t>AI-Powered. Tax-Optimized.  </a:t>
            </a:r>
          </a:p>
          <a:p>
            <a:pPr algn="ctr"/>
            <a:r>
              <a:rPr lang="en-US" sz="1200" b="1" dirty="0">
                <a:solidFill>
                  <a:srgbClr val="000000"/>
                </a:solidFill>
              </a:rPr>
              <a:t>    </a:t>
            </a:r>
            <a:r>
              <a:rPr lang="en-US" sz="1200" b="1" dirty="0"/>
              <a:t>Trusted by 100+ entrepreneurs.</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930" y="1035152"/>
            <a:ext cx="6378203" cy="970450"/>
          </a:xfrm>
        </p:spPr>
        <p:txBody>
          <a:bodyPr>
            <a:noAutofit/>
          </a:bodyPr>
          <a:lstStyle/>
          <a:p>
            <a:r>
              <a:rPr lang="en-US" sz="3300" dirty="0"/>
              <a:t>How to Elect S Corporation Status for a Corporation or LLC </a:t>
            </a:r>
            <a:br>
              <a:rPr lang="en-US" sz="3300" dirty="0"/>
            </a:br>
            <a:endParaRPr sz="3300" dirty="0"/>
          </a:p>
        </p:txBody>
      </p:sp>
      <p:sp>
        <p:nvSpPr>
          <p:cNvPr id="3" name="TextBox 2"/>
          <p:cNvSpPr txBox="1"/>
          <p:nvPr/>
        </p:nvSpPr>
        <p:spPr>
          <a:xfrm>
            <a:off x="809997" y="2294466"/>
            <a:ext cx="8173136" cy="3970318"/>
          </a:xfrm>
          <a:prstGeom prst="rect">
            <a:avLst/>
          </a:prstGeom>
          <a:noFill/>
        </p:spPr>
        <p:txBody>
          <a:bodyPr wrap="square">
            <a:spAutoFit/>
          </a:bodyPr>
          <a:lstStyle/>
          <a:p>
            <a:r>
              <a:rPr sz="2000" b="1" dirty="0"/>
              <a:t>S Corporation Election Deadline </a:t>
            </a:r>
            <a:r>
              <a:rPr lang="en-US" sz="2000" b="1" dirty="0"/>
              <a:t>– </a:t>
            </a:r>
            <a:endParaRPr sz="2000" b="1" dirty="0"/>
          </a:p>
          <a:p>
            <a:r>
              <a:rPr dirty="0"/>
              <a:t> </a:t>
            </a:r>
          </a:p>
          <a:p>
            <a:r>
              <a:rPr dirty="0"/>
              <a:t> </a:t>
            </a:r>
            <a:r>
              <a:rPr sz="1600" dirty="0"/>
              <a:t>Form 2553 must be filed no later than two months and fifteen days after the start of the tax year in which the S corporation will take effect. For most businesses, the tax year begins on January 1, so the filing deadline would be March 15 (outside of leap years). </a:t>
            </a:r>
            <a:endParaRPr lang="en-US" sz="1600" dirty="0"/>
          </a:p>
          <a:p>
            <a:endParaRPr sz="1200" dirty="0"/>
          </a:p>
          <a:p>
            <a:r>
              <a:rPr sz="1600" dirty="0"/>
              <a:t> Missing the deadline means the business will continue to be taxed as a C Corporation or LLC for the remainder of the tax year, with S Corporation treatment starting on January 1st of the following year. </a:t>
            </a:r>
            <a:endParaRPr lang="en-US" sz="1600" dirty="0"/>
          </a:p>
          <a:p>
            <a:endParaRPr sz="1200" dirty="0"/>
          </a:p>
          <a:p>
            <a:r>
              <a:rPr sz="1600" dirty="0"/>
              <a:t> Newly formed LLCs and Corporations have two months and 15 days (75 days) from their date of formation to file for S Corporation election for the tax year. </a:t>
            </a:r>
            <a:endParaRPr lang="en-US" sz="1600" dirty="0"/>
          </a:p>
          <a:p>
            <a:endParaRPr sz="1200" dirty="0"/>
          </a:p>
          <a:p>
            <a:r>
              <a:rPr sz="1600" dirty="0"/>
              <a:t> Business owners can request a six-month extension to file for S Corporation status by filing IRS Form 7004.</a:t>
            </a:r>
          </a:p>
        </p:txBody>
      </p:sp>
      <p:pic>
        <p:nvPicPr>
          <p:cNvPr id="4" name="Picture 3" descr="A logo with a circular design&#10;&#10;AI-generated content may be incorrect.">
            <a:extLst>
              <a:ext uri="{FF2B5EF4-FFF2-40B4-BE49-F238E27FC236}">
                <a16:creationId xmlns:a16="http://schemas.microsoft.com/office/drawing/2014/main" id="{33BF15A7-2BFE-E7E3-3452-83106A503B0B}"/>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97" y="1183788"/>
            <a:ext cx="6141135" cy="970450"/>
          </a:xfrm>
        </p:spPr>
        <p:txBody>
          <a:bodyPr>
            <a:noAutofit/>
          </a:bodyPr>
          <a:lstStyle/>
          <a:p>
            <a:pPr algn="ctr"/>
            <a:r>
              <a:rPr lang="en-US" sz="3600" dirty="0"/>
              <a:t>Eligibility for S Corporation Status </a:t>
            </a:r>
            <a:br>
              <a:rPr lang="en-US" sz="3600" dirty="0"/>
            </a:br>
            <a:endParaRPr sz="3600" dirty="0"/>
          </a:p>
        </p:txBody>
      </p:sp>
      <p:sp>
        <p:nvSpPr>
          <p:cNvPr id="3" name="TextBox 2"/>
          <p:cNvSpPr txBox="1"/>
          <p:nvPr/>
        </p:nvSpPr>
        <p:spPr>
          <a:xfrm>
            <a:off x="657049" y="2217340"/>
            <a:ext cx="8097483" cy="3693319"/>
          </a:xfrm>
          <a:prstGeom prst="rect">
            <a:avLst/>
          </a:prstGeom>
          <a:noFill/>
        </p:spPr>
        <p:txBody>
          <a:bodyPr wrap="square">
            <a:spAutoFit/>
          </a:bodyPr>
          <a:lstStyle/>
          <a:p>
            <a:r>
              <a:rPr dirty="0"/>
              <a:t>To qualify for status, a Corporation or LLC must meet the following requirements: </a:t>
            </a:r>
          </a:p>
          <a:p>
            <a:r>
              <a:rPr dirty="0"/>
              <a:t> Be a domestic Corporation </a:t>
            </a:r>
          </a:p>
          <a:p>
            <a:r>
              <a:rPr dirty="0"/>
              <a:t> Have only allowable shareholders </a:t>
            </a:r>
          </a:p>
          <a:p>
            <a:r>
              <a:rPr dirty="0"/>
              <a:t> May be individuals, certain trusts, and estates and </a:t>
            </a:r>
          </a:p>
          <a:p>
            <a:r>
              <a:rPr dirty="0"/>
              <a:t> May not be Partnerships, Corporations, or non-resident alien </a:t>
            </a:r>
          </a:p>
          <a:p>
            <a:r>
              <a:rPr lang="en-US" dirty="0"/>
              <a:t>    </a:t>
            </a:r>
            <a:r>
              <a:rPr dirty="0"/>
              <a:t>shareholders </a:t>
            </a:r>
          </a:p>
          <a:p>
            <a:r>
              <a:rPr dirty="0"/>
              <a:t> Have no more than 100 shareholders </a:t>
            </a:r>
          </a:p>
          <a:p>
            <a:r>
              <a:rPr dirty="0"/>
              <a:t> Have only one class of stock </a:t>
            </a:r>
          </a:p>
          <a:p>
            <a:r>
              <a:rPr dirty="0"/>
              <a:t> Not be an ineligible Corporation - certain financial institutions, </a:t>
            </a:r>
            <a:r>
              <a:rPr lang="en-US" dirty="0"/>
              <a:t>         </a:t>
            </a:r>
            <a:r>
              <a:rPr dirty="0"/>
              <a:t>insurance companies, and domestic international sales corporations </a:t>
            </a:r>
          </a:p>
          <a:p>
            <a:r>
              <a:rPr dirty="0"/>
              <a:t> Submit Form 2553 Election by a Small Business Corporation signed by </a:t>
            </a:r>
            <a:r>
              <a:rPr lang="en-US" dirty="0"/>
              <a:t>   </a:t>
            </a:r>
            <a:r>
              <a:rPr dirty="0"/>
              <a:t>all shareholders by the March 15th deadline</a:t>
            </a:r>
          </a:p>
        </p:txBody>
      </p:sp>
      <p:pic>
        <p:nvPicPr>
          <p:cNvPr id="4" name="Picture 3" descr="A logo with a circular design&#10;&#10;AI-generated content may be incorrect.">
            <a:extLst>
              <a:ext uri="{FF2B5EF4-FFF2-40B4-BE49-F238E27FC236}">
                <a16:creationId xmlns:a16="http://schemas.microsoft.com/office/drawing/2014/main" id="{7C0F1B7E-C8BD-0077-2715-89070FCE15C3}"/>
              </a:ext>
            </a:extLst>
          </p:cNvPr>
          <p:cNvPicPr>
            <a:picLocks noChangeAspect="1"/>
          </p:cNvPicPr>
          <p:nvPr/>
        </p:nvPicPr>
        <p:blipFill>
          <a:blip r:embed="rId2"/>
          <a:stretch>
            <a:fillRect/>
          </a:stretch>
        </p:blipFill>
        <p:spPr>
          <a:xfrm>
            <a:off x="7222067" y="0"/>
            <a:ext cx="1921933" cy="1921933"/>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932413"/>
            <a:ext cx="6437469" cy="970450"/>
          </a:xfrm>
        </p:spPr>
        <p:txBody>
          <a:bodyPr/>
          <a:lstStyle/>
          <a:p>
            <a:r>
              <a:rPr lang="en-US" sz="3600" dirty="0"/>
              <a:t>Steps to Elect S Corporation </a:t>
            </a:r>
            <a:br>
              <a:rPr lang="en-US" sz="3600" dirty="0"/>
            </a:br>
            <a:r>
              <a:rPr lang="en-US" sz="3600" dirty="0"/>
              <a:t>Tax Status </a:t>
            </a:r>
            <a:br>
              <a:rPr lang="en-US" sz="3600" dirty="0"/>
            </a:br>
            <a:endParaRPr sz="3600" dirty="0"/>
          </a:p>
        </p:txBody>
      </p:sp>
      <p:sp>
        <p:nvSpPr>
          <p:cNvPr id="3" name="TextBox 2"/>
          <p:cNvSpPr txBox="1"/>
          <p:nvPr/>
        </p:nvSpPr>
        <p:spPr>
          <a:xfrm>
            <a:off x="914401" y="2175933"/>
            <a:ext cx="7188200" cy="3416320"/>
          </a:xfrm>
          <a:prstGeom prst="rect">
            <a:avLst/>
          </a:prstGeom>
          <a:noFill/>
        </p:spPr>
        <p:txBody>
          <a:bodyPr wrap="square">
            <a:spAutoFit/>
          </a:bodyPr>
          <a:lstStyle/>
          <a:p>
            <a:r>
              <a:rPr dirty="0"/>
              <a:t> </a:t>
            </a:r>
          </a:p>
          <a:p>
            <a:r>
              <a:rPr dirty="0"/>
              <a:t>1. Entity must first be incorporated as a C Corporation or have filed as an LLC. </a:t>
            </a:r>
            <a:endParaRPr lang="en-US" dirty="0"/>
          </a:p>
          <a:p>
            <a:endParaRPr dirty="0"/>
          </a:p>
          <a:p>
            <a:r>
              <a:rPr dirty="0"/>
              <a:t>2. A C Corporation electing S Corporation status must submit and file IRS form 2553 signed by all shareholders. </a:t>
            </a:r>
            <a:endParaRPr lang="en-US" dirty="0"/>
          </a:p>
          <a:p>
            <a:endParaRPr dirty="0"/>
          </a:p>
          <a:p>
            <a:r>
              <a:rPr dirty="0"/>
              <a:t>3. An LLC electing S Corporation status must submit and file IRS form 2553 signed by all shareholders. </a:t>
            </a:r>
            <a:endParaRPr lang="en-US" dirty="0"/>
          </a:p>
          <a:p>
            <a:endParaRPr dirty="0"/>
          </a:p>
          <a:p>
            <a:r>
              <a:rPr dirty="0"/>
              <a:t>4. An LLC electing to be taxed as a C Corporation must submit and file IRS Form 8832 signed by all shareholders.</a:t>
            </a:r>
          </a:p>
        </p:txBody>
      </p:sp>
      <p:pic>
        <p:nvPicPr>
          <p:cNvPr id="4" name="Picture 3" descr="A logo with a circular design&#10;&#10;AI-generated content may be incorrect.">
            <a:extLst>
              <a:ext uri="{FF2B5EF4-FFF2-40B4-BE49-F238E27FC236}">
                <a16:creationId xmlns:a16="http://schemas.microsoft.com/office/drawing/2014/main" id="{2B740C90-99B5-DCEC-FDB2-173ABBEB66C4}"/>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099121"/>
            <a:ext cx="5887136" cy="970450"/>
          </a:xfrm>
        </p:spPr>
        <p:txBody>
          <a:bodyPr/>
          <a:lstStyle/>
          <a:p>
            <a:r>
              <a:rPr lang="en-US" sz="3600" dirty="0"/>
              <a:t>What if the S Corporation </a:t>
            </a:r>
            <a:br>
              <a:rPr lang="en-US" sz="3600" dirty="0"/>
            </a:br>
            <a:r>
              <a:rPr lang="en-US" sz="3600" dirty="0"/>
              <a:t>Deadline is Missed? </a:t>
            </a:r>
            <a:br>
              <a:rPr lang="en-US" sz="3600" dirty="0"/>
            </a:br>
            <a:endParaRPr sz="3600" dirty="0"/>
          </a:p>
        </p:txBody>
      </p:sp>
      <p:sp>
        <p:nvSpPr>
          <p:cNvPr id="3" name="TextBox 2"/>
          <p:cNvSpPr txBox="1"/>
          <p:nvPr/>
        </p:nvSpPr>
        <p:spPr>
          <a:xfrm>
            <a:off x="990600" y="1955800"/>
            <a:ext cx="7433733" cy="3970318"/>
          </a:xfrm>
          <a:prstGeom prst="rect">
            <a:avLst/>
          </a:prstGeom>
          <a:noFill/>
        </p:spPr>
        <p:txBody>
          <a:bodyPr wrap="square">
            <a:spAutoFit/>
          </a:bodyPr>
          <a:lstStyle/>
          <a:p>
            <a:r>
              <a:rPr dirty="0"/>
              <a:t> </a:t>
            </a:r>
          </a:p>
          <a:p>
            <a:r>
              <a:rPr dirty="0"/>
              <a:t> If a Corporation or LLC fails to timely file its IRS form 2553 with the IRS, the S Corporation election will NOT be effective for that year. </a:t>
            </a:r>
            <a:endParaRPr lang="en-US" dirty="0"/>
          </a:p>
          <a:p>
            <a:endParaRPr dirty="0"/>
          </a:p>
          <a:p>
            <a:r>
              <a:rPr dirty="0"/>
              <a:t> A Corporation will be taxed as a C Corporation. </a:t>
            </a:r>
            <a:endParaRPr lang="en-US" dirty="0"/>
          </a:p>
          <a:p>
            <a:endParaRPr dirty="0"/>
          </a:p>
          <a:p>
            <a:r>
              <a:rPr dirty="0"/>
              <a:t> A single-member LLC will be taxed as a disregarded entity and a multi-member LLC will be taxed as a Partnership. </a:t>
            </a:r>
            <a:endParaRPr lang="en-US" dirty="0"/>
          </a:p>
          <a:p>
            <a:endParaRPr dirty="0"/>
          </a:p>
          <a:p>
            <a:r>
              <a:rPr dirty="0"/>
              <a:t> A late S Corporation election is generally effective for the next tax year. Relief for late election may be available if the Corporation or LLC can show that the failure to file on time was due to reasonable cause.</a:t>
            </a:r>
          </a:p>
        </p:txBody>
      </p:sp>
      <p:pic>
        <p:nvPicPr>
          <p:cNvPr id="4" name="Picture 3" descr="A logo with a circular design&#10;&#10;AI-generated content may be incorrect.">
            <a:extLst>
              <a:ext uri="{FF2B5EF4-FFF2-40B4-BE49-F238E27FC236}">
                <a16:creationId xmlns:a16="http://schemas.microsoft.com/office/drawing/2014/main" id="{EA383C48-866B-974D-8CAE-1BD272E4526F}"/>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864" y="1025546"/>
            <a:ext cx="5954869" cy="970450"/>
          </a:xfrm>
        </p:spPr>
        <p:txBody>
          <a:bodyPr/>
          <a:lstStyle/>
          <a:p>
            <a:pPr algn="ctr"/>
            <a:r>
              <a:rPr lang="en-US" sz="3400" dirty="0"/>
              <a:t>S Corporation Election at the State Level </a:t>
            </a:r>
            <a:br>
              <a:rPr lang="en-US" sz="3400" dirty="0"/>
            </a:br>
            <a:endParaRPr sz="3400" dirty="0"/>
          </a:p>
        </p:txBody>
      </p:sp>
      <p:sp>
        <p:nvSpPr>
          <p:cNvPr id="3" name="TextBox 2"/>
          <p:cNvSpPr txBox="1"/>
          <p:nvPr/>
        </p:nvSpPr>
        <p:spPr>
          <a:xfrm>
            <a:off x="1043630" y="2226733"/>
            <a:ext cx="7056740" cy="3170099"/>
          </a:xfrm>
          <a:prstGeom prst="rect">
            <a:avLst/>
          </a:prstGeom>
          <a:noFill/>
        </p:spPr>
        <p:txBody>
          <a:bodyPr wrap="none">
            <a:spAutoFit/>
          </a:bodyPr>
          <a:lstStyle/>
          <a:p>
            <a:r>
              <a:rPr dirty="0"/>
              <a:t> </a:t>
            </a:r>
          </a:p>
          <a:p>
            <a:r>
              <a:rPr sz="2000" b="1" dirty="0"/>
              <a:t>Many States Have Different Rules </a:t>
            </a:r>
            <a:r>
              <a:rPr lang="en-US" sz="2000" b="1" dirty="0"/>
              <a:t>–</a:t>
            </a:r>
            <a:endParaRPr sz="2000" b="1" dirty="0"/>
          </a:p>
          <a:p>
            <a:r>
              <a:rPr dirty="0"/>
              <a:t> </a:t>
            </a:r>
          </a:p>
          <a:p>
            <a:r>
              <a:rPr dirty="0"/>
              <a:t> S Corporation election benefits can change at the state vs </a:t>
            </a:r>
          </a:p>
          <a:p>
            <a:r>
              <a:rPr dirty="0"/>
              <a:t>federal level. </a:t>
            </a:r>
            <a:endParaRPr lang="en-US" dirty="0"/>
          </a:p>
          <a:p>
            <a:endParaRPr dirty="0"/>
          </a:p>
          <a:p>
            <a:r>
              <a:rPr dirty="0"/>
              <a:t> Most states are given S Corporation pass-through tax </a:t>
            </a:r>
          </a:p>
          <a:p>
            <a:r>
              <a:rPr dirty="0"/>
              <a:t>treatment, but there are exceptions. </a:t>
            </a:r>
            <a:endParaRPr lang="en-US" dirty="0"/>
          </a:p>
          <a:p>
            <a:endParaRPr dirty="0"/>
          </a:p>
          <a:p>
            <a:r>
              <a:rPr dirty="0"/>
              <a:t> Critical that clients understand how this affects their </a:t>
            </a:r>
          </a:p>
          <a:p>
            <a:r>
              <a:rPr dirty="0"/>
              <a:t>business.</a:t>
            </a:r>
          </a:p>
        </p:txBody>
      </p:sp>
      <p:pic>
        <p:nvPicPr>
          <p:cNvPr id="4" name="Picture 3" descr="A logo with a circular design&#10;&#10;AI-generated content may be incorrect.">
            <a:extLst>
              <a:ext uri="{FF2B5EF4-FFF2-40B4-BE49-F238E27FC236}">
                <a16:creationId xmlns:a16="http://schemas.microsoft.com/office/drawing/2014/main" id="{37AA938C-65A1-4488-5F58-9E811F2EA0CE}"/>
              </a:ext>
            </a:extLst>
          </p:cNvPr>
          <p:cNvPicPr>
            <a:picLocks noChangeAspect="1"/>
          </p:cNvPicPr>
          <p:nvPr/>
        </p:nvPicPr>
        <p:blipFill>
          <a:blip r:embed="rId2"/>
          <a:stretch>
            <a:fillRect/>
          </a:stretch>
        </p:blipFill>
        <p:spPr>
          <a:xfrm>
            <a:off x="7230533" y="0"/>
            <a:ext cx="1913467" cy="1913467"/>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039855"/>
            <a:ext cx="6293536" cy="970450"/>
          </a:xfrm>
        </p:spPr>
        <p:txBody>
          <a:bodyPr>
            <a:noAutofit/>
          </a:bodyPr>
          <a:lstStyle/>
          <a:p>
            <a:r>
              <a:rPr lang="en-US" sz="3400" dirty="0"/>
              <a:t>State-Level S Corporation Election </a:t>
            </a:r>
            <a:br>
              <a:rPr lang="en-US" sz="3400" dirty="0"/>
            </a:br>
            <a:endParaRPr sz="3400" dirty="0"/>
          </a:p>
        </p:txBody>
      </p:sp>
      <p:sp>
        <p:nvSpPr>
          <p:cNvPr id="3" name="TextBox 2"/>
          <p:cNvSpPr txBox="1"/>
          <p:nvPr/>
        </p:nvSpPr>
        <p:spPr>
          <a:xfrm>
            <a:off x="914400" y="2273561"/>
            <a:ext cx="8144933" cy="3724096"/>
          </a:xfrm>
          <a:prstGeom prst="rect">
            <a:avLst/>
          </a:prstGeom>
          <a:noFill/>
        </p:spPr>
        <p:txBody>
          <a:bodyPr wrap="square">
            <a:spAutoFit/>
          </a:bodyPr>
          <a:lstStyle/>
          <a:p>
            <a:r>
              <a:rPr dirty="0"/>
              <a:t>Requirements: New Jersey </a:t>
            </a:r>
          </a:p>
          <a:p>
            <a:r>
              <a:rPr dirty="0"/>
              <a:t>  </a:t>
            </a:r>
            <a:endParaRPr sz="1600" dirty="0"/>
          </a:p>
          <a:p>
            <a:r>
              <a:rPr sz="1600" dirty="0"/>
              <a:t> State-level S Corporation tax treatment requires filing Form CBT- </a:t>
            </a:r>
          </a:p>
          <a:p>
            <a:r>
              <a:rPr sz="1600" dirty="0"/>
              <a:t>2553. </a:t>
            </a:r>
          </a:p>
          <a:p>
            <a:r>
              <a:rPr sz="1600" dirty="0"/>
              <a:t> The state will only consider the election valid if all Corporation’s </a:t>
            </a:r>
          </a:p>
          <a:p>
            <a:r>
              <a:rPr sz="1600" dirty="0"/>
              <a:t>shareholders consent to the election and other state requirements. </a:t>
            </a:r>
          </a:p>
          <a:p>
            <a:r>
              <a:rPr dirty="0"/>
              <a:t> </a:t>
            </a:r>
          </a:p>
          <a:p>
            <a:r>
              <a:rPr dirty="0"/>
              <a:t>Requirements: New York </a:t>
            </a:r>
          </a:p>
          <a:p>
            <a:r>
              <a:rPr dirty="0"/>
              <a:t> </a:t>
            </a:r>
          </a:p>
          <a:p>
            <a:r>
              <a:rPr sz="1600" dirty="0"/>
              <a:t> New York state does not automatically treat a company as a New York </a:t>
            </a:r>
          </a:p>
          <a:p>
            <a:r>
              <a:rPr sz="1600" dirty="0"/>
              <a:t>S Corporation unless mandated to file as an S Corporation under Tax </a:t>
            </a:r>
          </a:p>
          <a:p>
            <a:r>
              <a:rPr sz="1600" dirty="0"/>
              <a:t>Law Section 660(</a:t>
            </a:r>
            <a:r>
              <a:rPr sz="1600" dirty="0" err="1"/>
              <a:t>i</a:t>
            </a:r>
            <a:r>
              <a:rPr sz="1600" dirty="0"/>
              <a:t>). </a:t>
            </a:r>
          </a:p>
          <a:p>
            <a:r>
              <a:rPr sz="1600" dirty="0"/>
              <a:t> New York requires a Corporation to file form CT-6 to apply for S </a:t>
            </a:r>
          </a:p>
          <a:p>
            <a:r>
              <a:rPr sz="1600" dirty="0"/>
              <a:t>Corporation tax treatment at the state level.</a:t>
            </a:r>
          </a:p>
        </p:txBody>
      </p:sp>
      <p:pic>
        <p:nvPicPr>
          <p:cNvPr id="6" name="Picture 5" descr="A logo with a circular design&#10;&#10;AI-generated content may be incorrect.">
            <a:extLst>
              <a:ext uri="{FF2B5EF4-FFF2-40B4-BE49-F238E27FC236}">
                <a16:creationId xmlns:a16="http://schemas.microsoft.com/office/drawing/2014/main" id="{FDD68AA2-95AB-8078-6246-3C38C7D5DB44}"/>
              </a:ext>
            </a:extLst>
          </p:cNvPr>
          <p:cNvPicPr>
            <a:picLocks noChangeAspect="1"/>
          </p:cNvPicPr>
          <p:nvPr/>
        </p:nvPicPr>
        <p:blipFill>
          <a:blip r:embed="rId2"/>
          <a:stretch>
            <a:fillRect/>
          </a:stretch>
        </p:blipFill>
        <p:spPr>
          <a:xfrm>
            <a:off x="7239001" y="3706"/>
            <a:ext cx="1905000" cy="1905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596" y="1082188"/>
            <a:ext cx="5861736" cy="970450"/>
          </a:xfrm>
        </p:spPr>
        <p:txBody>
          <a:bodyPr/>
          <a:lstStyle/>
          <a:p>
            <a:r>
              <a:rPr lang="en-US" sz="3600" dirty="0"/>
              <a:t>State-Level S Corporation Election </a:t>
            </a:r>
            <a:br>
              <a:rPr lang="en-US" sz="3600" dirty="0"/>
            </a:br>
            <a:endParaRPr lang="en-US" sz="3600" dirty="0"/>
          </a:p>
        </p:txBody>
      </p:sp>
      <p:sp>
        <p:nvSpPr>
          <p:cNvPr id="3" name="TextBox 2"/>
          <p:cNvSpPr txBox="1"/>
          <p:nvPr/>
        </p:nvSpPr>
        <p:spPr>
          <a:xfrm>
            <a:off x="808596" y="2370667"/>
            <a:ext cx="8124340" cy="3139321"/>
          </a:xfrm>
          <a:prstGeom prst="rect">
            <a:avLst/>
          </a:prstGeom>
          <a:noFill/>
        </p:spPr>
        <p:txBody>
          <a:bodyPr wrap="none">
            <a:spAutoFit/>
          </a:bodyPr>
          <a:lstStyle/>
          <a:p>
            <a:r>
              <a:rPr lang="en-US" dirty="0"/>
              <a:t>Requirements: Arkansas </a:t>
            </a:r>
          </a:p>
          <a:p>
            <a:r>
              <a:rPr lang="en-US" dirty="0"/>
              <a:t> </a:t>
            </a:r>
          </a:p>
          <a:p>
            <a:r>
              <a:rPr lang="en-US" dirty="0"/>
              <a:t> It was not until 2018 that Arkansas recognized S Corporation tax </a:t>
            </a:r>
          </a:p>
          <a:p>
            <a:r>
              <a:rPr lang="en-US" dirty="0"/>
              <a:t>treatment at the state level without additional paperwork. </a:t>
            </a:r>
          </a:p>
          <a:p>
            <a:endParaRPr lang="en-US" dirty="0"/>
          </a:p>
          <a:p>
            <a:r>
              <a:rPr lang="en-US" dirty="0"/>
              <a:t>Requirements: Utah </a:t>
            </a:r>
          </a:p>
          <a:p>
            <a:r>
              <a:rPr lang="en-US" dirty="0"/>
              <a:t> </a:t>
            </a:r>
          </a:p>
          <a:p>
            <a:r>
              <a:rPr lang="en-US" dirty="0"/>
              <a:t> Utah requires a copy of a company’s Notice of Acceptance as an S </a:t>
            </a:r>
          </a:p>
          <a:p>
            <a:r>
              <a:rPr lang="en-US" dirty="0"/>
              <a:t>Corporation from the IRS. </a:t>
            </a:r>
          </a:p>
          <a:p>
            <a:r>
              <a:rPr lang="en-US" dirty="0"/>
              <a:t> The notice must be attached to Form TC-20S the first time the </a:t>
            </a:r>
          </a:p>
          <a:p>
            <a:r>
              <a:rPr lang="en-US" dirty="0"/>
              <a:t>company files its tax return.</a:t>
            </a:r>
          </a:p>
        </p:txBody>
      </p:sp>
      <p:pic>
        <p:nvPicPr>
          <p:cNvPr id="4" name="Picture 3" descr="A logo with a circular design&#10;&#10;AI-generated content may be incorrect.">
            <a:extLst>
              <a:ext uri="{FF2B5EF4-FFF2-40B4-BE49-F238E27FC236}">
                <a16:creationId xmlns:a16="http://schemas.microsoft.com/office/drawing/2014/main" id="{F866AE62-47BA-45CD-D604-9B9E08A03E91}"/>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663" y="540322"/>
            <a:ext cx="7524003" cy="970450"/>
          </a:xfrm>
        </p:spPr>
        <p:txBody>
          <a:bodyPr/>
          <a:lstStyle/>
          <a:p>
            <a:r>
              <a:rPr lang="en-US" sz="3400" dirty="0"/>
              <a:t>S Corporation Tax Advantages </a:t>
            </a:r>
            <a:r>
              <a:rPr lang="en-US" sz="2400" dirty="0"/>
              <a:t>(continued)</a:t>
            </a:r>
            <a:endParaRPr sz="2400" dirty="0"/>
          </a:p>
        </p:txBody>
      </p:sp>
      <p:sp>
        <p:nvSpPr>
          <p:cNvPr id="3" name="TextBox 2"/>
          <p:cNvSpPr txBox="1"/>
          <p:nvPr/>
        </p:nvSpPr>
        <p:spPr>
          <a:xfrm>
            <a:off x="809997" y="2396066"/>
            <a:ext cx="8266270" cy="3693319"/>
          </a:xfrm>
          <a:prstGeom prst="rect">
            <a:avLst/>
          </a:prstGeom>
          <a:noFill/>
        </p:spPr>
        <p:txBody>
          <a:bodyPr wrap="square">
            <a:spAutoFit/>
          </a:bodyPr>
          <a:lstStyle/>
          <a:p>
            <a:endParaRPr dirty="0"/>
          </a:p>
          <a:p>
            <a:r>
              <a:rPr b="1" dirty="0"/>
              <a:t>Enables C Corporations to Avoid Double Taxation </a:t>
            </a:r>
            <a:r>
              <a:rPr lang="en-US" b="1" dirty="0"/>
              <a:t>– </a:t>
            </a:r>
          </a:p>
          <a:p>
            <a:endParaRPr dirty="0"/>
          </a:p>
          <a:p>
            <a:r>
              <a:rPr dirty="0"/>
              <a:t>• As an S Corporation, a Corporation’s profits and losses flow through to </a:t>
            </a:r>
          </a:p>
          <a:p>
            <a:r>
              <a:rPr dirty="0"/>
              <a:t>shareholders’ personal tax returns and are taxed at the individual tax rates. </a:t>
            </a:r>
          </a:p>
          <a:p>
            <a:r>
              <a:rPr dirty="0"/>
              <a:t>• The corporate entity does not pay income tax. </a:t>
            </a:r>
          </a:p>
          <a:p>
            <a:r>
              <a:rPr dirty="0"/>
              <a:t>• Shareholders that are employees of the C Corporation only pay self-employment </a:t>
            </a:r>
          </a:p>
          <a:p>
            <a:r>
              <a:rPr dirty="0"/>
              <a:t>tax on the wages or salary that the Corporation pays them. </a:t>
            </a:r>
          </a:p>
          <a:p>
            <a:r>
              <a:rPr dirty="0"/>
              <a:t>• Dividend income paid to shareholders is not subject to self-employment tax; </a:t>
            </a:r>
          </a:p>
          <a:p>
            <a:r>
              <a:rPr dirty="0"/>
              <a:t>those monies are taxed as either ordinary income or qualified dividends.</a:t>
            </a:r>
          </a:p>
        </p:txBody>
      </p:sp>
      <p:pic>
        <p:nvPicPr>
          <p:cNvPr id="4" name="Picture 3" descr="A logo with a circular design&#10;&#10;AI-generated content may be incorrect.">
            <a:extLst>
              <a:ext uri="{FF2B5EF4-FFF2-40B4-BE49-F238E27FC236}">
                <a16:creationId xmlns:a16="http://schemas.microsoft.com/office/drawing/2014/main" id="{C4D048DD-EE25-2AFF-2146-D4B9BA82B847}"/>
              </a:ext>
            </a:extLst>
          </p:cNvPr>
          <p:cNvPicPr>
            <a:picLocks noChangeAspect="1"/>
          </p:cNvPicPr>
          <p:nvPr/>
        </p:nvPicPr>
        <p:blipFill>
          <a:blip r:embed="rId2"/>
          <a:stretch>
            <a:fillRect/>
          </a:stretch>
        </p:blipFill>
        <p:spPr>
          <a:xfrm>
            <a:off x="7255933" y="0"/>
            <a:ext cx="1888067" cy="1888067"/>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465" y="1280139"/>
            <a:ext cx="5700870" cy="970450"/>
          </a:xfrm>
        </p:spPr>
        <p:txBody>
          <a:bodyPr/>
          <a:lstStyle/>
          <a:p>
            <a:br>
              <a:rPr lang="en-US" sz="3400" dirty="0"/>
            </a:br>
            <a:r>
              <a:rPr lang="en-US" sz="3400" dirty="0"/>
              <a:t>Where S Corporation Flow-Through Tax Treatment Does Not Exist </a:t>
            </a:r>
            <a:br>
              <a:rPr lang="en-US" sz="3400" dirty="0"/>
            </a:br>
            <a:endParaRPr sz="3400" dirty="0"/>
          </a:p>
        </p:txBody>
      </p:sp>
      <p:sp>
        <p:nvSpPr>
          <p:cNvPr id="3" name="TextBox 2"/>
          <p:cNvSpPr txBox="1"/>
          <p:nvPr/>
        </p:nvSpPr>
        <p:spPr>
          <a:xfrm>
            <a:off x="809998" y="2260601"/>
            <a:ext cx="8094133" cy="3416320"/>
          </a:xfrm>
          <a:prstGeom prst="rect">
            <a:avLst/>
          </a:prstGeom>
          <a:noFill/>
        </p:spPr>
        <p:txBody>
          <a:bodyPr wrap="square">
            <a:spAutoFit/>
          </a:bodyPr>
          <a:lstStyle/>
          <a:p>
            <a:r>
              <a:rPr dirty="0"/>
              <a:t> </a:t>
            </a:r>
          </a:p>
          <a:p>
            <a:r>
              <a:rPr dirty="0"/>
              <a:t>Some jurisdictions do not recognize S Corporation election. Tax agencies in the following areas do not grant pass-through taxation for Corporations that have been approved for federal S Corporation tax treatment. </a:t>
            </a:r>
          </a:p>
          <a:p>
            <a:r>
              <a:rPr dirty="0"/>
              <a:t> </a:t>
            </a:r>
          </a:p>
          <a:p>
            <a:r>
              <a:rPr dirty="0"/>
              <a:t> District of Columbia </a:t>
            </a:r>
          </a:p>
          <a:p>
            <a:r>
              <a:rPr dirty="0"/>
              <a:t> Louisiana </a:t>
            </a:r>
          </a:p>
          <a:p>
            <a:r>
              <a:rPr dirty="0"/>
              <a:t> New Hampshire </a:t>
            </a:r>
          </a:p>
          <a:p>
            <a:r>
              <a:rPr dirty="0"/>
              <a:t> New York City </a:t>
            </a:r>
          </a:p>
          <a:p>
            <a:r>
              <a:rPr dirty="0"/>
              <a:t> Tennessee </a:t>
            </a:r>
          </a:p>
          <a:p>
            <a:r>
              <a:rPr dirty="0"/>
              <a:t> Texas</a:t>
            </a:r>
          </a:p>
        </p:txBody>
      </p:sp>
      <p:pic>
        <p:nvPicPr>
          <p:cNvPr id="5" name="Picture 4" descr="A logo with a circular design&#10;&#10;AI-generated content may be incorrect.">
            <a:extLst>
              <a:ext uri="{FF2B5EF4-FFF2-40B4-BE49-F238E27FC236}">
                <a16:creationId xmlns:a16="http://schemas.microsoft.com/office/drawing/2014/main" id="{1F21565A-66FD-4C4B-48BD-E53BFD04D779}"/>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5985933" y="457201"/>
            <a:ext cx="2980267" cy="1332688"/>
          </a:xfrm>
        </p:spPr>
        <p:txBody>
          <a:bodyPr vert="horz" lIns="91440" tIns="45720" rIns="91440" bIns="45720" rtlCol="0" anchor="b">
            <a:normAutofit fontScale="90000"/>
          </a:bodyPr>
          <a:lstStyle/>
          <a:p>
            <a:pPr algn="ctr">
              <a:lnSpc>
                <a:spcPct val="90000"/>
              </a:lnSpc>
            </a:pPr>
            <a:r>
              <a:rPr lang="en-US" sz="2200" dirty="0">
                <a:solidFill>
                  <a:srgbClr val="FFFFFF"/>
                </a:solidFill>
                <a:cs typeface="+mj-cs"/>
              </a:rPr>
              <a:t>States Without Personal or Corporate Income Taxes </a:t>
            </a:r>
            <a:br>
              <a:rPr lang="en-US" sz="1800" dirty="0">
                <a:solidFill>
                  <a:srgbClr val="FFFFFF"/>
                </a:solidFill>
                <a:cs typeface="+mj-cs"/>
              </a:rPr>
            </a:br>
            <a:endParaRPr lang="en-US" sz="1800" dirty="0">
              <a:solidFill>
                <a:srgbClr val="FFFFFF"/>
              </a:solidFill>
              <a:cs typeface="+mj-cs"/>
            </a:endParaRPr>
          </a:p>
        </p:txBody>
      </p:sp>
      <p:pic>
        <p:nvPicPr>
          <p:cNvPr id="4" name="Picture 3" descr="A logo with a circular design&#10;&#10;AI-generated content may be incorrect.">
            <a:extLst>
              <a:ext uri="{FF2B5EF4-FFF2-40B4-BE49-F238E27FC236}">
                <a16:creationId xmlns:a16="http://schemas.microsoft.com/office/drawing/2014/main" id="{69842B68-3BF6-D377-195E-58EA8572E470}"/>
              </a:ext>
            </a:extLst>
          </p:cNvPr>
          <p:cNvPicPr>
            <a:picLocks noChangeAspect="1"/>
          </p:cNvPicPr>
          <p:nvPr/>
        </p:nvPicPr>
        <p:blipFill>
          <a:blip r:embed="rId2"/>
          <a:stretch>
            <a:fillRect/>
          </a:stretch>
        </p:blipFill>
        <p:spPr>
          <a:xfrm>
            <a:off x="347970" y="769460"/>
            <a:ext cx="4959642" cy="4959642"/>
          </a:xfrm>
          <a:prstGeom prst="roundRect">
            <a:avLst>
              <a:gd name="adj" fmla="val 3876"/>
            </a:avLst>
          </a:prstGeom>
          <a:ln>
            <a:solidFill>
              <a:schemeClr val="accent1"/>
            </a:solidFill>
          </a:ln>
          <a:effectLst/>
        </p:spPr>
      </p:pic>
      <p:sp>
        <p:nvSpPr>
          <p:cNvPr id="3" name="TextBox 2"/>
          <p:cNvSpPr txBox="1"/>
          <p:nvPr/>
        </p:nvSpPr>
        <p:spPr>
          <a:xfrm>
            <a:off x="6123561" y="2024743"/>
            <a:ext cx="2681803" cy="4016619"/>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1200" dirty="0">
                <a:solidFill>
                  <a:srgbClr val="FFFFFF"/>
                </a:solidFill>
              </a:rPr>
              <a:t> </a:t>
            </a:r>
            <a:r>
              <a:rPr lang="en-US" sz="1200" b="1" dirty="0">
                <a:solidFill>
                  <a:srgbClr val="FFFFFF"/>
                </a:solidFill>
              </a:rPr>
              <a:t>S Corporation election </a:t>
            </a:r>
            <a:r>
              <a:rPr lang="en-US" sz="1200" dirty="0">
                <a:solidFill>
                  <a:srgbClr val="FFFFFF"/>
                </a:solidFill>
              </a:rPr>
              <a:t>is essentially a non-issue in some areas as there are no state income taxes at the personal or corporate level. </a:t>
            </a:r>
          </a:p>
          <a:p>
            <a:pPr>
              <a:lnSpc>
                <a:spcPct val="90000"/>
              </a:lnSpc>
              <a:spcBef>
                <a:spcPct val="20000"/>
              </a:spcBef>
              <a:spcAft>
                <a:spcPts val="600"/>
              </a:spcAft>
              <a:buClr>
                <a:schemeClr val="accent1"/>
              </a:buClr>
              <a:buFont typeface="Wingdings 2" charset="2"/>
              <a:buChar char=""/>
            </a:pPr>
            <a:r>
              <a:rPr lang="en-US" sz="1200" b="1" dirty="0">
                <a:solidFill>
                  <a:srgbClr val="FFFFFF"/>
                </a:solidFill>
              </a:rPr>
              <a:t> Note</a:t>
            </a:r>
            <a:r>
              <a:rPr lang="en-US" sz="1200" dirty="0">
                <a:solidFill>
                  <a:srgbClr val="FFFFFF"/>
                </a:solidFill>
              </a:rPr>
              <a:t>: some of these states, however, may enforce other types of fees to an S Corporation or its shareholders. </a:t>
            </a:r>
          </a:p>
          <a:p>
            <a:pPr>
              <a:lnSpc>
                <a:spcPct val="90000"/>
              </a:lnSpc>
              <a:spcBef>
                <a:spcPct val="20000"/>
              </a:spcBef>
              <a:spcAft>
                <a:spcPts val="600"/>
              </a:spcAft>
              <a:buClr>
                <a:schemeClr val="accent1"/>
              </a:buClr>
            </a:pPr>
            <a:endParaRPr lang="en-US" sz="1200" dirty="0">
              <a:solidFill>
                <a:srgbClr val="FFFFFF"/>
              </a:solidFill>
            </a:endParaRPr>
          </a:p>
          <a:p>
            <a:pPr>
              <a:lnSpc>
                <a:spcPct val="90000"/>
              </a:lnSpc>
              <a:spcBef>
                <a:spcPct val="20000"/>
              </a:spcBef>
              <a:spcAft>
                <a:spcPts val="600"/>
              </a:spcAft>
              <a:buClr>
                <a:schemeClr val="accent1"/>
              </a:buClr>
              <a:buFont typeface="Wingdings 2" charset="2"/>
              <a:buChar char=""/>
            </a:pPr>
            <a:r>
              <a:rPr lang="en-US" sz="1200" dirty="0">
                <a:solidFill>
                  <a:srgbClr val="FFFFFF"/>
                </a:solidFill>
              </a:rPr>
              <a:t> Alaska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Florida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Nevada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South Dakota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Washington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Wyoming</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1090655"/>
            <a:ext cx="5963336" cy="970450"/>
          </a:xfrm>
        </p:spPr>
        <p:txBody>
          <a:bodyPr/>
          <a:lstStyle/>
          <a:p>
            <a:r>
              <a:rPr lang="en-US" sz="3600" dirty="0"/>
              <a:t>S Corporation Tax Disadvantages </a:t>
            </a:r>
            <a:br>
              <a:rPr lang="en-US" sz="3600" dirty="0"/>
            </a:br>
            <a:endParaRPr sz="3600" dirty="0"/>
          </a:p>
        </p:txBody>
      </p:sp>
      <p:sp>
        <p:nvSpPr>
          <p:cNvPr id="3" name="TextBox 2"/>
          <p:cNvSpPr txBox="1"/>
          <p:nvPr/>
        </p:nvSpPr>
        <p:spPr>
          <a:xfrm>
            <a:off x="999067" y="2071991"/>
            <a:ext cx="7941733" cy="3970318"/>
          </a:xfrm>
          <a:prstGeom prst="rect">
            <a:avLst/>
          </a:prstGeom>
          <a:noFill/>
        </p:spPr>
        <p:txBody>
          <a:bodyPr wrap="square">
            <a:spAutoFit/>
          </a:bodyPr>
          <a:lstStyle/>
          <a:p>
            <a:r>
              <a:rPr dirty="0"/>
              <a:t> </a:t>
            </a:r>
          </a:p>
          <a:p>
            <a:r>
              <a:rPr b="1" dirty="0"/>
              <a:t></a:t>
            </a:r>
            <a:r>
              <a:rPr dirty="0"/>
              <a:t> May limit growth potential. </a:t>
            </a:r>
            <a:endParaRPr lang="en-US" dirty="0"/>
          </a:p>
          <a:p>
            <a:endParaRPr dirty="0"/>
          </a:p>
          <a:p>
            <a:r>
              <a:rPr dirty="0"/>
              <a:t> S Corporations may not have more than 100 shareholders, so growth potential may be limiting. </a:t>
            </a:r>
            <a:endParaRPr lang="en-US" dirty="0"/>
          </a:p>
          <a:p>
            <a:endParaRPr dirty="0"/>
          </a:p>
          <a:p>
            <a:r>
              <a:rPr dirty="0"/>
              <a:t> Understanding and adhering to the requirements of reasonable </a:t>
            </a:r>
          </a:p>
          <a:p>
            <a:r>
              <a:rPr dirty="0"/>
              <a:t>compensation is important for maintaining compliance. </a:t>
            </a:r>
            <a:endParaRPr lang="en-US" dirty="0"/>
          </a:p>
          <a:p>
            <a:endParaRPr dirty="0"/>
          </a:p>
          <a:p>
            <a:r>
              <a:rPr dirty="0"/>
              <a:t> An LLC taxed as an S Corporation must pay its owners fair compensation for the work they perform to avoid red flags with the IRS. </a:t>
            </a:r>
            <a:endParaRPr lang="en-US" dirty="0"/>
          </a:p>
          <a:p>
            <a:endParaRPr dirty="0"/>
          </a:p>
          <a:p>
            <a:r>
              <a:rPr dirty="0"/>
              <a:t> S Corporations are not treated equally at the state level.</a:t>
            </a:r>
          </a:p>
        </p:txBody>
      </p:sp>
      <p:pic>
        <p:nvPicPr>
          <p:cNvPr id="4" name="Picture 3" descr="A logo with a circular design&#10;&#10;AI-generated content may be incorrect.">
            <a:extLst>
              <a:ext uri="{FF2B5EF4-FFF2-40B4-BE49-F238E27FC236}">
                <a16:creationId xmlns:a16="http://schemas.microsoft.com/office/drawing/2014/main" id="{FA31E049-071C-1240-F58D-CD062CE7DB3E}"/>
              </a:ext>
            </a:extLst>
          </p:cNvPr>
          <p:cNvPicPr>
            <a:picLocks noChangeAspect="1"/>
          </p:cNvPicPr>
          <p:nvPr/>
        </p:nvPicPr>
        <p:blipFill>
          <a:blip r:embed="rId2"/>
          <a:stretch>
            <a:fillRect/>
          </a:stretch>
        </p:blipFill>
        <p:spPr>
          <a:xfrm>
            <a:off x="7213601" y="0"/>
            <a:ext cx="1930400" cy="1930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6">
            <a:extLst>
              <a:ext uri="{FF2B5EF4-FFF2-40B4-BE49-F238E27FC236}">
                <a16:creationId xmlns:a16="http://schemas.microsoft.com/office/drawing/2014/main" id="{53576798-7F98-4C7F-B6C7-6D41B5A7E9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9144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A416E3E5-5186-46A4-AFBD-337387D31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 y="0"/>
            <a:ext cx="9140571"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7B8FAACC-353E-4F84-BA62-A5514185D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5666246" y="0"/>
            <a:ext cx="3477754"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solidFill>
            <a:srgbClr val="212121"/>
          </a:solidFill>
          <a:ln>
            <a:no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123561" y="457201"/>
            <a:ext cx="2681803" cy="1332688"/>
          </a:xfrm>
        </p:spPr>
        <p:txBody>
          <a:bodyPr vert="horz" lIns="91440" tIns="45720" rIns="91440" bIns="45720" rtlCol="0" anchor="b">
            <a:normAutofit fontScale="90000"/>
          </a:bodyPr>
          <a:lstStyle/>
          <a:p>
            <a:pPr algn="ctr"/>
            <a:r>
              <a:rPr lang="en-US" sz="2800" dirty="0">
                <a:solidFill>
                  <a:srgbClr val="FFFFFF"/>
                </a:solidFill>
              </a:rPr>
              <a:t>What is an LLC? </a:t>
            </a:r>
            <a:br>
              <a:rPr lang="en-US" sz="2800" dirty="0">
                <a:solidFill>
                  <a:srgbClr val="FFFFFF"/>
                </a:solidFill>
              </a:rPr>
            </a:br>
            <a:endParaRPr lang="en-US" sz="2800" dirty="0">
              <a:solidFill>
                <a:srgbClr val="FFFFFF"/>
              </a:solidFill>
              <a:cs typeface="+mj-cs"/>
            </a:endParaRPr>
          </a:p>
        </p:txBody>
      </p:sp>
      <p:pic>
        <p:nvPicPr>
          <p:cNvPr id="4" name="Picture 3" descr="A logo with a circular design&#10;&#10;AI-generated content may be incorrect.">
            <a:extLst>
              <a:ext uri="{FF2B5EF4-FFF2-40B4-BE49-F238E27FC236}">
                <a16:creationId xmlns:a16="http://schemas.microsoft.com/office/drawing/2014/main" id="{60B20476-1EFC-41F4-F0E2-EB62BA9435AF}"/>
              </a:ext>
            </a:extLst>
          </p:cNvPr>
          <p:cNvPicPr>
            <a:picLocks noChangeAspect="1"/>
          </p:cNvPicPr>
          <p:nvPr/>
        </p:nvPicPr>
        <p:blipFill>
          <a:blip r:embed="rId3"/>
          <a:stretch>
            <a:fillRect/>
          </a:stretch>
        </p:blipFill>
        <p:spPr>
          <a:xfrm>
            <a:off x="347970" y="769460"/>
            <a:ext cx="4959642" cy="4959642"/>
          </a:xfrm>
          <a:prstGeom prst="roundRect">
            <a:avLst>
              <a:gd name="adj" fmla="val 3876"/>
            </a:avLst>
          </a:prstGeom>
          <a:ln>
            <a:solidFill>
              <a:schemeClr val="accent1"/>
            </a:solidFill>
          </a:ln>
          <a:effectLst/>
        </p:spPr>
      </p:pic>
      <p:sp>
        <p:nvSpPr>
          <p:cNvPr id="3" name="TextBox 2"/>
          <p:cNvSpPr txBox="1"/>
          <p:nvPr/>
        </p:nvSpPr>
        <p:spPr>
          <a:xfrm>
            <a:off x="6028267" y="1405467"/>
            <a:ext cx="2980266" cy="4635895"/>
          </a:xfrm>
          <a:prstGeom prst="rect">
            <a:avLst/>
          </a:prstGeom>
        </p:spPr>
        <p:txBody>
          <a:bodyPr vert="horz" lIns="91440" tIns="45720" rIns="91440" bIns="45720" rtlCol="0" anchor="ctr">
            <a:normAutofit/>
          </a:bodyPr>
          <a:lstStyle/>
          <a:p>
            <a:pPr>
              <a:lnSpc>
                <a:spcPct val="90000"/>
              </a:lnSpc>
              <a:spcBef>
                <a:spcPct val="20000"/>
              </a:spcBef>
              <a:spcAft>
                <a:spcPts val="600"/>
              </a:spcAft>
              <a:buClr>
                <a:schemeClr val="accent1"/>
              </a:buClr>
              <a:buFont typeface="Wingdings 2" charset="2"/>
              <a:buChar char=""/>
            </a:pPr>
            <a:r>
              <a:rPr lang="en-US" sz="1200" dirty="0">
                <a:solidFill>
                  <a:srgbClr val="FFFFFF"/>
                </a:solidFill>
              </a:rPr>
              <a:t> An LLC is an abbreviation for Limited Liability Company.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A Limited Liability Company is a business structure formed under specific state statutes.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This formal business structure is the simplest to form and maintain.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It is a hybrid of a Partnership and a Corporation.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It is a separate legal entity from its owners (known as “members”).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The main benefit is, as the name suggests, limiting liability of the owners. </a:t>
            </a:r>
          </a:p>
          <a:p>
            <a:pPr>
              <a:lnSpc>
                <a:spcPct val="90000"/>
              </a:lnSpc>
              <a:spcBef>
                <a:spcPct val="20000"/>
              </a:spcBef>
              <a:spcAft>
                <a:spcPts val="600"/>
              </a:spcAft>
              <a:buClr>
                <a:schemeClr val="accent1"/>
              </a:buClr>
              <a:buFont typeface="Wingdings 2" charset="2"/>
              <a:buChar char=""/>
            </a:pPr>
            <a:r>
              <a:rPr lang="en-US" sz="1200" dirty="0">
                <a:solidFill>
                  <a:srgbClr val="FFFFFF"/>
                </a:solidFill>
              </a:rPr>
              <a:t> The other advantage is that profits are taxed as personal income, and this is usually lower than what corporations pay.</a:t>
            </a:r>
          </a:p>
        </p:txBody>
      </p:sp>
      <p:pic>
        <p:nvPicPr>
          <p:cNvPr id="6" name="Picture 5" descr="A logo with white text&#10;&#10;AI-generated content may be incorrect.">
            <a:extLst>
              <a:ext uri="{FF2B5EF4-FFF2-40B4-BE49-F238E27FC236}">
                <a16:creationId xmlns:a16="http://schemas.microsoft.com/office/drawing/2014/main" id="{E4EFDF37-B83A-6B69-C071-24E3970FCC9D}"/>
              </a:ext>
            </a:extLst>
          </p:cNvPr>
          <p:cNvPicPr>
            <a:picLocks noChangeAspect="1"/>
          </p:cNvPicPr>
          <p:nvPr/>
        </p:nvPicPr>
        <p:blipFill>
          <a:blip r:embed="rId4"/>
          <a:stretch>
            <a:fillRect/>
          </a:stretch>
        </p:blipFill>
        <p:spPr>
          <a:xfrm>
            <a:off x="5666246" y="5575487"/>
            <a:ext cx="3474324" cy="1282514"/>
          </a:xfrm>
          <a:prstGeom prst="rect">
            <a:avLst/>
          </a:prstGeom>
        </p:spPr>
      </p:pic>
      <p:sp>
        <p:nvSpPr>
          <p:cNvPr id="5" name="TextBox 4">
            <a:extLst>
              <a:ext uri="{FF2B5EF4-FFF2-40B4-BE49-F238E27FC236}">
                <a16:creationId xmlns:a16="http://schemas.microsoft.com/office/drawing/2014/main" id="{F8606713-84DE-8478-BD47-EBA8488F685B}"/>
              </a:ext>
            </a:extLst>
          </p:cNvPr>
          <p:cNvSpPr txBox="1"/>
          <p:nvPr/>
        </p:nvSpPr>
        <p:spPr>
          <a:xfrm>
            <a:off x="85611" y="-92279"/>
            <a:ext cx="5484359" cy="769441"/>
          </a:xfrm>
          <a:prstGeom prst="rect">
            <a:avLst/>
          </a:prstGeom>
          <a:noFill/>
        </p:spPr>
        <p:txBody>
          <a:bodyPr wrap="square">
            <a:spAutoFit/>
          </a:bodyPr>
          <a:lstStyle/>
          <a:p>
            <a:pPr algn="ctr"/>
            <a:r>
              <a:rPr dirty="0">
                <a:latin typeface="Arial" panose="020B0604020202020204" pitchFamily="34" charset="0"/>
                <a:cs typeface="Arial" panose="020B0604020202020204" pitchFamily="34" charset="0"/>
              </a:rPr>
              <a:t> </a:t>
            </a:r>
          </a:p>
          <a:p>
            <a:pPr algn="ctr"/>
            <a:r>
              <a:rPr lang="en-US" sz="1200" b="1" dirty="0">
                <a:solidFill>
                  <a:srgbClr val="000000"/>
                </a:solidFill>
              </a:rPr>
              <a:t> </a:t>
            </a:r>
            <a:r>
              <a:rPr lang="en-US" sz="1400" b="1" dirty="0">
                <a:solidFill>
                  <a:srgbClr val="000000"/>
                </a:solidFill>
              </a:rPr>
              <a:t>Entrepreneurs, Solopreneurs, and Founders</a:t>
            </a:r>
          </a:p>
          <a:p>
            <a:pPr algn="ctr"/>
            <a:r>
              <a:rPr lang="en-US" sz="1200" b="1" dirty="0"/>
              <a:t>Launching a U.S. Business? We Can Help.</a:t>
            </a:r>
          </a:p>
        </p:txBody>
      </p:sp>
      <p:sp>
        <p:nvSpPr>
          <p:cNvPr id="7" name="TextBox 6">
            <a:extLst>
              <a:ext uri="{FF2B5EF4-FFF2-40B4-BE49-F238E27FC236}">
                <a16:creationId xmlns:a16="http://schemas.microsoft.com/office/drawing/2014/main" id="{EB030450-10F1-CC3F-7952-81D64668BF40}"/>
              </a:ext>
            </a:extLst>
          </p:cNvPr>
          <p:cNvSpPr txBox="1"/>
          <p:nvPr/>
        </p:nvSpPr>
        <p:spPr>
          <a:xfrm>
            <a:off x="178458" y="5565284"/>
            <a:ext cx="5484359" cy="1107996"/>
          </a:xfrm>
          <a:prstGeom prst="rect">
            <a:avLst/>
          </a:prstGeom>
          <a:noFill/>
        </p:spPr>
        <p:txBody>
          <a:bodyPr wrap="square">
            <a:spAutoFit/>
          </a:bodyPr>
          <a:lstStyle/>
          <a:p>
            <a:r>
              <a:rPr dirty="0">
                <a:latin typeface="Arial" panose="020B0604020202020204" pitchFamily="34" charset="0"/>
                <a:cs typeface="Arial" panose="020B0604020202020204" pitchFamily="34" charset="0"/>
              </a:rPr>
              <a:t> </a:t>
            </a:r>
          </a:p>
          <a:p>
            <a:pPr algn="ctr"/>
            <a:r>
              <a:rPr lang="en-US" sz="1200" b="1" dirty="0">
                <a:latin typeface="Arial" panose="020B0604020202020204" pitchFamily="34" charset="0"/>
                <a:cs typeface="Arial" panose="020B0604020202020204" pitchFamily="34" charset="0"/>
              </a:rPr>
              <a:t>💡 Launch Your U.S. Business in less than 48 Hours  </a:t>
            </a:r>
          </a:p>
          <a:p>
            <a:pPr algn="ctr"/>
            <a:r>
              <a:rPr lang="en-US" sz="1200" b="1" dirty="0">
                <a:latin typeface="Arial" panose="020B0604020202020204" pitchFamily="34" charset="0"/>
                <a:cs typeface="Arial" panose="020B0604020202020204" pitchFamily="34" charset="0"/>
              </a:rPr>
              <a:t>✅ </a:t>
            </a:r>
            <a:r>
              <a:rPr lang="en-US" sz="1200" b="1" dirty="0">
                <a:solidFill>
                  <a:srgbClr val="000000"/>
                </a:solidFill>
                <a:latin typeface="Arial" panose="020B0604020202020204" pitchFamily="34" charset="0"/>
                <a:cs typeface="Arial" panose="020B0604020202020204" pitchFamily="34" charset="0"/>
              </a:rPr>
              <a:t>LLC + EIN + Compliance  </a:t>
            </a:r>
          </a:p>
          <a:p>
            <a:pPr algn="ctr"/>
            <a:r>
              <a:rPr lang="en-US" sz="1200" b="1" dirty="0">
                <a:latin typeface="Arial" panose="020B0604020202020204" pitchFamily="34" charset="0"/>
                <a:cs typeface="Arial" panose="020B0604020202020204" pitchFamily="34" charset="0"/>
              </a:rPr>
              <a:t>🧠 </a:t>
            </a:r>
            <a:r>
              <a:rPr lang="en-US" sz="1200" b="1" dirty="0">
                <a:solidFill>
                  <a:srgbClr val="000000"/>
                </a:solidFill>
                <a:latin typeface="Arial" panose="020B0604020202020204" pitchFamily="34" charset="0"/>
                <a:cs typeface="Arial" panose="020B0604020202020204" pitchFamily="34" charset="0"/>
              </a:rPr>
              <a:t>AI-Powered. Tax-Optimized.  </a:t>
            </a:r>
          </a:p>
          <a:p>
            <a:pPr algn="ctr"/>
            <a:r>
              <a:rPr lang="en-US" sz="1200" b="1" dirty="0">
                <a:solidFill>
                  <a:srgbClr val="000000"/>
                </a:solidFill>
              </a:rPr>
              <a:t>    </a:t>
            </a:r>
            <a:r>
              <a:rPr lang="en-US" sz="1200" b="1" dirty="0"/>
              <a:t>Trusted by 100+ entrepreneurs.</a:t>
            </a:r>
            <a:endParaRPr b="1"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4C9C1011-9824-A171-D5F9-6F63AC8033C2}"/>
              </a:ext>
            </a:extLst>
          </p:cNvPr>
          <p:cNvSpPr txBox="1"/>
          <p:nvPr/>
        </p:nvSpPr>
        <p:spPr>
          <a:xfrm>
            <a:off x="6369930" y="6534780"/>
            <a:ext cx="2653972" cy="276999"/>
          </a:xfrm>
          <a:prstGeom prst="rect">
            <a:avLst/>
          </a:prstGeom>
          <a:noFill/>
        </p:spPr>
        <p:txBody>
          <a:bodyPr wrap="square">
            <a:spAutoFit/>
          </a:bodyPr>
          <a:lstStyle/>
          <a:p>
            <a:pPr algn="ctr"/>
            <a:r>
              <a:rPr lang="en-US" sz="1200" b="1" dirty="0">
                <a:latin typeface="Arial" panose="020B0604020202020204" pitchFamily="34" charset="0"/>
                <a:cs typeface="Arial" panose="020B0604020202020204" pitchFamily="34" charset="0"/>
              </a:rPr>
              <a:t>→ </a:t>
            </a:r>
            <a:r>
              <a:rPr lang="en-US" sz="1200" b="1" dirty="0">
                <a:solidFill>
                  <a:schemeClr val="bg2"/>
                </a:solidFill>
                <a:latin typeface="Arial" panose="020B0604020202020204" pitchFamily="34" charset="0"/>
                <a:cs typeface="Arial" panose="020B0604020202020204" pitchFamily="34" charset="0"/>
              </a:rPr>
              <a:t>Start Now at www.nextax.ai</a:t>
            </a:r>
            <a:endParaRPr b="1" dirty="0">
              <a:solidFill>
                <a:schemeClr val="bg2"/>
              </a:solidFill>
              <a:latin typeface="Arial" panose="020B0604020202020204" pitchFamily="34" charset="0"/>
              <a:cs typeface="Arial" panose="020B0604020202020204" pitchFamily="34" charset="0"/>
            </a:endParaRP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8" y="647231"/>
            <a:ext cx="5751670" cy="970450"/>
          </a:xfrm>
        </p:spPr>
        <p:txBody>
          <a:bodyPr/>
          <a:lstStyle/>
          <a:p>
            <a:r>
              <a:rPr lang="en-US" sz="3400" dirty="0"/>
              <a:t>Benefits of Forming an LLC </a:t>
            </a:r>
            <a:br>
              <a:rPr lang="en-US" sz="3400" dirty="0"/>
            </a:br>
            <a:endParaRPr sz="3400" dirty="0"/>
          </a:p>
        </p:txBody>
      </p:sp>
      <p:sp>
        <p:nvSpPr>
          <p:cNvPr id="3" name="TextBox 2"/>
          <p:cNvSpPr txBox="1"/>
          <p:nvPr/>
        </p:nvSpPr>
        <p:spPr>
          <a:xfrm>
            <a:off x="699932" y="2243666"/>
            <a:ext cx="8223935" cy="3770263"/>
          </a:xfrm>
          <a:prstGeom prst="rect">
            <a:avLst/>
          </a:prstGeom>
          <a:noFill/>
        </p:spPr>
        <p:txBody>
          <a:bodyPr wrap="square">
            <a:spAutoFit/>
          </a:bodyPr>
          <a:lstStyle/>
          <a:p>
            <a:r>
              <a:rPr lang="en-US" dirty="0"/>
              <a:t></a:t>
            </a:r>
            <a:r>
              <a:rPr dirty="0"/>
              <a:t> </a:t>
            </a:r>
            <a:r>
              <a:rPr b="1" dirty="0"/>
              <a:t>Simplicity</a:t>
            </a:r>
            <a:r>
              <a:rPr dirty="0"/>
              <a:t> – </a:t>
            </a:r>
            <a:r>
              <a:rPr sz="1600" dirty="0"/>
              <a:t>The business registration paperwork to form an LLC is </a:t>
            </a:r>
          </a:p>
          <a:p>
            <a:r>
              <a:rPr sz="1600" dirty="0"/>
              <a:t>minimal as are the ongoing filing requirements. </a:t>
            </a:r>
            <a:endParaRPr lang="en-US" sz="1600" dirty="0"/>
          </a:p>
          <a:p>
            <a:endParaRPr sz="1000" dirty="0"/>
          </a:p>
          <a:p>
            <a:r>
              <a:rPr lang="en-US" dirty="0"/>
              <a:t></a:t>
            </a:r>
            <a:r>
              <a:rPr dirty="0"/>
              <a:t> Pe</a:t>
            </a:r>
            <a:r>
              <a:rPr b="1" dirty="0"/>
              <a:t>rsonal Liability Protection </a:t>
            </a:r>
            <a:r>
              <a:rPr dirty="0"/>
              <a:t>- </a:t>
            </a:r>
            <a:r>
              <a:rPr sz="1600" dirty="0"/>
              <a:t>Because an LLC is considered a separate </a:t>
            </a:r>
          </a:p>
          <a:p>
            <a:r>
              <a:rPr sz="1600" dirty="0"/>
              <a:t>legal entity from its members, its financial and legal responsibilities are </a:t>
            </a:r>
          </a:p>
          <a:p>
            <a:r>
              <a:rPr sz="1600" dirty="0"/>
              <a:t>also its own. </a:t>
            </a:r>
            <a:endParaRPr lang="en-US" sz="1600" dirty="0"/>
          </a:p>
          <a:p>
            <a:endParaRPr sz="900" dirty="0"/>
          </a:p>
          <a:p>
            <a:r>
              <a:rPr dirty="0"/>
              <a:t> </a:t>
            </a:r>
            <a:r>
              <a:rPr b="1" dirty="0"/>
              <a:t>Financing and Credit </a:t>
            </a:r>
            <a:r>
              <a:rPr dirty="0"/>
              <a:t>- </a:t>
            </a:r>
            <a:r>
              <a:rPr sz="1600" dirty="0"/>
              <a:t>Financing can be easier to obtain because the LLC is a formal legal entity with known assets and obligations. </a:t>
            </a:r>
            <a:endParaRPr lang="en-US" sz="1600" dirty="0"/>
          </a:p>
          <a:p>
            <a:endParaRPr sz="900" dirty="0"/>
          </a:p>
          <a:p>
            <a:r>
              <a:rPr dirty="0"/>
              <a:t> </a:t>
            </a:r>
            <a:r>
              <a:rPr b="1" dirty="0"/>
              <a:t>Tax Treatment Options </a:t>
            </a:r>
            <a:r>
              <a:rPr dirty="0"/>
              <a:t>- </a:t>
            </a:r>
            <a:r>
              <a:rPr sz="1600" dirty="0"/>
              <a:t>By default, an LLC is considered a “disregarded entity” for tax purposes. As such, income tax is applied in the same way as it is to Sole Proprietorships and Partnerships. </a:t>
            </a:r>
            <a:endParaRPr lang="en-US" sz="1600" dirty="0"/>
          </a:p>
          <a:p>
            <a:endParaRPr sz="900" dirty="0"/>
          </a:p>
          <a:p>
            <a:r>
              <a:rPr dirty="0"/>
              <a:t> </a:t>
            </a:r>
            <a:r>
              <a:rPr b="1" dirty="0"/>
              <a:t>Management Flexibility </a:t>
            </a:r>
            <a:r>
              <a:rPr dirty="0"/>
              <a:t>- </a:t>
            </a:r>
            <a:r>
              <a:rPr sz="1600" dirty="0"/>
              <a:t>An LLC may be either member managed or </a:t>
            </a:r>
          </a:p>
          <a:p>
            <a:r>
              <a:rPr sz="1600" dirty="0"/>
              <a:t>manager managed.</a:t>
            </a:r>
          </a:p>
        </p:txBody>
      </p:sp>
      <p:pic>
        <p:nvPicPr>
          <p:cNvPr id="4" name="Picture 3" descr="A logo with a circular design&#10;&#10;AI-generated content may be incorrect.">
            <a:extLst>
              <a:ext uri="{FF2B5EF4-FFF2-40B4-BE49-F238E27FC236}">
                <a16:creationId xmlns:a16="http://schemas.microsoft.com/office/drawing/2014/main" id="{25FAC642-3DF6-7866-9165-8D2F29BE7CB4}"/>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7" y="671086"/>
            <a:ext cx="5768603" cy="970450"/>
          </a:xfrm>
        </p:spPr>
        <p:txBody>
          <a:bodyPr/>
          <a:lstStyle/>
          <a:p>
            <a:r>
              <a:rPr lang="en-US" sz="3400" dirty="0"/>
              <a:t>Tax Advantages of an LLC </a:t>
            </a:r>
            <a:br>
              <a:rPr lang="en-US" sz="3400" dirty="0"/>
            </a:br>
            <a:endParaRPr sz="3400" dirty="0"/>
          </a:p>
        </p:txBody>
      </p:sp>
      <p:sp>
        <p:nvSpPr>
          <p:cNvPr id="3" name="TextBox 2"/>
          <p:cNvSpPr txBox="1"/>
          <p:nvPr/>
        </p:nvSpPr>
        <p:spPr>
          <a:xfrm>
            <a:off x="914400" y="2057400"/>
            <a:ext cx="8144933" cy="3693319"/>
          </a:xfrm>
          <a:prstGeom prst="rect">
            <a:avLst/>
          </a:prstGeom>
          <a:noFill/>
        </p:spPr>
        <p:txBody>
          <a:bodyPr wrap="square">
            <a:spAutoFit/>
          </a:bodyPr>
          <a:lstStyle/>
          <a:p>
            <a:r>
              <a:rPr dirty="0"/>
              <a:t> </a:t>
            </a:r>
          </a:p>
          <a:p>
            <a:r>
              <a:rPr dirty="0"/>
              <a:t> As a “</a:t>
            </a:r>
            <a:r>
              <a:rPr b="1" dirty="0"/>
              <a:t>disregarded entity</a:t>
            </a:r>
            <a:r>
              <a:rPr dirty="0"/>
              <a:t>” for tax purposes, an LLC’s profits and losses </a:t>
            </a:r>
          </a:p>
          <a:p>
            <a:r>
              <a:rPr dirty="0"/>
              <a:t>flow through to its members’ personal tax returns, so income taxes are </a:t>
            </a:r>
          </a:p>
          <a:p>
            <a:r>
              <a:rPr dirty="0"/>
              <a:t>paid at the individual owner level rather than at the entity level. </a:t>
            </a:r>
            <a:endParaRPr lang="en-US" dirty="0"/>
          </a:p>
          <a:p>
            <a:endParaRPr dirty="0"/>
          </a:p>
          <a:p>
            <a:r>
              <a:rPr dirty="0"/>
              <a:t> The LLC offers a lot more </a:t>
            </a:r>
            <a:r>
              <a:rPr b="1" dirty="0"/>
              <a:t>flexibility</a:t>
            </a:r>
            <a:r>
              <a:rPr dirty="0"/>
              <a:t> in terms of how owners can be taxed. </a:t>
            </a:r>
            <a:endParaRPr lang="en-US" dirty="0"/>
          </a:p>
          <a:p>
            <a:endParaRPr dirty="0"/>
          </a:p>
          <a:p>
            <a:r>
              <a:rPr dirty="0"/>
              <a:t> LLC members may choose how their business will divide the company’s profits and losses among its owners. </a:t>
            </a:r>
            <a:endParaRPr lang="en-US" dirty="0"/>
          </a:p>
          <a:p>
            <a:endParaRPr dirty="0"/>
          </a:p>
          <a:p>
            <a:r>
              <a:rPr dirty="0"/>
              <a:t> LLC members may elect to have their LLC treated as a C Corp</a:t>
            </a:r>
            <a:r>
              <a:rPr lang="en-US" dirty="0"/>
              <a:t>oration</a:t>
            </a:r>
            <a:r>
              <a:rPr dirty="0"/>
              <a:t> or S Corporation.</a:t>
            </a:r>
          </a:p>
        </p:txBody>
      </p:sp>
      <p:pic>
        <p:nvPicPr>
          <p:cNvPr id="4" name="Picture 3" descr="A logo with a circular design&#10;&#10;AI-generated content may be incorrect.">
            <a:extLst>
              <a:ext uri="{FF2B5EF4-FFF2-40B4-BE49-F238E27FC236}">
                <a16:creationId xmlns:a16="http://schemas.microsoft.com/office/drawing/2014/main" id="{6EF2281C-BF00-8909-1BCA-C83A51AC275F}"/>
              </a:ext>
            </a:extLst>
          </p:cNvPr>
          <p:cNvPicPr>
            <a:picLocks noChangeAspect="1"/>
          </p:cNvPicPr>
          <p:nvPr/>
        </p:nvPicPr>
        <p:blipFill>
          <a:blip r:embed="rId2"/>
          <a:stretch>
            <a:fillRect/>
          </a:stretch>
        </p:blipFill>
        <p:spPr>
          <a:xfrm>
            <a:off x="7222067" y="0"/>
            <a:ext cx="1921933" cy="192193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557255"/>
            <a:ext cx="6366934" cy="970450"/>
          </a:xfrm>
        </p:spPr>
        <p:txBody>
          <a:bodyPr/>
          <a:lstStyle/>
          <a:p>
            <a:r>
              <a:rPr lang="en-US" sz="3400" dirty="0"/>
              <a:t>Tax Disadvantages of an LLC </a:t>
            </a:r>
            <a:br>
              <a:rPr lang="en-US" sz="3400" dirty="0"/>
            </a:br>
            <a:endParaRPr sz="3400" dirty="0"/>
          </a:p>
        </p:txBody>
      </p:sp>
      <p:sp>
        <p:nvSpPr>
          <p:cNvPr id="3" name="TextBox 2"/>
          <p:cNvSpPr txBox="1"/>
          <p:nvPr/>
        </p:nvSpPr>
        <p:spPr>
          <a:xfrm>
            <a:off x="914400" y="2192866"/>
            <a:ext cx="7052733" cy="2862322"/>
          </a:xfrm>
          <a:prstGeom prst="rect">
            <a:avLst/>
          </a:prstGeom>
          <a:noFill/>
        </p:spPr>
        <p:txBody>
          <a:bodyPr wrap="square">
            <a:spAutoFit/>
          </a:bodyPr>
          <a:lstStyle/>
          <a:p>
            <a:r>
              <a:rPr dirty="0"/>
              <a:t> </a:t>
            </a:r>
          </a:p>
          <a:p>
            <a:r>
              <a:rPr dirty="0"/>
              <a:t> All of an LLC’s business profits are subject to Social Security and Medicare taxes. </a:t>
            </a:r>
            <a:endParaRPr lang="en-US" dirty="0"/>
          </a:p>
          <a:p>
            <a:endParaRPr dirty="0"/>
          </a:p>
          <a:p>
            <a:r>
              <a:rPr dirty="0"/>
              <a:t> This may create an unfavorable financial situation for LLC owners. </a:t>
            </a:r>
            <a:endParaRPr lang="en-US" dirty="0"/>
          </a:p>
          <a:p>
            <a:endParaRPr dirty="0"/>
          </a:p>
          <a:p>
            <a:r>
              <a:rPr dirty="0"/>
              <a:t> They must pay self-employment taxes on their distributive share of the LLC’s profits, even if they invest that money back into the business.</a:t>
            </a:r>
          </a:p>
        </p:txBody>
      </p:sp>
      <p:pic>
        <p:nvPicPr>
          <p:cNvPr id="4" name="Picture 3" descr="A logo with a circular design&#10;&#10;AI-generated content may be incorrect.">
            <a:extLst>
              <a:ext uri="{FF2B5EF4-FFF2-40B4-BE49-F238E27FC236}">
                <a16:creationId xmlns:a16="http://schemas.microsoft.com/office/drawing/2014/main" id="{46BE7CD7-DC0C-C5B0-8799-B7F64D579D02}"/>
              </a:ext>
            </a:extLst>
          </p:cNvPr>
          <p:cNvPicPr>
            <a:picLocks noChangeAspect="1"/>
          </p:cNvPicPr>
          <p:nvPr/>
        </p:nvPicPr>
        <p:blipFill>
          <a:blip r:embed="rId2"/>
          <a:stretch>
            <a:fillRect/>
          </a:stretch>
        </p:blipFill>
        <p:spPr>
          <a:xfrm>
            <a:off x="7247467" y="0"/>
            <a:ext cx="1896533" cy="1896533"/>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Custom 5">
      <a:dk1>
        <a:srgbClr val="00C187"/>
      </a:dk1>
      <a:lt1>
        <a:sysClr val="window" lastClr="FFFFFF"/>
      </a:lt1>
      <a:dk2>
        <a:srgbClr val="00C187"/>
      </a:dk2>
      <a:lt2>
        <a:srgbClr val="00B9F1"/>
      </a:lt2>
      <a:accent1>
        <a:srgbClr val="00B9F1"/>
      </a:accent1>
      <a:accent2>
        <a:srgbClr val="6FEBA0"/>
      </a:accent2>
      <a:accent3>
        <a:srgbClr val="B6DF5E"/>
      </a:accent3>
      <a:accent4>
        <a:srgbClr val="EFB251"/>
      </a:accent4>
      <a:accent5>
        <a:srgbClr val="EF755F"/>
      </a:accent5>
      <a:accent6>
        <a:srgbClr val="ED515C"/>
      </a:accent6>
      <a:hlink>
        <a:srgbClr val="00B9F1"/>
      </a:hlink>
      <a:folHlink>
        <a:srgbClr val="00B9F1"/>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20118</TotalTime>
  <Words>4218</Words>
  <Application>Microsoft Office PowerPoint</Application>
  <PresentationFormat>On-screen Show (4:3)</PresentationFormat>
  <Paragraphs>443</Paragraphs>
  <Slides>41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Arial</vt:lpstr>
      <vt:lpstr>Calibri</vt:lpstr>
      <vt:lpstr>Century Gothic</vt:lpstr>
      <vt:lpstr>Wingdings 2</vt:lpstr>
      <vt:lpstr>Quotable</vt:lpstr>
      <vt:lpstr>PowerPoint Presentation</vt:lpstr>
      <vt:lpstr>What is an S Corporation?   </vt:lpstr>
      <vt:lpstr>S Corporation Tax Advantages  </vt:lpstr>
      <vt:lpstr>S Corporation Tax Advantages (continued)</vt:lpstr>
      <vt:lpstr>S Corporation Tax Disadvantages  </vt:lpstr>
      <vt:lpstr>What is an LLC?  </vt:lpstr>
      <vt:lpstr>Benefits of Forming an LLC  </vt:lpstr>
      <vt:lpstr>Tax Advantages of an LLC  </vt:lpstr>
      <vt:lpstr>Tax Disadvantages of an LLC  </vt:lpstr>
      <vt:lpstr>How LLC Owners Get Paid  </vt:lpstr>
      <vt:lpstr>Paying Social Security  </vt:lpstr>
      <vt:lpstr>Payment Via 1099s  </vt:lpstr>
      <vt:lpstr>How S-Corporation Owners Get Paid  </vt:lpstr>
      <vt:lpstr>Pass-Through Entity Tax Considerations  </vt:lpstr>
      <vt:lpstr>Federal tax overview for the different entity types.  </vt:lpstr>
      <vt:lpstr>Income Tax for S Corporations  </vt:lpstr>
      <vt:lpstr>Self-Employment Tax  </vt:lpstr>
      <vt:lpstr>Self-Employment Tax for  S Corporations  </vt:lpstr>
      <vt:lpstr>S Corporation vs. LLC Summary  </vt:lpstr>
      <vt:lpstr>S Corporation vs. LLC Summary  </vt:lpstr>
      <vt:lpstr>LLC vs S Corp Comparison</vt:lpstr>
      <vt:lpstr>Choosing an Entity Type  </vt:lpstr>
      <vt:lpstr>S Corporation Example:  </vt:lpstr>
      <vt:lpstr>S Corporation Example:  Seeking Investors  </vt:lpstr>
      <vt:lpstr>S Corporation Example:  Reducing a Large Tax Burden  </vt:lpstr>
      <vt:lpstr>LLC Example:  Being a Sole Owner  </vt:lpstr>
      <vt:lpstr>LLC Example:  Startup Business  </vt:lpstr>
      <vt:lpstr>LLC Example:  Long-term Company and No Stock  </vt:lpstr>
      <vt:lpstr>Does an S Corporation Election Make Sense for Your LLC?  </vt:lpstr>
      <vt:lpstr>How to Form an LLC  </vt:lpstr>
      <vt:lpstr> Where to Form Your LLC  </vt:lpstr>
      <vt:lpstr> Steps to Form Your New Business  </vt:lpstr>
      <vt:lpstr>How to Elect S Corporation Status for a Corporation or LLC  </vt:lpstr>
      <vt:lpstr>Eligibility for S Corporation Status  </vt:lpstr>
      <vt:lpstr>Steps to Elect S Corporation  Tax Status  </vt:lpstr>
      <vt:lpstr>What if the S Corporation  Deadline is Missed?  </vt:lpstr>
      <vt:lpstr>S Corporation Election at the State Level  </vt:lpstr>
      <vt:lpstr>State-Level S Corporation Election  </vt:lpstr>
      <vt:lpstr>State-Level S Corporation Election  </vt:lpstr>
      <vt:lpstr> Where S Corporation Flow-Through Tax Treatment Does Not Exist  </vt:lpstr>
      <vt:lpstr>States Without Personal or Corporate Income Taxes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Steven Morello</dc:creator>
  <cp:keywords/>
  <dc:description>generated using python-pptx</dc:description>
  <cp:lastModifiedBy>Steven Morello</cp:lastModifiedBy>
  <cp:revision>4</cp:revision>
  <cp:lastPrinted>2025-06-13T03:26:40Z</cp:lastPrinted>
  <dcterms:created xsi:type="dcterms:W3CDTF">2013-01-27T09:14:16Z</dcterms:created>
  <dcterms:modified xsi:type="dcterms:W3CDTF">2025-06-29T14:54:03Z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25f0e48-a725-4fc3-a606-1681387f70c5_Enabled">
    <vt:lpwstr>true</vt:lpwstr>
  </property>
  <property fmtid="{D5CDD505-2E9C-101B-9397-08002B2CF9AE}" pid="3" name="MSIP_Label_b25f0e48-a725-4fc3-a606-1681387f70c5_SetDate">
    <vt:lpwstr>2025-06-09T18:08:40Z</vt:lpwstr>
  </property>
  <property fmtid="{D5CDD505-2E9C-101B-9397-08002B2CF9AE}" pid="4" name="MSIP_Label_b25f0e48-a725-4fc3-a606-1681387f70c5_Method">
    <vt:lpwstr>Standard</vt:lpwstr>
  </property>
  <property fmtid="{D5CDD505-2E9C-101B-9397-08002B2CF9AE}" pid="5" name="MSIP_Label_b25f0e48-a725-4fc3-a606-1681387f70c5_Name">
    <vt:lpwstr>defa4170-0d19-0005-0004-bc88714345d2</vt:lpwstr>
  </property>
  <property fmtid="{D5CDD505-2E9C-101B-9397-08002B2CF9AE}" pid="6" name="MSIP_Label_b25f0e48-a725-4fc3-a606-1681387f70c5_SiteId">
    <vt:lpwstr>cb1dab68-a067-4b6b-ae7e-c012e8c33f6a</vt:lpwstr>
  </property>
  <property fmtid="{D5CDD505-2E9C-101B-9397-08002B2CF9AE}" pid="7" name="MSIP_Label_b25f0e48-a725-4fc3-a606-1681387f70c5_ActionId">
    <vt:lpwstr>8c3424f7-c45f-479c-93b7-a978c945ae86</vt:lpwstr>
  </property>
  <property fmtid="{D5CDD505-2E9C-101B-9397-08002B2CF9AE}" pid="8" name="MSIP_Label_b25f0e48-a725-4fc3-a606-1681387f70c5_ContentBits">
    <vt:lpwstr>0</vt:lpwstr>
  </property>
  <property fmtid="{D5CDD505-2E9C-101B-9397-08002B2CF9AE}" pid="9" name="MSIP_Label_b25f0e48-a725-4fc3-a606-1681387f70c5_Tag">
    <vt:lpwstr>10, 3, 0, 1</vt:lpwstr>
  </property>
</Properties>
</file>