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07" r:id="rId2"/>
  </p:sldMasterIdLst>
  <p:notesMasterIdLst>
    <p:notesMasterId r:id="rId30"/>
  </p:notesMasterIdLst>
  <p:sldIdLst>
    <p:sldId id="268" r:id="rId3"/>
    <p:sldId id="279" r:id="rId4"/>
    <p:sldId id="305" r:id="rId5"/>
    <p:sldId id="280" r:id="rId6"/>
    <p:sldId id="518" r:id="rId7"/>
    <p:sldId id="308" r:id="rId8"/>
    <p:sldId id="283" r:id="rId9"/>
    <p:sldId id="306" r:id="rId10"/>
    <p:sldId id="284" r:id="rId11"/>
    <p:sldId id="307" r:id="rId12"/>
    <p:sldId id="508" r:id="rId13"/>
    <p:sldId id="281" r:id="rId14"/>
    <p:sldId id="282" r:id="rId15"/>
    <p:sldId id="331" r:id="rId16"/>
    <p:sldId id="285" r:id="rId17"/>
    <p:sldId id="333" r:id="rId18"/>
    <p:sldId id="330" r:id="rId19"/>
    <p:sldId id="334" r:id="rId20"/>
    <p:sldId id="286" r:id="rId21"/>
    <p:sldId id="329" r:id="rId22"/>
    <p:sldId id="335" r:id="rId23"/>
    <p:sldId id="287" r:id="rId24"/>
    <p:sldId id="288" r:id="rId25"/>
    <p:sldId id="310" r:id="rId26"/>
    <p:sldId id="272" r:id="rId27"/>
    <p:sldId id="273" r:id="rId28"/>
    <p:sldId id="337" r:id="rId2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54" autoAdjust="0"/>
    <p:restoredTop sz="94741" autoAdjust="0"/>
  </p:normalViewPr>
  <p:slideViewPr>
    <p:cSldViewPr>
      <p:cViewPr varScale="1">
        <p:scale>
          <a:sx n="80" d="100"/>
          <a:sy n="80" d="100"/>
        </p:scale>
        <p:origin x="1618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3915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>
      <p:cViewPr varScale="1">
        <p:scale>
          <a:sx n="45" d="100"/>
          <a:sy n="45" d="100"/>
        </p:scale>
        <p:origin x="-1426" y="-7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2447E72A-D913-4DC2-9E0A-E520CE8FCC86}" type="datetimeFigureOut">
              <a:rPr lang="en-US" smtClean="0"/>
              <a:pPr/>
              <a:t>7/8/2024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A5D78FC6-CE17-4259-A63C-DDFC12E048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729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逗号，看书查一查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95037-7FAE-469B-82C1-06B0EFBF1CB5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D22B20-C576-DF4F-8504-C315045235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690D18B-2909-C84B-9C66-D6D3280E9C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DEB64F-4363-BC40-A86E-1A1DFBCEC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743653DA-8BF4-4869-96FE-9BCF43372D46}" type="datetime8">
              <a:rPr lang="en-US" smtClean="0"/>
              <a:pPr algn="ctr"/>
              <a:t>7/8/2024 5:17 PM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B148EB-508A-4942-B879-EE20C8736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7366B4-166B-974D-8EA9-C3DCDF220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8914906"/>
      </p:ext>
    </p:extLst>
  </p:cSld>
  <p:clrMapOvr>
    <a:masterClrMapping/>
  </p:clrMapOvr>
  <p:transition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2FBEBE-CB8F-7A49-B695-12E497E1A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2225DC0-DDF0-D44B-BA7C-994974F890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8C20B8-364C-C440-A5DB-2AF78993C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7/8/2024 5:17 PM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6F46F3-A48A-DB4F-A51B-F59434D12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B8DCB1-70CD-D54A-BCF4-729065FE4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614711"/>
      </p:ext>
    </p:extLst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826D157-E927-674E-9585-A1FF7BA3CE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7BA546-C4D0-BD46-BD4C-67E19FD376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0C4521-8E41-6B49-A429-B69A17343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7/8/2024 5:17 PM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69E0B5-CFDB-F64F-8444-DD7884D07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A1046D-7A7A-1B4A-B269-177EDAC08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03375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CC0C8-36B8-442A-833D-B6AACE86BB77}" type="datetime8">
              <a:rPr lang="en-US" smtClean="0"/>
              <a:pPr/>
              <a:t>7/8/2024 5:17 PM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pic>
        <p:nvPicPr>
          <p:cNvPr id="8" name="Picture 7" descr="sm_boo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12648" y="1755648"/>
            <a:ext cx="1615307" cy="1688453"/>
          </a:xfrm>
          <a:prstGeom prst="rect">
            <a:avLst/>
          </a:prstGeom>
          <a:ln w="50800" cap="sq" cmpd="dbl">
            <a:solidFill>
              <a:schemeClr val="accent2"/>
            </a:solidFill>
            <a:miter lim="800000"/>
          </a:ln>
        </p:spPr>
      </p:pic>
    </p:spTree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09AB88-77F8-244A-8726-A36B669B8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EEB5AE-EEDD-2949-A2A0-CB43DE7C3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A3FA4A-142B-364F-853A-DC5F83241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9108-AC8D-4212-9283-60D9E99BF07A}" type="datetime8">
              <a:rPr lang="en-US" smtClean="0"/>
              <a:pPr/>
              <a:t>7/8/2024 5:17 PM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BFE3E6-D01E-0F4A-A568-0988B2FAF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22C86E-CBD0-4A4C-870D-C20739494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1034134"/>
      </p:ext>
    </p:extLst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72291B-AC03-1444-BA01-7D1389C02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94638D-6450-7D47-9896-9AB7FAB300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FDF867-7F5C-B74D-8709-233B9D5CF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ED3D3-6235-4F4C-B439-DF277FB555A7}" type="datetime8">
              <a:rPr lang="en-US" smtClean="0"/>
              <a:pPr/>
              <a:t>7/8/2024 5:17 PM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57448A-6AE4-1D4C-AE64-976A30186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B4AE56-0BCC-4146-A74F-D20B02BAC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225492"/>
      </p:ext>
    </p:extLst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BD78E8-11D8-8640-891F-1CCEF3C35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3D9310-9C9A-174A-8AA5-80282B3FCB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141630-C26C-744B-879B-B9FB766D5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84DB75-C89B-3A41-B60E-B06E2576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F1E3E-4B2F-4895-B65E-28B2E64F39F6}" type="datetime8">
              <a:rPr lang="en-US" smtClean="0"/>
              <a:pPr/>
              <a:t>7/8/2024 5:17 PM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9788AD-E50E-6743-A1C3-DC942A3A5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95DB59-1637-DE44-99B1-913173716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137229"/>
      </p:ext>
    </p:extLst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5E1D51-6133-864E-9A11-2D2B19433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5B0424-9F9C-C348-B78C-EBA8C4EC6F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48C0C12-5D16-C349-8FD7-9CA15471AA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A527802-E317-D745-B4F1-7B551A4938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A21E07D-876A-2D4A-885B-DBC7A649DD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6081EE9-6698-6D44-876B-4FDB886A8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85435-8225-4333-BFFA-0096413F0D76}" type="datetime8">
              <a:rPr lang="en-US" smtClean="0"/>
              <a:pPr/>
              <a:t>7/8/2024 5:17 PM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DB3D508-F66C-504F-8550-6AEC91B64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3505E0D-517B-B649-AB5F-8566B6830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114667"/>
      </p:ext>
    </p:extLst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1F9C8F-E367-4545-995A-967820B5B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6BAE9BA-9621-AF4D-A214-F50704DD4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C494-2A87-468C-A21B-CB14FB9ABB00}" type="datetime8">
              <a:rPr lang="en-US" smtClean="0"/>
              <a:pPr/>
              <a:t>7/8/2024 5:17 PM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F028ED1-2E4E-A945-BA9F-C88685F2D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9381CE1-D16A-644D-8E6E-C073AC805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7611027"/>
      </p:ext>
    </p:extLst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E6ABF60-3A00-6D45-AC1F-C2DFFB9F9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80FA0-5B31-4864-A2BB-719EA5A679C6}" type="datetime8">
              <a:rPr lang="en-US" smtClean="0"/>
              <a:pPr/>
              <a:t>7/8/2024 5:17 PM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C5C8ED0-1C48-A34E-BB7E-F19EDE1A5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3DE694C-DE74-0A41-978B-AAFF7A34F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888999"/>
      </p:ext>
    </p:extLst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752647-49C0-3C4F-871E-715530854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4625CC-BC95-3341-9134-52A0A09EB9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ACE9438-C2AC-F740-8585-A7DD1E1BD6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319BDE-2928-E647-B9D0-4BB898B38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7/8/2024 5:17 PM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400D70-0EBC-CF4B-A970-26D8775C1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21C9C1-A172-5547-9D88-D7D661925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9383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589A0C-06AF-0B4E-A02B-7018B393E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B6C92A3-E9ED-5E4A-91ED-A2FF87C330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0DB4312-C7A7-F04C-9255-91391E5B38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7DFE6B-6A5E-A04F-810E-63729D03A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20EC5-AC53-4169-941E-EDF10CD23748}" type="datetime8">
              <a:rPr lang="en-US" smtClean="0"/>
              <a:pPr/>
              <a:t>7/8/2024 5:17 PM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CC09D4-E7BC-B343-8812-D948B1684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6AC9A1-C6E4-AA45-A3CA-B313BF730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53873604"/>
      </p:ext>
    </p:extLst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A386224-1D51-1C43-8177-9D63D5938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963368-5479-2F4D-9CDF-98BB862C1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937DB8-B0C2-DA49-8D0A-5014A03DCD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7/8/2024 5:17 PM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59CF98-8985-FC4A-AB7D-A7DADA4E7C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BE5AE8-467B-DA4E-A045-CB71696E89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1558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02" r:id="rId12"/>
  </p:sldLayoutIdLst>
  <p:transition>
    <p:wipe/>
  </p:transition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词汇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最低点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dirty="0"/>
              <a:t>hit/reach/attain/decrease to the bottom (a low point/floor/base/valley/trough/nadir) at…</a:t>
            </a:r>
          </a:p>
          <a:p>
            <a:r>
              <a:rPr lang="en-US" altLang="zh-CN" sz="3200" dirty="0"/>
              <a:t>bottom out at…</a:t>
            </a:r>
            <a:r>
              <a:rPr lang="zh-CN" altLang="en-US" sz="3200" dirty="0"/>
              <a:t>（动词短语）</a:t>
            </a:r>
          </a:p>
          <a:p>
            <a:endParaRPr lang="en-US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平均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mean/average</a:t>
            </a:r>
          </a:p>
          <a:p>
            <a:pPr lvl="1"/>
            <a:r>
              <a:rPr lang="en-US" dirty="0"/>
              <a:t>take an average</a:t>
            </a:r>
          </a:p>
          <a:p>
            <a:r>
              <a:rPr lang="en-US" dirty="0"/>
              <a:t>average out at…</a:t>
            </a:r>
          </a:p>
          <a:p>
            <a:r>
              <a:rPr lang="en-US" dirty="0"/>
              <a:t>strike a balance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具体上升</a:t>
            </a:r>
            <a:r>
              <a:rPr lang="en-US" altLang="zh-CN"/>
              <a:t>/</a:t>
            </a:r>
            <a:r>
              <a:rPr lang="zh-CN" altLang="en-US"/>
              <a:t>下降多少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9750" y="1646237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3300" b="1" dirty="0"/>
              <a:t>静值：</a:t>
            </a:r>
            <a:r>
              <a:rPr lang="en-US" sz="3300" b="1" dirty="0"/>
              <a:t>at, of, with</a:t>
            </a:r>
          </a:p>
          <a:p>
            <a:pPr lvl="1"/>
            <a:r>
              <a:rPr lang="en-US" sz="3000" dirty="0"/>
              <a:t>The number of population peaked </a:t>
            </a:r>
            <a:r>
              <a:rPr lang="en-US" sz="3000" dirty="0">
                <a:solidFill>
                  <a:srgbClr val="FF0000"/>
                </a:solidFill>
              </a:rPr>
              <a:t>at</a:t>
            </a:r>
            <a:r>
              <a:rPr lang="en-US" sz="3000" dirty="0"/>
              <a:t> 2 million. </a:t>
            </a:r>
          </a:p>
          <a:p>
            <a:r>
              <a:rPr lang="zh-CN" altLang="en-US" sz="3300" b="1" dirty="0"/>
              <a:t>动值：</a:t>
            </a:r>
            <a:r>
              <a:rPr lang="en-US" sz="3300" b="1" dirty="0"/>
              <a:t>to</a:t>
            </a:r>
          </a:p>
          <a:p>
            <a:pPr lvl="1"/>
            <a:r>
              <a:rPr lang="en-US" sz="3000" dirty="0"/>
              <a:t>The number of population increased </a:t>
            </a:r>
            <a:r>
              <a:rPr lang="en-US" sz="3000" dirty="0">
                <a:solidFill>
                  <a:srgbClr val="FF0000"/>
                </a:solidFill>
              </a:rPr>
              <a:t>to </a:t>
            </a:r>
            <a:r>
              <a:rPr lang="en-US" sz="3000" dirty="0"/>
              <a:t>2 million. </a:t>
            </a:r>
          </a:p>
          <a:p>
            <a:r>
              <a:rPr lang="zh-CN" altLang="en-US" sz="3300" b="1" dirty="0"/>
              <a:t>差值：</a:t>
            </a:r>
            <a:r>
              <a:rPr lang="en-US" sz="3300" b="1" dirty="0"/>
              <a:t>by</a:t>
            </a:r>
          </a:p>
          <a:p>
            <a:pPr lvl="1"/>
            <a:r>
              <a:rPr lang="en-US" altLang="zh-CN" sz="3000" dirty="0">
                <a:latin typeface="Tw Cen MT" pitchFamily="34" charset="0"/>
              </a:rPr>
              <a:t>The number of population increased </a:t>
            </a:r>
            <a:r>
              <a:rPr lang="en-US" altLang="zh-CN" sz="3000" dirty="0">
                <a:solidFill>
                  <a:srgbClr val="FF0000"/>
                </a:solidFill>
                <a:latin typeface="Tw Cen MT" pitchFamily="34" charset="0"/>
              </a:rPr>
              <a:t>by</a:t>
            </a:r>
            <a:r>
              <a:rPr lang="en-US" altLang="zh-CN" sz="3000" dirty="0">
                <a:latin typeface="Tw Cen MT" pitchFamily="34" charset="0"/>
              </a:rPr>
              <a:t> 2 million. </a:t>
            </a:r>
          </a:p>
          <a:p>
            <a:endParaRPr lang="en-US" altLang="zh-CN" dirty="0">
              <a:latin typeface="Tahoma" pitchFamily="34" charset="0"/>
            </a:endParaRPr>
          </a:p>
          <a:p>
            <a:pPr eaLnBrk="1" hangingPunct="1"/>
            <a:endParaRPr lang="zh-CN" altLang="en-US" sz="2800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12648" y="1600200"/>
            <a:ext cx="8153400" cy="4419600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Tahoma" pitchFamily="34" charset="0"/>
              </a:rPr>
              <a:t>A 5% </a:t>
            </a:r>
            <a:r>
              <a:rPr lang="en-US" altLang="zh-CN" sz="3200" dirty="0">
                <a:solidFill>
                  <a:srgbClr val="FF0000"/>
                </a:solidFill>
                <a:latin typeface="Tahoma" pitchFamily="34" charset="0"/>
              </a:rPr>
              <a:t>drop</a:t>
            </a:r>
          </a:p>
          <a:p>
            <a:r>
              <a:rPr lang="en-US" altLang="zh-CN" sz="3200" dirty="0">
                <a:solidFill>
                  <a:srgbClr val="FF0000"/>
                </a:solidFill>
                <a:latin typeface="Tahoma" pitchFamily="34" charset="0"/>
              </a:rPr>
              <a:t>decrease</a:t>
            </a:r>
            <a:r>
              <a:rPr lang="en-US" altLang="zh-CN" sz="3200" dirty="0">
                <a:latin typeface="Tahoma" pitchFamily="34" charset="0"/>
              </a:rPr>
              <a:t> 3.7%</a:t>
            </a:r>
          </a:p>
          <a:p>
            <a:r>
              <a:rPr lang="en-US" altLang="zh-CN" sz="3200" dirty="0">
                <a:solidFill>
                  <a:srgbClr val="FF0000"/>
                </a:solidFill>
                <a:latin typeface="Tahoma" pitchFamily="34" charset="0"/>
              </a:rPr>
              <a:t>rise further to </a:t>
            </a:r>
            <a:r>
              <a:rPr lang="en-US" altLang="zh-CN" sz="3200" dirty="0">
                <a:latin typeface="Tahoma" pitchFamily="34" charset="0"/>
              </a:rPr>
              <a:t>8%</a:t>
            </a:r>
          </a:p>
          <a:p>
            <a:r>
              <a:rPr lang="en-US" altLang="zh-CN" sz="3200" dirty="0">
                <a:solidFill>
                  <a:srgbClr val="FF0000"/>
                </a:solidFill>
                <a:latin typeface="Tahoma" pitchFamily="34" charset="0"/>
              </a:rPr>
              <a:t>fall as much as </a:t>
            </a:r>
            <a:r>
              <a:rPr lang="en-US" altLang="zh-CN" sz="3200" dirty="0">
                <a:latin typeface="Tahoma" pitchFamily="34" charset="0"/>
              </a:rPr>
              <a:t>25%</a:t>
            </a:r>
          </a:p>
          <a:p>
            <a:r>
              <a:rPr lang="en-US" altLang="zh-CN" sz="3200" dirty="0">
                <a:solidFill>
                  <a:srgbClr val="FF0000"/>
                </a:solidFill>
                <a:latin typeface="Tahoma" pitchFamily="34" charset="0"/>
              </a:rPr>
              <a:t>hit the bottom at </a:t>
            </a:r>
            <a:r>
              <a:rPr lang="en-US" altLang="zh-CN" sz="3200" dirty="0">
                <a:latin typeface="Tahoma" pitchFamily="34" charset="0"/>
              </a:rPr>
              <a:t>21 percent </a:t>
            </a:r>
          </a:p>
          <a:p>
            <a:r>
              <a:rPr lang="en-US" altLang="zh-CN" sz="3200" dirty="0">
                <a:solidFill>
                  <a:srgbClr val="FF0000"/>
                </a:solidFill>
                <a:latin typeface="Tahoma" pitchFamily="34" charset="0"/>
              </a:rPr>
              <a:t>grow by </a:t>
            </a:r>
            <a:r>
              <a:rPr lang="en-US" altLang="zh-CN" sz="3200" dirty="0">
                <a:latin typeface="Tahoma" pitchFamily="34" charset="0"/>
              </a:rPr>
              <a:t>around 25% </a:t>
            </a:r>
            <a:r>
              <a:rPr lang="en-US" altLang="zh-CN" sz="3200" dirty="0">
                <a:solidFill>
                  <a:srgbClr val="FF0000"/>
                </a:solidFill>
                <a:latin typeface="Tahoma" pitchFamily="34" charset="0"/>
              </a:rPr>
              <a:t>to</a:t>
            </a:r>
            <a:r>
              <a:rPr lang="en-US" altLang="zh-CN" sz="3200" dirty="0">
                <a:latin typeface="Tahoma" pitchFamily="34" charset="0"/>
              </a:rPr>
              <a:t> 14000 dollars a month</a:t>
            </a:r>
          </a:p>
          <a:p>
            <a:endParaRPr lang="en-US" altLang="zh-CN" sz="3200" dirty="0">
              <a:solidFill>
                <a:srgbClr val="FF0000"/>
              </a:solidFill>
              <a:latin typeface="Tahoma" pitchFamily="34" charset="0"/>
            </a:endParaRPr>
          </a:p>
          <a:p>
            <a:endParaRPr lang="en-US" altLang="zh-CN" dirty="0">
              <a:latin typeface="Tahoma" pitchFamily="34" charset="0"/>
            </a:endParaRPr>
          </a:p>
          <a:p>
            <a:pPr eaLnBrk="1" hangingPunct="1"/>
            <a:endParaRPr lang="zh-CN" altLang="en-US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  <a:latin typeface="Tahoma" pitchFamily="34" charset="0"/>
              </a:rPr>
              <a:t>rose steeply from </a:t>
            </a:r>
            <a:r>
              <a:rPr lang="en-US" altLang="zh-CN" dirty="0">
                <a:latin typeface="Tahoma" pitchFamily="34" charset="0"/>
              </a:rPr>
              <a:t>the year 2000 </a:t>
            </a:r>
            <a:r>
              <a:rPr lang="en-US" altLang="zh-CN" dirty="0">
                <a:solidFill>
                  <a:srgbClr val="FF0000"/>
                </a:solidFill>
                <a:latin typeface="Tahoma" pitchFamily="34" charset="0"/>
              </a:rPr>
              <a:t>to reach the peak at </a:t>
            </a:r>
            <a:r>
              <a:rPr lang="en-US" altLang="zh-CN" dirty="0">
                <a:latin typeface="Tahoma" pitchFamily="34" charset="0"/>
              </a:rPr>
              <a:t>21 percent</a:t>
            </a:r>
          </a:p>
          <a:p>
            <a:r>
              <a:rPr lang="en-US" altLang="zh-CN" dirty="0">
                <a:latin typeface="Tahoma" pitchFamily="34" charset="0"/>
              </a:rPr>
              <a:t>Prices </a:t>
            </a:r>
            <a:r>
              <a:rPr lang="en-US" altLang="zh-CN" dirty="0">
                <a:solidFill>
                  <a:srgbClr val="FF0000"/>
                </a:solidFill>
                <a:latin typeface="Tahoma" pitchFamily="34" charset="0"/>
              </a:rPr>
              <a:t>fell by </a:t>
            </a:r>
            <a:r>
              <a:rPr lang="en-US" altLang="zh-CN" dirty="0">
                <a:latin typeface="Tahoma" pitchFamily="34" charset="0"/>
              </a:rPr>
              <a:t>3% compared with </a:t>
            </a:r>
            <a:r>
              <a:rPr lang="en-US" altLang="zh-CN" dirty="0">
                <a:solidFill>
                  <a:srgbClr val="FF0000"/>
                </a:solidFill>
                <a:latin typeface="Tahoma" pitchFamily="34" charset="0"/>
              </a:rPr>
              <a:t>a rise of over </a:t>
            </a:r>
            <a:r>
              <a:rPr lang="en-US" altLang="zh-CN" dirty="0">
                <a:latin typeface="Tahoma" pitchFamily="34" charset="0"/>
              </a:rPr>
              <a:t>15% a year earlier.</a:t>
            </a:r>
          </a:p>
          <a:p>
            <a:r>
              <a:rPr lang="en-US" altLang="zh-CN" dirty="0">
                <a:latin typeface="Tahoma" pitchFamily="34" charset="0"/>
              </a:rPr>
              <a:t>The number </a:t>
            </a:r>
            <a:r>
              <a:rPr lang="en-US" altLang="zh-CN" dirty="0">
                <a:latin typeface="Tahoma" pitchFamily="34" charset="0"/>
                <a:ea typeface="Tahoma" pitchFamily="34" charset="0"/>
                <a:cs typeface="Tahoma" pitchFamily="34" charset="0"/>
              </a:rPr>
              <a:t>of drug addicts </a:t>
            </a:r>
            <a:r>
              <a:rPr lang="en-US" altLang="zh-CN" dirty="0">
                <a:solidFill>
                  <a:srgbClr val="FF0000"/>
                </a:solidFill>
                <a:latin typeface="Tahoma" pitchFamily="34" charset="0"/>
              </a:rPr>
              <a:t>increased</a:t>
            </a:r>
            <a:r>
              <a:rPr lang="en-US" altLang="zh-CN" u="sng" dirty="0">
                <a:latin typeface="Tahoma" pitchFamily="34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Tahoma" pitchFamily="34" charset="0"/>
              </a:rPr>
              <a:t>progressively from</a:t>
            </a:r>
            <a:r>
              <a:rPr lang="en-US" altLang="zh-CN" dirty="0">
                <a:latin typeface="Tahoma" pitchFamily="34" charset="0"/>
              </a:rPr>
              <a:t> 1.2 million </a:t>
            </a:r>
            <a:r>
              <a:rPr lang="en-US" altLang="zh-CN" dirty="0">
                <a:solidFill>
                  <a:srgbClr val="FF0000"/>
                </a:solidFill>
                <a:latin typeface="Tahoma" pitchFamily="34" charset="0"/>
              </a:rPr>
              <a:t>to </a:t>
            </a:r>
            <a:r>
              <a:rPr lang="en-US" altLang="zh-CN" dirty="0">
                <a:latin typeface="Tahoma" pitchFamily="34" charset="0"/>
              </a:rPr>
              <a:t>nearly 12 million by the end of 1990.</a:t>
            </a:r>
          </a:p>
          <a:p>
            <a:endParaRPr lang="en-US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占多少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altLang="zh-CN" sz="3300" dirty="0"/>
              <a:t>account for, make up, take up, cover, represent , occupy, constitute, comprise, consist of </a:t>
            </a:r>
          </a:p>
          <a:p>
            <a:pPr eaLnBrk="1" hangingPunct="1">
              <a:defRPr/>
            </a:pPr>
            <a:r>
              <a:rPr lang="en-US" altLang="zh-CN" sz="3300" dirty="0"/>
              <a:t>be due to/attributed to</a:t>
            </a:r>
          </a:p>
          <a:p>
            <a:pPr lvl="1">
              <a:defRPr/>
            </a:pPr>
            <a:r>
              <a:rPr lang="en-US" altLang="zh-CN" sz="2900" dirty="0"/>
              <a:t>Specially, heating rooms </a:t>
            </a:r>
            <a:r>
              <a:rPr lang="en-US" altLang="zh-CN" sz="2900" dirty="0">
                <a:solidFill>
                  <a:srgbClr val="FF0000"/>
                </a:solidFill>
              </a:rPr>
              <a:t>accounts for </a:t>
            </a:r>
            <a:r>
              <a:rPr lang="en-US" altLang="zh-CN" sz="2900" dirty="0"/>
              <a:t>the largest proportion (52.5%)of the electricity used.</a:t>
            </a:r>
          </a:p>
          <a:p>
            <a:pPr>
              <a:defRPr/>
            </a:pPr>
            <a:r>
              <a:rPr lang="zh-CN" altLang="en-US" sz="3200" dirty="0"/>
              <a:t>分布：</a:t>
            </a:r>
            <a:r>
              <a:rPr lang="en-US" altLang="zh-CN" sz="3200" dirty="0"/>
              <a:t>distribute</a:t>
            </a:r>
          </a:p>
          <a:p>
            <a:pPr>
              <a:defRPr/>
            </a:pPr>
            <a:r>
              <a:rPr lang="zh-CN" altLang="en-US" sz="3200" dirty="0"/>
              <a:t>剩余：</a:t>
            </a:r>
            <a:r>
              <a:rPr lang="en-US" altLang="zh-CN" sz="3200" dirty="0"/>
              <a:t>the rest, the remainder, the remaining </a:t>
            </a:r>
          </a:p>
          <a:p>
            <a:pPr eaLnBrk="1" hangingPunct="1">
              <a:defRPr/>
            </a:pPr>
            <a:endParaRPr lang="zh-CN" altLang="en-US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比例</a:t>
            </a:r>
            <a:r>
              <a:rPr lang="en-US" altLang="zh-CN" dirty="0"/>
              <a:t>&amp;</a:t>
            </a:r>
            <a:r>
              <a:rPr lang="zh-CN" altLang="en-US" dirty="0"/>
              <a:t>比率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2648" y="1600200"/>
            <a:ext cx="8302752" cy="4495800"/>
          </a:xfrm>
        </p:spPr>
        <p:txBody>
          <a:bodyPr>
            <a:normAutofit/>
          </a:bodyPr>
          <a:lstStyle/>
          <a:p>
            <a:r>
              <a:rPr lang="zh-CN" altLang="en-US" sz="3300" dirty="0"/>
              <a:t>比</a:t>
            </a:r>
            <a:r>
              <a:rPr lang="en-US" altLang="zh-CN" sz="3300" dirty="0"/>
              <a:t>: </a:t>
            </a:r>
            <a:r>
              <a:rPr lang="en-US" sz="3300" dirty="0"/>
              <a:t>percentage, proportion, ratio</a:t>
            </a:r>
          </a:p>
          <a:p>
            <a:pPr lvl="1"/>
            <a:r>
              <a:rPr lang="en-US" sz="2900" dirty="0"/>
              <a:t>a large </a:t>
            </a:r>
            <a:r>
              <a:rPr lang="en-US" sz="2900" dirty="0">
                <a:solidFill>
                  <a:srgbClr val="FF0000"/>
                </a:solidFill>
              </a:rPr>
              <a:t>percentage/proportion</a:t>
            </a:r>
            <a:r>
              <a:rPr lang="en-US" sz="2900" dirty="0"/>
              <a:t> of the population</a:t>
            </a:r>
          </a:p>
          <a:p>
            <a:pPr lvl="1"/>
            <a:r>
              <a:rPr lang="en-US" sz="2900" dirty="0"/>
              <a:t>The </a:t>
            </a:r>
            <a:r>
              <a:rPr lang="en-US" sz="2900" dirty="0">
                <a:solidFill>
                  <a:srgbClr val="FF0000"/>
                </a:solidFill>
              </a:rPr>
              <a:t>proportion/ratio</a:t>
            </a:r>
            <a:r>
              <a:rPr lang="en-US" sz="2900" dirty="0"/>
              <a:t> of imports to exports is 4 to 1. </a:t>
            </a:r>
          </a:p>
          <a:p>
            <a:r>
              <a:rPr lang="zh-CN" altLang="en-US" sz="3200" dirty="0"/>
              <a:t>份</a:t>
            </a:r>
            <a:r>
              <a:rPr lang="en-US" altLang="zh-CN" sz="3200" dirty="0"/>
              <a:t>: part, </a:t>
            </a:r>
            <a:r>
              <a:rPr lang="en-US" sz="3200" dirty="0"/>
              <a:t>share, segment, section, portion,</a:t>
            </a:r>
          </a:p>
          <a:p>
            <a:r>
              <a:rPr lang="zh-CN" altLang="en-US" sz="3300" dirty="0"/>
              <a:t>率</a:t>
            </a:r>
            <a:r>
              <a:rPr lang="en-US" altLang="zh-CN" sz="3300" dirty="0"/>
              <a:t>: </a:t>
            </a:r>
            <a:r>
              <a:rPr lang="en-US" sz="3300" dirty="0"/>
              <a:t>rate </a:t>
            </a:r>
          </a:p>
          <a:p>
            <a:pPr lvl="1"/>
            <a:r>
              <a:rPr lang="en-US" sz="2900" dirty="0"/>
              <a:t>at a higher/steady </a:t>
            </a:r>
            <a:r>
              <a:rPr lang="en-US" sz="2900" dirty="0">
                <a:solidFill>
                  <a:srgbClr val="FF0000"/>
                </a:solidFill>
              </a:rPr>
              <a:t>rate </a:t>
            </a:r>
          </a:p>
          <a:p>
            <a:endParaRPr lang="en-US" sz="3200" dirty="0"/>
          </a:p>
          <a:p>
            <a:endParaRPr lang="en-US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数值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20%: 20 percent</a:t>
            </a:r>
          </a:p>
          <a:p>
            <a:r>
              <a:rPr lang="en-US" dirty="0"/>
              <a:t>1/2:  50%, half, </a:t>
            </a:r>
          </a:p>
          <a:p>
            <a:r>
              <a:rPr lang="en-US" altLang="zh-CN" sz="3200" dirty="0"/>
              <a:t>1/3: one in three, one third</a:t>
            </a:r>
          </a:p>
          <a:p>
            <a:r>
              <a:rPr lang="en-US" altLang="zh-CN" sz="3200" dirty="0"/>
              <a:t>1/4: one out of every four, a quarter, one fourth, 25%</a:t>
            </a:r>
          </a:p>
          <a:p>
            <a:r>
              <a:rPr lang="zh-CN" altLang="en-US" sz="3200" dirty="0"/>
              <a:t>大部分：</a:t>
            </a:r>
            <a:r>
              <a:rPr lang="en-US" altLang="zh-CN" sz="3200" dirty="0"/>
              <a:t>a/the majority of, major(</a:t>
            </a:r>
            <a:r>
              <a:rPr lang="zh-CN" altLang="en-US" sz="3200" dirty="0"/>
              <a:t>形容词）</a:t>
            </a:r>
            <a:endParaRPr lang="en-US" altLang="zh-CN" sz="3200" dirty="0"/>
          </a:p>
          <a:p>
            <a:r>
              <a:rPr lang="zh-CN" altLang="en-US" sz="3200" dirty="0"/>
              <a:t>小部分：</a:t>
            </a:r>
            <a:r>
              <a:rPr lang="en-US" altLang="zh-CN" sz="3200" dirty="0"/>
              <a:t>a fraction of, a/the minority of, minor(</a:t>
            </a:r>
            <a:r>
              <a:rPr lang="zh-CN" altLang="en-US" sz="3200" dirty="0"/>
              <a:t>形容词</a:t>
            </a:r>
            <a:r>
              <a:rPr lang="en-US" altLang="zh-CN" sz="3200" dirty="0"/>
              <a:t>)</a:t>
            </a:r>
          </a:p>
          <a:p>
            <a:endParaRPr lang="en-US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倍数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两倍：</a:t>
            </a:r>
            <a:r>
              <a:rPr lang="en-US" dirty="0"/>
              <a:t>double, twice</a:t>
            </a:r>
          </a:p>
          <a:p>
            <a:pPr lvl="1"/>
            <a:r>
              <a:rPr lang="en-US" dirty="0"/>
              <a:t>The total output is </a:t>
            </a:r>
            <a:r>
              <a:rPr lang="en-US" dirty="0">
                <a:solidFill>
                  <a:srgbClr val="FF0000"/>
                </a:solidFill>
              </a:rPr>
              <a:t>double</a:t>
            </a:r>
            <a:r>
              <a:rPr lang="en-US" dirty="0"/>
              <a:t> that of last year. </a:t>
            </a:r>
          </a:p>
          <a:p>
            <a:pPr lvl="1"/>
            <a:r>
              <a:rPr lang="en-US" dirty="0"/>
              <a:t>The total output has </a:t>
            </a:r>
            <a:r>
              <a:rPr lang="en-US" dirty="0">
                <a:solidFill>
                  <a:srgbClr val="FF0000"/>
                </a:solidFill>
              </a:rPr>
              <a:t>doubled</a:t>
            </a:r>
            <a:r>
              <a:rPr lang="en-US" dirty="0"/>
              <a:t> since last year. </a:t>
            </a:r>
          </a:p>
          <a:p>
            <a:pPr lvl="1"/>
            <a:r>
              <a:rPr lang="en-US" dirty="0"/>
              <a:t>The total output is </a:t>
            </a:r>
            <a:r>
              <a:rPr lang="en-US" dirty="0">
                <a:solidFill>
                  <a:srgbClr val="FF0000"/>
                </a:solidFill>
              </a:rPr>
              <a:t>twice as </a:t>
            </a:r>
            <a:r>
              <a:rPr lang="en-US" dirty="0"/>
              <a:t>much </a:t>
            </a:r>
            <a:r>
              <a:rPr lang="en-US" dirty="0">
                <a:solidFill>
                  <a:srgbClr val="FF0000"/>
                </a:solidFill>
              </a:rPr>
              <a:t>as</a:t>
            </a:r>
            <a:r>
              <a:rPr lang="en-US" dirty="0"/>
              <a:t> last year.</a:t>
            </a:r>
          </a:p>
          <a:p>
            <a:r>
              <a:rPr lang="zh-CN" altLang="en-US" dirty="0"/>
              <a:t>三倍：</a:t>
            </a:r>
            <a:r>
              <a:rPr lang="en-US" dirty="0"/>
              <a:t>triple, three times</a:t>
            </a:r>
          </a:p>
          <a:p>
            <a:r>
              <a:rPr lang="zh-CN" altLang="en-US" dirty="0"/>
              <a:t>四倍：</a:t>
            </a:r>
            <a:r>
              <a:rPr lang="en-US" dirty="0"/>
              <a:t>fourfold, </a:t>
            </a:r>
            <a:r>
              <a:rPr lang="en-US" altLang="zh-CN" dirty="0"/>
              <a:t>four times</a:t>
            </a:r>
          </a:p>
          <a:p>
            <a:pPr lvl="1"/>
            <a:r>
              <a:rPr lang="en-US" dirty="0"/>
              <a:t>a fourfold increase</a:t>
            </a:r>
          </a:p>
          <a:p>
            <a:pPr lvl="1"/>
            <a:r>
              <a:rPr lang="en-US" dirty="0"/>
              <a:t>the rate increases fourfold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程度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zh-CN" altLang="en-US" sz="3600" dirty="0"/>
              <a:t>大约：</a:t>
            </a:r>
            <a:r>
              <a:rPr lang="en-US" altLang="zh-CN" sz="3600" dirty="0"/>
              <a:t>about, around, approximately, roughly, nearly, just over, just under, or so</a:t>
            </a:r>
          </a:p>
          <a:p>
            <a:pPr lvl="1"/>
            <a:r>
              <a:rPr lang="en-US" altLang="zh-CN" sz="2900" dirty="0"/>
              <a:t>He gained </a:t>
            </a:r>
            <a:r>
              <a:rPr lang="en-US" altLang="zh-CN" sz="2900" dirty="0">
                <a:solidFill>
                  <a:srgbClr val="FF0000"/>
                </a:solidFill>
              </a:rPr>
              <a:t>approximately </a:t>
            </a:r>
            <a:r>
              <a:rPr lang="en-US" altLang="zh-CN" sz="2900" dirty="0"/>
              <a:t>50 pounds after going abroad.</a:t>
            </a:r>
          </a:p>
          <a:p>
            <a:pPr lvl="1"/>
            <a:r>
              <a:rPr lang="en-US" altLang="zh-CN" sz="2900" dirty="0"/>
              <a:t>There were</a:t>
            </a:r>
            <a:r>
              <a:rPr lang="en-US" altLang="zh-CN" sz="2900" dirty="0">
                <a:solidFill>
                  <a:srgbClr val="FF0000"/>
                </a:solidFill>
              </a:rPr>
              <a:t> just over </a:t>
            </a:r>
            <a:r>
              <a:rPr lang="en-US" altLang="zh-CN" sz="2900" dirty="0"/>
              <a:t>100 people in the hall.</a:t>
            </a:r>
          </a:p>
          <a:p>
            <a:pPr lvl="1"/>
            <a:r>
              <a:rPr lang="en-US" altLang="zh-CN" sz="2900" dirty="0"/>
              <a:t>House prices </a:t>
            </a:r>
            <a:r>
              <a:rPr lang="en-US" altLang="zh-CN" sz="2900" dirty="0">
                <a:solidFill>
                  <a:srgbClr val="FF0000"/>
                </a:solidFill>
              </a:rPr>
              <a:t>roughly</a:t>
            </a:r>
            <a:r>
              <a:rPr lang="en-US" altLang="zh-CN" sz="2900" dirty="0"/>
              <a:t> tripled.</a:t>
            </a:r>
          </a:p>
          <a:p>
            <a:r>
              <a:rPr lang="zh-CN" altLang="en-US" sz="3600" dirty="0"/>
              <a:t>几乎：</a:t>
            </a:r>
            <a:r>
              <a:rPr lang="en-US" altLang="zh-CN" sz="3600" dirty="0"/>
              <a:t>almost, nearly </a:t>
            </a:r>
          </a:p>
          <a:p>
            <a:r>
              <a:rPr lang="zh-CN" altLang="en-US" sz="3600" dirty="0"/>
              <a:t>准确地：</a:t>
            </a:r>
            <a:r>
              <a:rPr lang="en-US" altLang="zh-CN" sz="3600" dirty="0"/>
              <a:t>exactly, precisely</a:t>
            </a:r>
          </a:p>
          <a:p>
            <a:pPr eaLnBrk="1" hangingPunct="1"/>
            <a:endParaRPr lang="zh-CN" altLang="en-US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上升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8313" y="1412875"/>
            <a:ext cx="8229600" cy="4525963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Tahoma" pitchFamily="34" charset="0"/>
              </a:rPr>
              <a:t>上升</a:t>
            </a:r>
            <a:r>
              <a:rPr lang="en-US" altLang="zh-CN" dirty="0">
                <a:latin typeface="Tahoma" pitchFamily="34" charset="0"/>
              </a:rPr>
              <a:t>:go up, increase, grow, rise, climb, ascend, expand, show an upward trend, gain, pick up, take off, mount</a:t>
            </a:r>
          </a:p>
          <a:p>
            <a:pPr eaLnBrk="1" hangingPunct="1"/>
            <a:r>
              <a:rPr lang="zh-CN" altLang="en-US" dirty="0">
                <a:latin typeface="Tahoma" pitchFamily="34" charset="0"/>
              </a:rPr>
              <a:t>急剧上升：</a:t>
            </a:r>
            <a:r>
              <a:rPr lang="en-US" altLang="zh-CN" dirty="0">
                <a:latin typeface="Tahoma" pitchFamily="34" charset="0"/>
              </a:rPr>
              <a:t> jump , soar, surge, escalate</a:t>
            </a:r>
            <a:r>
              <a:rPr lang="zh-CN" altLang="en-US" dirty="0">
                <a:latin typeface="Tahoma" pitchFamily="34" charset="0"/>
              </a:rPr>
              <a:t>，</a:t>
            </a:r>
            <a:r>
              <a:rPr lang="en-US" altLang="zh-CN" dirty="0">
                <a:latin typeface="Tahoma" pitchFamily="34" charset="0"/>
              </a:rPr>
              <a:t>rocket, swell, boom, leap, shoot up, skyrocket</a:t>
            </a:r>
          </a:p>
          <a:p>
            <a:pPr eaLnBrk="1" hangingPunct="1"/>
            <a:r>
              <a:rPr lang="zh-CN" altLang="en-US" dirty="0">
                <a:latin typeface="Tahoma" pitchFamily="34" charset="0"/>
              </a:rPr>
              <a:t>缓慢上升： </a:t>
            </a:r>
            <a:r>
              <a:rPr lang="en-US" altLang="zh-CN" dirty="0">
                <a:latin typeface="Tahoma" pitchFamily="34" charset="0"/>
              </a:rPr>
              <a:t>ease up, edge up, creep up, accrue</a:t>
            </a:r>
          </a:p>
          <a:p>
            <a:pPr lvl="1"/>
            <a:r>
              <a:rPr lang="en-US" altLang="zh-CN" sz="2500" dirty="0">
                <a:latin typeface="Tahoma" pitchFamily="34" charset="0"/>
              </a:rPr>
              <a:t>The smoking rate in young girls was</a:t>
            </a:r>
            <a:r>
              <a:rPr lang="en-US" altLang="zh-CN" sz="2500" dirty="0">
                <a:solidFill>
                  <a:srgbClr val="FF0000"/>
                </a:solidFill>
                <a:latin typeface="Tahoma" pitchFamily="34" charset="0"/>
              </a:rPr>
              <a:t> on the rise</a:t>
            </a:r>
            <a:r>
              <a:rPr lang="en-US" altLang="zh-CN" sz="2500" dirty="0">
                <a:latin typeface="Tahoma" pitchFamily="34" charset="0"/>
              </a:rPr>
              <a:t>.</a:t>
            </a:r>
            <a:r>
              <a:rPr lang="en-US" altLang="zh-CN" sz="3200" dirty="0"/>
              <a:t>      </a:t>
            </a:r>
            <a:endParaRPr lang="en-US" altLang="zh-CN" dirty="0">
              <a:latin typeface="Tahoma" pitchFamily="34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范围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from A to B</a:t>
            </a:r>
          </a:p>
          <a:p>
            <a:r>
              <a:rPr lang="en-US" dirty="0"/>
              <a:t>between A and B</a:t>
            </a:r>
          </a:p>
          <a:p>
            <a:r>
              <a:rPr lang="en-US" dirty="0"/>
              <a:t>during A and B </a:t>
            </a:r>
          </a:p>
          <a:p>
            <a:r>
              <a:rPr lang="en-US" dirty="0"/>
              <a:t>within a (small/large) range of … 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顺序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2648" y="1600200"/>
            <a:ext cx="8074152" cy="4495800"/>
          </a:xfrm>
        </p:spPr>
        <p:txBody>
          <a:bodyPr/>
          <a:lstStyle/>
          <a:p>
            <a:r>
              <a:rPr lang="zh-CN" altLang="en-US" dirty="0"/>
              <a:t>第一位置：</a:t>
            </a:r>
            <a:r>
              <a:rPr lang="en-US" dirty="0"/>
              <a:t>take the first place, occupy the first position, rank first</a:t>
            </a:r>
          </a:p>
          <a:p>
            <a:r>
              <a:rPr lang="zh-CN" altLang="en-US" dirty="0"/>
              <a:t>中间位置：</a:t>
            </a:r>
            <a:r>
              <a:rPr lang="en-US" dirty="0"/>
              <a:t>follow by, close behind, subsequently come   </a:t>
            </a:r>
          </a:p>
          <a:p>
            <a:r>
              <a:rPr lang="zh-CN" altLang="en-US" dirty="0"/>
              <a:t>最后位置：</a:t>
            </a:r>
            <a:r>
              <a:rPr lang="en-US" dirty="0"/>
              <a:t>eventually stand, the last place was distributed to</a:t>
            </a:r>
          </a:p>
          <a:p>
            <a:endParaRPr lang="en-US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预测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>
                <a:latin typeface="Tahoma" pitchFamily="34" charset="0"/>
                <a:cs typeface="Tahoma" pitchFamily="34" charset="0"/>
              </a:rPr>
              <a:t>expect, predict, project, forecast, estimate, think</a:t>
            </a:r>
          </a:p>
          <a:p>
            <a:pPr lvl="1"/>
            <a:r>
              <a:rPr lang="en-US" altLang="zh-CN" sz="3300" dirty="0">
                <a:latin typeface="Tahoma" pitchFamily="34" charset="0"/>
                <a:cs typeface="Tahoma" pitchFamily="34" charset="0"/>
              </a:rPr>
              <a:t>xxx is </a:t>
            </a:r>
            <a:r>
              <a:rPr lang="en-US" altLang="zh-CN" sz="3300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expected </a:t>
            </a:r>
            <a:r>
              <a:rPr lang="en-US" altLang="zh-CN" sz="3300" dirty="0">
                <a:latin typeface="Tahoma" pitchFamily="34" charset="0"/>
                <a:cs typeface="Tahoma" pitchFamily="34" charset="0"/>
              </a:rPr>
              <a:t>to  …</a:t>
            </a:r>
          </a:p>
          <a:p>
            <a:r>
              <a:rPr lang="en-US" altLang="zh-CN" sz="3600" dirty="0">
                <a:latin typeface="Tahoma" pitchFamily="34" charset="0"/>
                <a:cs typeface="Tahoma" pitchFamily="34" charset="0"/>
              </a:rPr>
              <a:t>be likely to </a:t>
            </a:r>
            <a:endParaRPr lang="zh-CN" altLang="en-US" sz="3600" dirty="0"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分别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dirty="0">
                <a:latin typeface="Tahoma" pitchFamily="34" charset="0"/>
                <a:cs typeface="Tahoma" pitchFamily="34" charset="0"/>
              </a:rPr>
              <a:t>Respectively, separately </a:t>
            </a:r>
            <a:r>
              <a:rPr lang="zh-CN" altLang="en-US" dirty="0">
                <a:latin typeface="Tahoma" pitchFamily="34" charset="0"/>
                <a:cs typeface="Tahoma" pitchFamily="34" charset="0"/>
              </a:rPr>
              <a:t>（用于句尾，表几组元素的相对应）</a:t>
            </a:r>
            <a:r>
              <a:rPr lang="en-US" altLang="zh-CN" dirty="0">
                <a:latin typeface="Tahoma" pitchFamily="34" charset="0"/>
                <a:cs typeface="Tahoma" pitchFamily="34" charset="0"/>
              </a:rPr>
              <a:t>, for each </a:t>
            </a:r>
          </a:p>
          <a:p>
            <a:pPr lvl="1"/>
            <a:r>
              <a:rPr lang="en-US" altLang="zh-CN" sz="2900" dirty="0">
                <a:latin typeface="Tahoma" pitchFamily="34" charset="0"/>
                <a:cs typeface="Tahoma" pitchFamily="34" charset="0"/>
              </a:rPr>
              <a:t>In 2010, the average annual salaries of the citizens in Shanghai and Hangzhou were 42000 RMB and 39000 RMB, </a:t>
            </a:r>
            <a:r>
              <a:rPr lang="en-US" altLang="zh-CN" sz="2900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respectively.</a:t>
            </a:r>
            <a:endParaRPr lang="zh-CN" altLang="en-US" sz="2900" dirty="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图表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chart, diagram, figure (</a:t>
            </a:r>
            <a:r>
              <a:rPr lang="zh-CN" altLang="en-US" dirty="0"/>
              <a:t>也可以表示数字</a:t>
            </a:r>
            <a:r>
              <a:rPr lang="en-US" altLang="zh-CN" dirty="0"/>
              <a:t>), graph </a:t>
            </a:r>
          </a:p>
          <a:p>
            <a:r>
              <a:rPr lang="en-US" altLang="zh-CN" dirty="0"/>
              <a:t>Curve/line, pie</a:t>
            </a:r>
            <a:r>
              <a:rPr lang="en-US" altLang="zh-CN"/>
              <a:t>, column/bar</a:t>
            </a:r>
            <a:r>
              <a:rPr lang="en-US" altLang="zh-CN" dirty="0"/>
              <a:t>, table, map</a:t>
            </a:r>
          </a:p>
          <a:p>
            <a:r>
              <a:rPr lang="zh-CN" altLang="en-US" dirty="0"/>
              <a:t>横轴 </a:t>
            </a:r>
            <a:r>
              <a:rPr lang="en-US" altLang="zh-CN" dirty="0"/>
              <a:t>horizontal axis</a:t>
            </a:r>
          </a:p>
          <a:p>
            <a:r>
              <a:rPr lang="zh-CN" altLang="en-US" dirty="0"/>
              <a:t>纵轴 </a:t>
            </a:r>
            <a:r>
              <a:rPr lang="en-US" altLang="zh-CN" dirty="0"/>
              <a:t>vertical axis</a:t>
            </a:r>
            <a:endParaRPr lang="en-US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number, amount, figure, quantity </a:t>
            </a:r>
          </a:p>
          <a:p>
            <a:r>
              <a:rPr lang="en-US" altLang="zh-CN" dirty="0"/>
              <a:t>data (</a:t>
            </a:r>
            <a:r>
              <a:rPr lang="zh-CN" altLang="en-US" dirty="0"/>
              <a:t>动词用复数或单数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statistics (</a:t>
            </a:r>
            <a:r>
              <a:rPr lang="zh-CN" altLang="en-US" dirty="0"/>
              <a:t>动词用复数）</a:t>
            </a:r>
          </a:p>
          <a:p>
            <a:endParaRPr lang="en-US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显示</a:t>
            </a:r>
            <a:r>
              <a:rPr lang="en-US" altLang="zh-CN" dirty="0"/>
              <a:t>/</a:t>
            </a:r>
            <a:r>
              <a:rPr lang="zh-CN" altLang="en-US" dirty="0"/>
              <a:t>表明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show, demonstrate, display, depict, relate,  reveal, present, reflect, illustrate, indicate, unveil</a:t>
            </a:r>
            <a:r>
              <a:rPr lang="zh-CN" altLang="en-US" dirty="0"/>
              <a:t>，</a:t>
            </a:r>
            <a:r>
              <a:rPr lang="en-US" altLang="zh-CN" dirty="0"/>
              <a:t>unfold, give information about, provide an overview of </a:t>
            </a:r>
          </a:p>
          <a:p>
            <a:endParaRPr lang="en-US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趋势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300" dirty="0"/>
              <a:t>trend/tendency/movement</a:t>
            </a:r>
          </a:p>
          <a:p>
            <a:pPr lvl="1"/>
            <a:r>
              <a:rPr lang="en-US" sz="2900" dirty="0"/>
              <a:t>a sharply increasing </a:t>
            </a:r>
            <a:r>
              <a:rPr lang="en-US" sz="2900" dirty="0">
                <a:solidFill>
                  <a:srgbClr val="FF0000"/>
                </a:solidFill>
              </a:rPr>
              <a:t>trend</a:t>
            </a:r>
          </a:p>
          <a:p>
            <a:pPr lvl="1"/>
            <a:r>
              <a:rPr lang="en-US" dirty="0"/>
              <a:t>A and B experienced a climbing </a:t>
            </a:r>
            <a:r>
              <a:rPr lang="en-US" dirty="0">
                <a:solidFill>
                  <a:srgbClr val="FF0000"/>
                </a:solidFill>
              </a:rPr>
              <a:t>movement</a:t>
            </a:r>
            <a:r>
              <a:rPr lang="en-US" dirty="0"/>
              <a:t> with the former being more noticeable/slightly higher than the latter.</a:t>
            </a:r>
          </a:p>
          <a:p>
            <a:pPr lvl="1"/>
            <a:endParaRPr lang="en-US" sz="29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下降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ahoma" pitchFamily="34" charset="0"/>
              </a:rPr>
              <a:t>下降</a:t>
            </a:r>
            <a:r>
              <a:rPr lang="en-US" altLang="zh-CN" dirty="0">
                <a:latin typeface="Tahoma" pitchFamily="34" charset="0"/>
              </a:rPr>
              <a:t>:go down, decline, decrease, drop, fall (off), slide, slip,  descend, dip, reduce, shrink, dwindle, diminish, show a downward trend, abate, slow down</a:t>
            </a:r>
          </a:p>
          <a:p>
            <a:r>
              <a:rPr lang="zh-CN" altLang="en-US" dirty="0"/>
              <a:t>急剧下降</a:t>
            </a:r>
            <a:r>
              <a:rPr lang="en-US" altLang="zh-CN" dirty="0"/>
              <a:t>:</a:t>
            </a:r>
            <a:r>
              <a:rPr lang="en-US" altLang="zh-CN" dirty="0">
                <a:latin typeface="Tahoma" pitchFamily="34" charset="0"/>
              </a:rPr>
              <a:t> crash, collapse, plummet, plunge, slump</a:t>
            </a:r>
          </a:p>
          <a:p>
            <a:r>
              <a:rPr lang="zh-CN" altLang="en-US" dirty="0">
                <a:latin typeface="Tahoma" pitchFamily="34" charset="0"/>
              </a:rPr>
              <a:t>缓慢下降：</a:t>
            </a:r>
            <a:r>
              <a:rPr lang="en-US" altLang="zh-CN" dirty="0">
                <a:latin typeface="Tahoma" pitchFamily="34" charset="0"/>
              </a:rPr>
              <a:t>subside, ebb, ease down, edge down, creep down</a:t>
            </a:r>
          </a:p>
          <a:p>
            <a:pPr lvl="1"/>
            <a:r>
              <a:rPr lang="en-US" altLang="zh-CN" sz="2500" dirty="0">
                <a:solidFill>
                  <a:srgbClr val="FF0000"/>
                </a:solidFill>
                <a:latin typeface="Tahoma" pitchFamily="34" charset="0"/>
              </a:rPr>
              <a:t>a</a:t>
            </a:r>
            <a:r>
              <a:rPr lang="en-US" altLang="zh-CN" sz="2500" dirty="0">
                <a:latin typeface="Tahoma" pitchFamily="34" charset="0"/>
              </a:rPr>
              <a:t> </a:t>
            </a:r>
            <a:r>
              <a:rPr lang="en-US" altLang="zh-CN" sz="2500" dirty="0">
                <a:solidFill>
                  <a:srgbClr val="FF0000"/>
                </a:solidFill>
                <a:latin typeface="Tahoma" pitchFamily="34" charset="0"/>
              </a:rPr>
              <a:t>sharp decrease in </a:t>
            </a:r>
            <a:r>
              <a:rPr lang="en-US" altLang="zh-CN" sz="2500" dirty="0">
                <a:latin typeface="Tahoma" pitchFamily="34" charset="0"/>
              </a:rPr>
              <a:t>the …</a:t>
            </a:r>
          </a:p>
          <a:p>
            <a:endParaRPr lang="zh-CN" altLang="en-US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幅度副词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幅度小</a:t>
            </a:r>
            <a:endParaRPr 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endParaRPr lang="en-US" altLang="zh-CN" sz="2800" dirty="0">
              <a:latin typeface="Tahoma" pitchFamily="34" charset="0"/>
            </a:endParaRPr>
          </a:p>
          <a:p>
            <a:pPr eaLnBrk="1" hangingPunct="1"/>
            <a:endParaRPr lang="en-US" altLang="zh-CN" sz="2800" dirty="0">
              <a:latin typeface="Tahoma" pitchFamily="34" charset="0"/>
            </a:endParaRPr>
          </a:p>
          <a:p>
            <a:pPr eaLnBrk="1" hangingPunct="1"/>
            <a:endParaRPr lang="en-US" altLang="zh-CN" sz="2800" dirty="0">
              <a:latin typeface="Tahoma" pitchFamily="34" charset="0"/>
            </a:endParaRPr>
          </a:p>
          <a:p>
            <a:pPr eaLnBrk="1" hangingPunct="1"/>
            <a:endParaRPr lang="zh-CN" altLang="en-US" sz="2800" dirty="0"/>
          </a:p>
          <a:p>
            <a:pPr eaLnBrk="1" hangingPunct="1"/>
            <a:endParaRPr lang="en-US" altLang="zh-CN" sz="2800" dirty="0">
              <a:latin typeface="Tahoma" pitchFamily="34" charset="0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zh-CN" altLang="en-US" dirty="0">
                <a:latin typeface="Tahoma" pitchFamily="34" charset="0"/>
              </a:rPr>
              <a:t>幅度大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962400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z="3200" dirty="0">
                <a:latin typeface="Tahoma" pitchFamily="34" charset="0"/>
              </a:rPr>
              <a:t>rapidly,  sharply, markedly, tremendously, immensely,  significantly, substantially, noticeably, considerably, steeply, dramatically, drastically, overwhelmingly</a:t>
            </a:r>
          </a:p>
          <a:p>
            <a:endParaRPr lang="en-US" dirty="0"/>
          </a:p>
        </p:txBody>
      </p:sp>
      <p:sp>
        <p:nvSpPr>
          <p:cNvPr id="7" name="内容占位符 5"/>
          <p:cNvSpPr txBox="1">
            <a:spLocks/>
          </p:cNvSpPr>
          <p:nvPr/>
        </p:nvSpPr>
        <p:spPr>
          <a:xfrm>
            <a:off x="609600" y="2514600"/>
            <a:ext cx="3886200" cy="3581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zh-CN" sz="3200" dirty="0">
                <a:latin typeface="Tahoma" pitchFamily="34" charset="0"/>
              </a:rPr>
              <a:t>gently, steadily, stably, subtly, slowly, moderately, slightly, modestly, marginally, minimally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kumimoji="0" lang="en-US" sz="2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609600" y="1219200"/>
            <a:ext cx="3886200" cy="2286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US" sz="29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gradually, regularly, continuously, progressively, smoothly</a:t>
            </a:r>
            <a:endParaRPr kumimoji="0" lang="en-US" sz="2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内容占位符 3"/>
          <p:cNvSpPr txBox="1">
            <a:spLocks/>
          </p:cNvSpPr>
          <p:nvPr/>
        </p:nvSpPr>
        <p:spPr>
          <a:xfrm>
            <a:off x="685800" y="5486400"/>
            <a:ext cx="5638800" cy="1066800"/>
          </a:xfrm>
          <a:prstGeom prst="rect">
            <a:avLst/>
          </a:prstGeom>
        </p:spPr>
        <p:txBody>
          <a:bodyPr/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US" sz="2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comparatively, relatively</a:t>
            </a:r>
          </a:p>
        </p:txBody>
      </p:sp>
      <p:sp>
        <p:nvSpPr>
          <p:cNvPr id="6" name="文本占位符 5"/>
          <p:cNvSpPr txBox="1">
            <a:spLocks/>
          </p:cNvSpPr>
          <p:nvPr/>
        </p:nvSpPr>
        <p:spPr>
          <a:xfrm>
            <a:off x="4800600" y="3276600"/>
            <a:ext cx="3886200" cy="640080"/>
          </a:xfrm>
          <a:prstGeom prst="rect">
            <a:avLst/>
          </a:prstGeom>
          <a:solidFill>
            <a:schemeClr val="accent4"/>
          </a:solidFill>
        </p:spPr>
        <p:txBody>
          <a:bodyPr vert="horz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Tx/>
              <a:buNone/>
              <a:tabLst/>
              <a:defRPr/>
            </a:pPr>
            <a:r>
              <a:rPr lang="zh-CN" altLang="en-US" sz="2000" b="1" noProof="0" dirty="0">
                <a:solidFill>
                  <a:srgbClr val="FFFFFF"/>
                </a:solidFill>
              </a:rPr>
              <a:t>相应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地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内容占位符 3"/>
          <p:cNvSpPr txBox="1">
            <a:spLocks/>
          </p:cNvSpPr>
          <p:nvPr/>
        </p:nvSpPr>
        <p:spPr>
          <a:xfrm>
            <a:off x="4876800" y="4038600"/>
            <a:ext cx="3886200" cy="1066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lang="en-US" sz="2900" dirty="0"/>
              <a:t>c</a:t>
            </a:r>
            <a:r>
              <a:rPr kumimoji="0" lang="en-US" sz="29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orrespondingly</a:t>
            </a:r>
            <a:r>
              <a:rPr kumimoji="0" lang="en-US" sz="2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proportionately</a:t>
            </a:r>
          </a:p>
        </p:txBody>
      </p:sp>
      <p:sp>
        <p:nvSpPr>
          <p:cNvPr id="8" name="文本占位符 5"/>
          <p:cNvSpPr txBox="1">
            <a:spLocks/>
          </p:cNvSpPr>
          <p:nvPr/>
        </p:nvSpPr>
        <p:spPr>
          <a:xfrm>
            <a:off x="4800600" y="457200"/>
            <a:ext cx="3886200" cy="640080"/>
          </a:xfrm>
          <a:prstGeom prst="rect">
            <a:avLst/>
          </a:prstGeom>
          <a:solidFill>
            <a:schemeClr val="accent4"/>
          </a:solidFill>
        </p:spPr>
        <p:txBody>
          <a:bodyPr vert="horz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Tx/>
              <a:buNone/>
              <a:tabLst/>
              <a:defRPr/>
            </a:pPr>
            <a:r>
              <a:rPr lang="zh-CN" altLang="en-US" sz="2000" b="1" noProof="0" dirty="0">
                <a:solidFill>
                  <a:srgbClr val="FFFFFF"/>
                </a:solidFill>
              </a:rPr>
              <a:t>均匀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地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内容占位符 3"/>
          <p:cNvSpPr txBox="1">
            <a:spLocks/>
          </p:cNvSpPr>
          <p:nvPr/>
        </p:nvSpPr>
        <p:spPr>
          <a:xfrm>
            <a:off x="4800600" y="1219200"/>
            <a:ext cx="3886200" cy="1066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lang="en-US" sz="2900" dirty="0"/>
              <a:t>e</a:t>
            </a:r>
            <a:r>
              <a:rPr kumimoji="0" lang="en-US" sz="29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venly</a:t>
            </a:r>
            <a:r>
              <a:rPr kumimoji="0" lang="en-US" sz="2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equally</a:t>
            </a:r>
          </a:p>
        </p:txBody>
      </p:sp>
      <p:sp>
        <p:nvSpPr>
          <p:cNvPr id="10" name="文本占位符 5"/>
          <p:cNvSpPr txBox="1">
            <a:spLocks/>
          </p:cNvSpPr>
          <p:nvPr/>
        </p:nvSpPr>
        <p:spPr>
          <a:xfrm>
            <a:off x="609600" y="457200"/>
            <a:ext cx="3886200" cy="640080"/>
          </a:xfrm>
          <a:prstGeom prst="rect">
            <a:avLst/>
          </a:prstGeom>
          <a:solidFill>
            <a:schemeClr val="accent2"/>
          </a:solidFill>
        </p:spPr>
        <p:txBody>
          <a:bodyPr vert="horz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Tx/>
              <a:buNone/>
              <a:tabLst/>
              <a:defRPr/>
            </a:pPr>
            <a:r>
              <a:rPr lang="zh-CN" altLang="en-US" sz="2000" b="1" noProof="0" dirty="0">
                <a:solidFill>
                  <a:srgbClr val="FFFFFF"/>
                </a:solidFill>
              </a:rPr>
              <a:t>平滑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地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文本占位符 5"/>
          <p:cNvSpPr txBox="1">
            <a:spLocks/>
          </p:cNvSpPr>
          <p:nvPr/>
        </p:nvSpPr>
        <p:spPr>
          <a:xfrm>
            <a:off x="685800" y="4724400"/>
            <a:ext cx="3886200" cy="640080"/>
          </a:xfrm>
          <a:prstGeom prst="rect">
            <a:avLst/>
          </a:prstGeom>
          <a:solidFill>
            <a:schemeClr val="accent4"/>
          </a:solidFill>
        </p:spPr>
        <p:txBody>
          <a:bodyPr vert="horz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Tx/>
              <a:buNone/>
              <a:tabLst/>
              <a:defRPr/>
            </a:pPr>
            <a:r>
              <a:rPr lang="zh-CN" altLang="en-US" sz="2000" b="1" dirty="0">
                <a:solidFill>
                  <a:srgbClr val="FFFFFF"/>
                </a:solidFill>
              </a:rPr>
              <a:t>比较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地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文本占位符 5"/>
          <p:cNvSpPr txBox="1">
            <a:spLocks/>
          </p:cNvSpPr>
          <p:nvPr/>
        </p:nvSpPr>
        <p:spPr>
          <a:xfrm>
            <a:off x="685800" y="3429000"/>
            <a:ext cx="3886200" cy="640080"/>
          </a:xfrm>
          <a:prstGeom prst="rect">
            <a:avLst/>
          </a:prstGeom>
          <a:solidFill>
            <a:schemeClr val="accent4"/>
          </a:solidFill>
        </p:spPr>
        <p:txBody>
          <a:bodyPr vert="horz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Tx/>
              <a:buNone/>
              <a:tabLst/>
              <a:defRPr/>
            </a:pPr>
            <a:r>
              <a:rPr lang="zh-CN" altLang="en-US" sz="2000" b="1" dirty="0">
                <a:solidFill>
                  <a:srgbClr val="FFFFFF"/>
                </a:solidFill>
              </a:rPr>
              <a:t>突然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地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内容占位符 3"/>
          <p:cNvSpPr txBox="1">
            <a:spLocks/>
          </p:cNvSpPr>
          <p:nvPr/>
        </p:nvSpPr>
        <p:spPr>
          <a:xfrm>
            <a:off x="685800" y="4191000"/>
            <a:ext cx="3886200" cy="1066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lang="en-US" sz="2900" dirty="0"/>
              <a:t>suddenly, abruptly</a:t>
            </a:r>
            <a:endParaRPr kumimoji="0" lang="en-US" sz="2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文本占位符 5"/>
          <p:cNvSpPr txBox="1">
            <a:spLocks/>
          </p:cNvSpPr>
          <p:nvPr/>
        </p:nvSpPr>
        <p:spPr>
          <a:xfrm>
            <a:off x="4800600" y="1905000"/>
            <a:ext cx="3886200" cy="640080"/>
          </a:xfrm>
          <a:prstGeom prst="rect">
            <a:avLst/>
          </a:prstGeom>
          <a:solidFill>
            <a:schemeClr val="accent4"/>
          </a:solidFill>
        </p:spPr>
        <p:txBody>
          <a:bodyPr vert="horz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Tx/>
              <a:buNone/>
              <a:tabLst/>
              <a:defRPr/>
            </a:pPr>
            <a:r>
              <a:rPr lang="zh-CN" altLang="en-US" sz="2000" b="1" dirty="0">
                <a:solidFill>
                  <a:srgbClr val="FFFFFF"/>
                </a:solidFill>
              </a:rPr>
              <a:t>不</a:t>
            </a:r>
            <a:r>
              <a:rPr lang="zh-CN" altLang="en-US" sz="2000" b="1" noProof="0" dirty="0">
                <a:solidFill>
                  <a:srgbClr val="FFFFFF"/>
                </a:solidFill>
              </a:rPr>
              <a:t>均匀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地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内容占位符 3"/>
          <p:cNvSpPr txBox="1">
            <a:spLocks/>
          </p:cNvSpPr>
          <p:nvPr/>
        </p:nvSpPr>
        <p:spPr>
          <a:xfrm>
            <a:off x="4800600" y="2590800"/>
            <a:ext cx="4343400" cy="1066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lang="en-US" sz="2900" dirty="0" err="1"/>
              <a:t>une</a:t>
            </a:r>
            <a:r>
              <a:rPr kumimoji="0" lang="en-US" sz="29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venly</a:t>
            </a:r>
            <a:r>
              <a:rPr kumimoji="0" lang="en-US" sz="2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unequally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build="p"/>
      <p:bldP spid="7" grpId="0"/>
      <p:bldP spid="9" grpId="0"/>
      <p:bldP spid="13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>
                <a:latin typeface="Tahoma" pitchFamily="34" charset="0"/>
              </a:rPr>
              <a:t>修饰名词时，幅度副词去</a:t>
            </a:r>
            <a:r>
              <a:rPr lang="en-US" altLang="zh-CN" sz="3200" dirty="0" err="1">
                <a:latin typeface="Tahoma" pitchFamily="34" charset="0"/>
              </a:rPr>
              <a:t>ly</a:t>
            </a:r>
            <a:r>
              <a:rPr lang="zh-CN" altLang="en-US" sz="3200" dirty="0">
                <a:latin typeface="Tahoma" pitchFamily="34" charset="0"/>
              </a:rPr>
              <a:t>变成形容词。</a:t>
            </a:r>
            <a:endParaRPr lang="en-US" altLang="zh-CN" sz="3200" dirty="0">
              <a:latin typeface="Tahoma" pitchFamily="34" charset="0"/>
            </a:endParaRPr>
          </a:p>
          <a:p>
            <a:pPr lvl="1"/>
            <a:r>
              <a:rPr lang="en-US" altLang="zh-CN" dirty="0">
                <a:latin typeface="Tahoma" pitchFamily="34" charset="0"/>
              </a:rPr>
              <a:t>rise </a:t>
            </a:r>
            <a:r>
              <a:rPr lang="en-US" altLang="zh-CN" dirty="0">
                <a:solidFill>
                  <a:srgbClr val="FF0000"/>
                </a:solidFill>
                <a:latin typeface="Tahoma" pitchFamily="34" charset="0"/>
              </a:rPr>
              <a:t>rapidly</a:t>
            </a:r>
          </a:p>
          <a:p>
            <a:pPr lvl="1"/>
            <a:r>
              <a:rPr lang="en-US" altLang="zh-CN" dirty="0">
                <a:latin typeface="Tahoma" pitchFamily="34" charset="0"/>
              </a:rPr>
              <a:t>There was a </a:t>
            </a:r>
            <a:r>
              <a:rPr lang="en-US" altLang="zh-CN" dirty="0">
                <a:solidFill>
                  <a:srgbClr val="FF0000"/>
                </a:solidFill>
                <a:latin typeface="Tahoma" pitchFamily="34" charset="0"/>
              </a:rPr>
              <a:t>rapid</a:t>
            </a:r>
            <a:r>
              <a:rPr lang="en-US" altLang="zh-CN" dirty="0">
                <a:latin typeface="Tahoma" pitchFamily="34" charset="0"/>
              </a:rPr>
              <a:t> rise….</a:t>
            </a:r>
          </a:p>
          <a:p>
            <a:endParaRPr lang="en-US" altLang="zh-CN" dirty="0"/>
          </a:p>
          <a:p>
            <a:endParaRPr lang="en-US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波动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8313" y="1636713"/>
            <a:ext cx="8229600" cy="4992687"/>
          </a:xfrm>
        </p:spPr>
        <p:txBody>
          <a:bodyPr>
            <a:normAutofit fontScale="85000" lnSpcReduction="20000"/>
          </a:bodyPr>
          <a:lstStyle/>
          <a:p>
            <a:pPr eaLnBrk="1" hangingPunct="1"/>
            <a:r>
              <a:rPr lang="en-US" altLang="zh-CN" sz="3700" dirty="0">
                <a:cs typeface="Tahoma" pitchFamily="34" charset="0"/>
              </a:rPr>
              <a:t>fluctuate(</a:t>
            </a:r>
            <a:r>
              <a:rPr lang="zh-CN" altLang="en-US" sz="3700" dirty="0">
                <a:cs typeface="Tahoma" pitchFamily="34" charset="0"/>
              </a:rPr>
              <a:t>名词</a:t>
            </a:r>
            <a:r>
              <a:rPr lang="en-US" altLang="zh-CN" sz="3700" dirty="0">
                <a:cs typeface="Tahoma" pitchFamily="34" charset="0"/>
              </a:rPr>
              <a:t>:fluctuation), wave, waver, vibrate, vary, shift, swing, flutter, alternate, vacillate, undulate</a:t>
            </a:r>
          </a:p>
          <a:p>
            <a:pPr eaLnBrk="1" hangingPunct="1"/>
            <a:r>
              <a:rPr lang="en-US" altLang="zh-CN" sz="3700" dirty="0">
                <a:cs typeface="Tahoma" pitchFamily="34" charset="0"/>
              </a:rPr>
              <a:t>rise and fall, go up and down, range between … and … </a:t>
            </a:r>
          </a:p>
          <a:p>
            <a:pPr eaLnBrk="1" hangingPunct="1"/>
            <a:r>
              <a:rPr lang="zh-CN" altLang="en-US" sz="3700" dirty="0">
                <a:cs typeface="Tahoma" pitchFamily="34" charset="0"/>
              </a:rPr>
              <a:t>形容词： </a:t>
            </a:r>
            <a:r>
              <a:rPr lang="en-US" altLang="zh-CN" sz="3700" dirty="0">
                <a:cs typeface="Tahoma" pitchFamily="34" charset="0"/>
              </a:rPr>
              <a:t>fluid, variable, volatile </a:t>
            </a:r>
          </a:p>
          <a:p>
            <a:pPr lvl="1"/>
            <a:r>
              <a:rPr lang="en-US" altLang="zh-CN" sz="3700" dirty="0">
                <a:cs typeface="Tahoma" pitchFamily="34" charset="0"/>
              </a:rPr>
              <a:t>The number of people using the station </a:t>
            </a:r>
            <a:r>
              <a:rPr lang="en-US" altLang="zh-CN" sz="3700" dirty="0">
                <a:solidFill>
                  <a:srgbClr val="FF0000"/>
                </a:solidFill>
                <a:cs typeface="Tahoma" pitchFamily="34" charset="0"/>
              </a:rPr>
              <a:t>fluctuates</a:t>
            </a:r>
            <a:r>
              <a:rPr lang="en-US" altLang="zh-CN" sz="3700" b="1" i="1" dirty="0">
                <a:cs typeface="Tahoma" pitchFamily="34" charset="0"/>
              </a:rPr>
              <a:t>.</a:t>
            </a:r>
          </a:p>
          <a:p>
            <a:r>
              <a:rPr lang="zh-CN" altLang="en-US" sz="3700" dirty="0">
                <a:cs typeface="Tahoma" pitchFamily="34" charset="0"/>
              </a:rPr>
              <a:t>反转：</a:t>
            </a:r>
            <a:r>
              <a:rPr lang="en-US" altLang="zh-CN" sz="3700" dirty="0">
                <a:cs typeface="Tahoma" pitchFamily="34" charset="0"/>
              </a:rPr>
              <a:t>reverse</a:t>
            </a:r>
          </a:p>
          <a:p>
            <a:r>
              <a:rPr lang="zh-CN" altLang="en-US" sz="3700" dirty="0">
                <a:cs typeface="Tahoma" pitchFamily="34" charset="0"/>
              </a:rPr>
              <a:t>复苏：</a:t>
            </a:r>
            <a:r>
              <a:rPr lang="en-US" altLang="zh-CN" sz="3700" dirty="0">
                <a:cs typeface="Tahoma" pitchFamily="34" charset="0"/>
              </a:rPr>
              <a:t>recover (from), bounce back </a:t>
            </a:r>
          </a:p>
          <a:p>
            <a:endParaRPr lang="en-US" altLang="zh-CN" sz="3600" dirty="0">
              <a:cs typeface="Tahoma" pitchFamily="34" charset="0"/>
            </a:endParaRPr>
          </a:p>
          <a:p>
            <a:pPr marL="571500" indent="-571500">
              <a:lnSpc>
                <a:spcPct val="80000"/>
              </a:lnSpc>
              <a:buNone/>
            </a:pPr>
            <a:endParaRPr lang="zh-CN" altLang="en-US" sz="1500" dirty="0"/>
          </a:p>
          <a:p>
            <a:pPr marL="571500" indent="-571500">
              <a:lnSpc>
                <a:spcPct val="80000"/>
              </a:lnSpc>
              <a:buNone/>
            </a:pPr>
            <a:r>
              <a:rPr lang="zh-CN" altLang="en-US" sz="1500" dirty="0"/>
              <a:t>      </a:t>
            </a:r>
            <a:endParaRPr lang="en-US" altLang="zh-CN" sz="1500" dirty="0"/>
          </a:p>
          <a:p>
            <a:pPr lvl="1"/>
            <a:endParaRPr lang="en-US" altLang="zh-CN" sz="3300" b="1" i="1" dirty="0">
              <a:cs typeface="Tahoma" pitchFamily="34" charset="0"/>
            </a:endParaRPr>
          </a:p>
          <a:p>
            <a:pPr eaLnBrk="1" hangingPunct="1"/>
            <a:endParaRPr lang="zh-CN" altLang="en-US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稳定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2648" y="1600200"/>
            <a:ext cx="8531352" cy="4495800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cs typeface="Tahoma" pitchFamily="34" charset="0"/>
              </a:rPr>
              <a:t>remain/stay/maintain/keep stable (steady/constant/the same/balanced/unvarying)</a:t>
            </a:r>
          </a:p>
          <a:p>
            <a:r>
              <a:rPr lang="en-US" altLang="zh-CN" sz="3200" dirty="0">
                <a:cs typeface="Tahoma" pitchFamily="34" charset="0"/>
              </a:rPr>
              <a:t>stabilize/stand/level off(out)/even out/reach a plateau/flatten out at…</a:t>
            </a:r>
          </a:p>
          <a:p>
            <a:r>
              <a:rPr lang="en-US" altLang="zh-CN" sz="3200" dirty="0">
                <a:cs typeface="Tahoma" pitchFamily="34" charset="0"/>
              </a:rPr>
              <a:t>experience a stable trend, demonstrate no variation</a:t>
            </a:r>
          </a:p>
          <a:p>
            <a:r>
              <a:rPr lang="en-US" altLang="zh-CN" sz="3200" dirty="0">
                <a:cs typeface="Tahoma" pitchFamily="34" charset="0"/>
              </a:rPr>
              <a:t>there is hardly any/no/little change</a:t>
            </a:r>
          </a:p>
          <a:p>
            <a:r>
              <a:rPr lang="en-US" altLang="zh-CN" sz="3100" dirty="0">
                <a:latin typeface="Tahoma" pitchFamily="34" charset="0"/>
              </a:rPr>
              <a:t>resume/continue + </a:t>
            </a:r>
            <a:r>
              <a:rPr lang="zh-CN" altLang="en-US" sz="3100" dirty="0">
                <a:latin typeface="Tahoma" pitchFamily="34" charset="0"/>
              </a:rPr>
              <a:t>趋势</a:t>
            </a:r>
            <a:endParaRPr lang="en-US" altLang="zh-CN" sz="3100" dirty="0">
              <a:latin typeface="Tahoma" pitchFamily="34" charset="0"/>
            </a:endParaRPr>
          </a:p>
          <a:p>
            <a:pPr lvl="1"/>
            <a:endParaRPr lang="en-US" altLang="zh-CN" sz="2700" b="1" i="1" dirty="0">
              <a:cs typeface="Tahoma" pitchFamily="34" charset="0"/>
            </a:endParaRPr>
          </a:p>
          <a:p>
            <a:pPr marL="571500" indent="-571500">
              <a:lnSpc>
                <a:spcPct val="80000"/>
              </a:lnSpc>
              <a:buNone/>
            </a:pPr>
            <a:endParaRPr lang="zh-CN" altLang="en-US" sz="1500" dirty="0"/>
          </a:p>
          <a:p>
            <a:pPr lvl="1">
              <a:buNone/>
            </a:pPr>
            <a:endParaRPr lang="en-US" altLang="zh-CN" sz="2700" b="1" i="1" dirty="0">
              <a:cs typeface="Tahoma" pitchFamily="34" charset="0"/>
            </a:endParaRPr>
          </a:p>
          <a:p>
            <a:endParaRPr lang="en-US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最高点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/>
              <a:t>reach/hit/attain/increase to the peak(top/the highest point/summit/climax/zenith/pinnacle/apex/vertex/culmination) at…  </a:t>
            </a:r>
          </a:p>
          <a:p>
            <a:pPr eaLnBrk="1" hangingPunct="1"/>
            <a:r>
              <a:rPr lang="en-US" altLang="zh-CN" sz="3600" dirty="0"/>
              <a:t>peak at…</a:t>
            </a:r>
            <a:r>
              <a:rPr lang="zh-CN" altLang="en-US" sz="3600" dirty="0"/>
              <a:t>（此处</a:t>
            </a:r>
            <a:r>
              <a:rPr lang="en-US" altLang="zh-CN" sz="3600" dirty="0"/>
              <a:t>peak </a:t>
            </a:r>
            <a:r>
              <a:rPr lang="zh-CN" altLang="en-US" sz="3600" dirty="0"/>
              <a:t>作动词）</a:t>
            </a:r>
            <a:endParaRPr lang="en-US" altLang="zh-CN" sz="3600" dirty="0"/>
          </a:p>
          <a:p>
            <a:pPr eaLnBrk="1" hangingPunct="1"/>
            <a:endParaRPr lang="en-US" altLang="zh-CN" sz="2800" dirty="0">
              <a:latin typeface="Tahoma" pitchFamily="34" charset="0"/>
            </a:endParaRPr>
          </a:p>
          <a:p>
            <a:pPr eaLnBrk="1" hangingPunct="1"/>
            <a:endParaRPr lang="en-US" altLang="zh-CN" sz="2800" dirty="0">
              <a:latin typeface="Tahoma" pitchFamily="34" charset="0"/>
            </a:endParaRPr>
          </a:p>
          <a:p>
            <a:pPr eaLnBrk="1" hangingPunct="1"/>
            <a:endParaRPr lang="en-US" altLang="zh-CN" sz="2800" dirty="0">
              <a:latin typeface="Tahoma" pitchFamily="34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534D3FD-D06A-455F-9219-F6CA2F50DB6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1148</Words>
  <Application>Microsoft Office PowerPoint</Application>
  <PresentationFormat>全屏显示(4:3)</PresentationFormat>
  <Paragraphs>151</Paragraphs>
  <Slides>27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5" baseType="lpstr">
      <vt:lpstr>等线</vt:lpstr>
      <vt:lpstr>等线 Light</vt:lpstr>
      <vt:lpstr>Arial</vt:lpstr>
      <vt:lpstr>Calibri</vt:lpstr>
      <vt:lpstr>Tahoma</vt:lpstr>
      <vt:lpstr>Tw Cen MT</vt:lpstr>
      <vt:lpstr>Wingdings</vt:lpstr>
      <vt:lpstr>Office 主题​​</vt:lpstr>
      <vt:lpstr>词汇</vt:lpstr>
      <vt:lpstr>上升</vt:lpstr>
      <vt:lpstr>下降</vt:lpstr>
      <vt:lpstr>幅度副词</vt:lpstr>
      <vt:lpstr>PowerPoint 演示文稿</vt:lpstr>
      <vt:lpstr>PowerPoint 演示文稿</vt:lpstr>
      <vt:lpstr>波动</vt:lpstr>
      <vt:lpstr>稳定</vt:lpstr>
      <vt:lpstr>最高点</vt:lpstr>
      <vt:lpstr>最低点</vt:lpstr>
      <vt:lpstr>平均</vt:lpstr>
      <vt:lpstr>具体上升/下降多少</vt:lpstr>
      <vt:lpstr>PowerPoint 演示文稿</vt:lpstr>
      <vt:lpstr>PowerPoint 演示文稿</vt:lpstr>
      <vt:lpstr>占多少</vt:lpstr>
      <vt:lpstr>比例&amp;比率</vt:lpstr>
      <vt:lpstr>数值</vt:lpstr>
      <vt:lpstr>倍数</vt:lpstr>
      <vt:lpstr>程度</vt:lpstr>
      <vt:lpstr>范围</vt:lpstr>
      <vt:lpstr>顺序</vt:lpstr>
      <vt:lpstr>预测</vt:lpstr>
      <vt:lpstr>分别</vt:lpstr>
      <vt:lpstr>图表</vt:lpstr>
      <vt:lpstr>数量</vt:lpstr>
      <vt:lpstr>显示/表明</vt:lpstr>
      <vt:lpstr>趋势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2012-01-10T06:02:49Z</dcterms:created>
  <dcterms:modified xsi:type="dcterms:W3CDTF">2024-07-08T16:26:38Z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TC101671251033</vt:lpwstr>
  </property>
</Properties>
</file>