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8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6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7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9F60-8A59-402A-AF5E-87B414791AD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F943-BC46-4AD0-9E3D-E390CA75A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Virtual Environment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8652"/>
            <a:ext cx="9144000" cy="119914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23</a:t>
            </a:r>
            <a:r>
              <a:rPr lang="en-US" baseline="30000" dirty="0" smtClean="0"/>
              <a:t>rd</a:t>
            </a:r>
            <a:r>
              <a:rPr lang="en-US" dirty="0" smtClean="0"/>
              <a:t> Mar.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5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 Ref. </a:t>
            </a:r>
            <a:r>
              <a:rPr lang="en-US" dirty="0" err="1" smtClean="0"/>
              <a:t>Bldg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Middle level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73495"/>
              </p:ext>
            </p:extLst>
          </p:nvPr>
        </p:nvGraphicFramePr>
        <p:xfrm>
          <a:off x="838200" y="2553249"/>
          <a:ext cx="7134725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947">
                  <a:extLst>
                    <a:ext uri="{9D8B030D-6E8A-4147-A177-3AD203B41FA5}">
                      <a16:colId xmlns:a16="http://schemas.microsoft.com/office/drawing/2014/main" val="1587392050"/>
                    </a:ext>
                  </a:extLst>
                </a:gridCol>
                <a:gridCol w="1347739">
                  <a:extLst>
                    <a:ext uri="{9D8B030D-6E8A-4147-A177-3AD203B41FA5}">
                      <a16:colId xmlns:a16="http://schemas.microsoft.com/office/drawing/2014/main" val="1582473994"/>
                    </a:ext>
                  </a:extLst>
                </a:gridCol>
                <a:gridCol w="4701039">
                  <a:extLst>
                    <a:ext uri="{9D8B030D-6E8A-4147-A177-3AD203B41FA5}">
                      <a16:colId xmlns:a16="http://schemas.microsoft.com/office/drawing/2014/main" val="405053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terminals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Zone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Bot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7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Mid level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Active Storage (4),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Conference room </a:t>
                      </a:r>
                      <a:r>
                        <a:rPr lang="en-US" b="1" dirty="0" smtClean="0"/>
                        <a:t>(2), Corridor (2),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Dining</a:t>
                      </a:r>
                      <a:r>
                        <a:rPr lang="en-US" b="1" dirty="0" smtClean="0"/>
                        <a:t> (1),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Enclosed Office </a:t>
                      </a:r>
                      <a:r>
                        <a:rPr lang="en-US" b="1" dirty="0" smtClean="0"/>
                        <a:t>(3), Lobby (1), Mechanical (1),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Open Office </a:t>
                      </a:r>
                      <a:r>
                        <a:rPr lang="en-US" b="1" dirty="0" smtClean="0"/>
                        <a:t>(4), Restroom (1), Stair (2)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5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373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0"/>
            <a:ext cx="409575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9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to be controlled: 1 + 21*2 = 43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EnergyPlusToFMU</a:t>
            </a:r>
            <a:r>
              <a:rPr lang="en-US" dirty="0" smtClean="0"/>
              <a:t> has a constraint of 32 communication channel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38668"/>
              </p:ext>
            </p:extLst>
          </p:nvPr>
        </p:nvGraphicFramePr>
        <p:xfrm>
          <a:off x="838200" y="2355960"/>
          <a:ext cx="105156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15">
                  <a:extLst>
                    <a:ext uri="{9D8B030D-6E8A-4147-A177-3AD203B41FA5}">
                      <a16:colId xmlns:a16="http://schemas.microsoft.com/office/drawing/2014/main" val="1951630016"/>
                    </a:ext>
                  </a:extLst>
                </a:gridCol>
                <a:gridCol w="2548564">
                  <a:extLst>
                    <a:ext uri="{9D8B030D-6E8A-4147-A177-3AD203B41FA5}">
                      <a16:colId xmlns:a16="http://schemas.microsoft.com/office/drawing/2014/main" val="3228797782"/>
                    </a:ext>
                  </a:extLst>
                </a:gridCol>
                <a:gridCol w="2681563">
                  <a:extLst>
                    <a:ext uri="{9D8B030D-6E8A-4147-A177-3AD203B41FA5}">
                      <a16:colId xmlns:a16="http://schemas.microsoft.com/office/drawing/2014/main" val="1586445179"/>
                    </a:ext>
                  </a:extLst>
                </a:gridCol>
                <a:gridCol w="3651058">
                  <a:extLst>
                    <a:ext uri="{9D8B030D-6E8A-4147-A177-3AD203B41FA5}">
                      <a16:colId xmlns:a16="http://schemas.microsoft.com/office/drawing/2014/main" val="336985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in </a:t>
                      </a:r>
                      <a:r>
                        <a:rPr lang="en-US" dirty="0" err="1" smtClean="0"/>
                        <a:t>EnergyPlus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8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Supply air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SetpointManager:Scheduled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 terminal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Supply air</a:t>
                      </a:r>
                      <a:r>
                        <a:rPr lang="en-US" baseline="0" dirty="0" smtClean="0"/>
                        <a:t> temperature; Mass flow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179, 182, 185, 188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AirTerminal:SingleDuct:UserDefined</a:t>
                      </a:r>
                      <a:endParaRPr lang="en-US" i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Actuator: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Air Connection - </a:t>
                      </a:r>
                      <a:r>
                        <a:rPr lang="en-US" baseline="0" dirty="0" smtClean="0"/>
                        <a:t>inlet mass flow rate</a:t>
                      </a:r>
                    </a:p>
                    <a:p>
                      <a:pPr marL="2857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Actuator: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Air Connection – outlet </a:t>
                      </a:r>
                      <a:r>
                        <a:rPr lang="en-US" baseline="0" dirty="0" smtClean="0"/>
                        <a:t>mass flow rate</a:t>
                      </a:r>
                    </a:p>
                    <a:p>
                      <a:pPr marL="2857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Actuator: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Air Connection – outlet temperature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7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2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Han’s simulation, we use </a:t>
            </a:r>
            <a:r>
              <a:rPr lang="en-US" i="1" dirty="0" err="1" smtClean="0"/>
              <a:t>coil:heating:electric</a:t>
            </a:r>
            <a:r>
              <a:rPr lang="en-US" dirty="0" smtClean="0"/>
              <a:t> for reheat</a:t>
            </a:r>
          </a:p>
          <a:p>
            <a:pPr lvl="1"/>
            <a:r>
              <a:rPr lang="en-US" dirty="0" smtClean="0"/>
              <a:t>No heating water plant and loop in Han’s simulation</a:t>
            </a:r>
            <a:endParaRPr lang="en-US" dirty="0" smtClean="0"/>
          </a:p>
          <a:p>
            <a:r>
              <a:rPr lang="en-US" i="1" dirty="0" err="1" smtClean="0"/>
              <a:t>Airterminal:singleduct:userdefined</a:t>
            </a:r>
            <a:r>
              <a:rPr lang="en-US" dirty="0" smtClean="0"/>
              <a:t> does not have the option of </a:t>
            </a:r>
            <a:r>
              <a:rPr lang="en-US" i="1" dirty="0" err="1" smtClean="0"/>
              <a:t>coil:heating:electric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0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606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i="1" dirty="0" err="1" smtClean="0"/>
              <a:t>Airterminal:singleduct:userdefined</a:t>
            </a:r>
            <a:r>
              <a:rPr lang="en-US" dirty="0" smtClean="0"/>
              <a:t> to set the supply mass flow rate and supply air temperature</a:t>
            </a:r>
          </a:p>
          <a:p>
            <a:r>
              <a:rPr lang="en-US" dirty="0" smtClean="0"/>
              <a:t>Add heating water loop and boiler</a:t>
            </a:r>
          </a:p>
          <a:p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More straightforward, benefit publication and open source the code</a:t>
            </a:r>
          </a:p>
          <a:p>
            <a:r>
              <a:rPr lang="en-US" dirty="0" smtClean="0"/>
              <a:t>Cons	</a:t>
            </a:r>
          </a:p>
          <a:p>
            <a:pPr lvl="1"/>
            <a:r>
              <a:rPr lang="en-US" dirty="0" smtClean="0"/>
              <a:t>More difficult to implement</a:t>
            </a:r>
          </a:p>
          <a:p>
            <a:pPr lvl="2"/>
            <a:r>
              <a:rPr lang="en-US" dirty="0" smtClean="0"/>
              <a:t>Redo Han’s simulation</a:t>
            </a:r>
          </a:p>
          <a:p>
            <a:pPr lvl="1"/>
            <a:r>
              <a:rPr lang="en-US" dirty="0" smtClean="0"/>
              <a:t>Other ways to generate the heating water loop and boiler?</a:t>
            </a:r>
          </a:p>
        </p:txBody>
      </p:sp>
    </p:spTree>
    <p:extLst>
      <p:ext uri="{BB962C8B-B14F-4D97-AF65-F5344CB8AC3E}">
        <p14:creationId xmlns:p14="http://schemas.microsoft.com/office/powerpoint/2010/main" val="13670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err="1" smtClean="0"/>
              <a:t>Airterminal:singleduct:uncontrolled</a:t>
            </a:r>
            <a:r>
              <a:rPr lang="en-US" dirty="0" smtClean="0"/>
              <a:t> to set the mass flow rate</a:t>
            </a:r>
          </a:p>
          <a:p>
            <a:r>
              <a:rPr lang="en-US" dirty="0" smtClean="0"/>
              <a:t>Use equipment schedule to set the reheat </a:t>
            </a:r>
          </a:p>
          <a:p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Consistent to Han’s simulation</a:t>
            </a:r>
          </a:p>
          <a:p>
            <a:pPr lvl="1"/>
            <a:r>
              <a:rPr lang="en-US" dirty="0" smtClean="0"/>
              <a:t>Easy to implement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straightforward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42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240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隶书</vt:lpstr>
      <vt:lpstr>Arial</vt:lpstr>
      <vt:lpstr>Franklin Gothic Book</vt:lpstr>
      <vt:lpstr>Franklin Gothic Medium</vt:lpstr>
      <vt:lpstr>Office Theme</vt:lpstr>
      <vt:lpstr>Virtual Environment Development</vt:lpstr>
      <vt:lpstr>DOE Ref. Bldg</vt:lpstr>
      <vt:lpstr>Control variables</vt:lpstr>
      <vt:lpstr>The problem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Environment Development</dc:title>
  <dc:creator>walter</dc:creator>
  <cp:lastModifiedBy>walter</cp:lastModifiedBy>
  <cp:revision>8</cp:revision>
  <dcterms:created xsi:type="dcterms:W3CDTF">2020-03-23T21:52:50Z</dcterms:created>
  <dcterms:modified xsi:type="dcterms:W3CDTF">2020-03-24T01:13:47Z</dcterms:modified>
</cp:coreProperties>
</file>