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C633-A1B0-4034-A839-96A76D16CED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060B-1FF6-4D05-8863-68F51346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C633-A1B0-4034-A839-96A76D16CED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060B-1FF6-4D05-8863-68F51346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2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C633-A1B0-4034-A839-96A76D16CED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060B-1FF6-4D05-8863-68F51346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1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C633-A1B0-4034-A839-96A76D16CED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060B-1FF6-4D05-8863-68F51346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9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C633-A1B0-4034-A839-96A76D16CED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060B-1FF6-4D05-8863-68F51346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C633-A1B0-4034-A839-96A76D16CED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060B-1FF6-4D05-8863-68F51346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2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C633-A1B0-4034-A839-96A76D16CED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060B-1FF6-4D05-8863-68F51346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9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C633-A1B0-4034-A839-96A76D16CED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060B-1FF6-4D05-8863-68F51346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C633-A1B0-4034-A839-96A76D16CED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060B-1FF6-4D05-8863-68F51346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8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C633-A1B0-4034-A839-96A76D16CED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060B-1FF6-4D05-8863-68F51346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6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C633-A1B0-4034-A839-96A76D16CED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060B-1FF6-4D05-8863-68F51346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5C633-A1B0-4034-A839-96A76D16CED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5060B-1FF6-4D05-8863-68F51346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5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1060450"/>
            <a:ext cx="8750300" cy="4381500"/>
            <a:chOff x="0" y="1060450"/>
            <a:chExt cx="8750300" cy="4381500"/>
          </a:xfrm>
        </p:grpSpPr>
        <p:sp>
          <p:nvSpPr>
            <p:cNvPr id="4" name="Rounded Rectangle 3"/>
            <p:cNvSpPr/>
            <p:nvPr/>
          </p:nvSpPr>
          <p:spPr>
            <a:xfrm>
              <a:off x="0" y="1060450"/>
              <a:ext cx="2368550" cy="4381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1</a:t>
              </a:r>
            </a:p>
            <a:p>
              <a:pPr algn="ctr"/>
              <a:endPara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Franklin Gothic Demi" panose="020B0703020102020204" pitchFamily="34" charset="0"/>
                  <a:cs typeface="Arial" panose="020B0604020202020204" pitchFamily="34" charset="0"/>
                </a:rPr>
                <a:t>Fourier Analysis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318176"/>
              <a:ext cx="236855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dentify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the highest frequency Component of daily indoor temperature fluctuation 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190875" y="1060450"/>
              <a:ext cx="2368550" cy="4381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2</a:t>
              </a:r>
            </a:p>
            <a:p>
              <a:pPr algn="ctr"/>
              <a:endPara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Franklin Gothic Demi" panose="020B0703020102020204" pitchFamily="34" charset="0"/>
                  <a:cs typeface="Arial" panose="020B0604020202020204" pitchFamily="34" charset="0"/>
                </a:rPr>
                <a:t>Shannon-</a:t>
              </a:r>
              <a:r>
                <a:rPr lang="en-US" altLang="zh-CN" dirty="0" err="1" smtClean="0">
                  <a:solidFill>
                    <a:schemeClr val="tx1"/>
                  </a:solidFill>
                  <a:latin typeface="Franklin Gothic Demi" panose="020B0703020102020204" pitchFamily="34" charset="0"/>
                  <a:cs typeface="Arial" panose="020B0604020202020204" pitchFamily="34" charset="0"/>
                </a:rPr>
                <a:t>Nyquist</a:t>
              </a:r>
              <a:r>
                <a:rPr lang="en-US" altLang="zh-CN" dirty="0" smtClean="0">
                  <a:solidFill>
                    <a:schemeClr val="tx1"/>
                  </a:solidFill>
                  <a:latin typeface="Franklin Gothic Demi" panose="020B07030201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Franklin Gothic Demi" panose="020B0703020102020204" pitchFamily="34" charset="0"/>
                  <a:cs typeface="Arial" panose="020B0604020202020204" pitchFamily="34" charset="0"/>
                </a:rPr>
                <a:t>Sampling </a:t>
              </a:r>
              <a:r>
                <a:rPr lang="en-US" altLang="zh-CN" dirty="0">
                  <a:solidFill>
                    <a:schemeClr val="tx1"/>
                  </a:solidFill>
                  <a:latin typeface="Franklin Gothic Demi" panose="020B07030201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zh-CN" dirty="0" smtClean="0">
                  <a:solidFill>
                    <a:schemeClr val="tx1"/>
                  </a:solidFill>
                  <a:latin typeface="Franklin Gothic Demi" panose="020B0703020102020204" pitchFamily="34" charset="0"/>
                  <a:cs typeface="Arial" panose="020B0604020202020204" pitchFamily="34" charset="0"/>
                </a:rPr>
                <a:t>heorem</a:t>
              </a:r>
              <a:endParaRPr lang="en-US" altLang="zh-CN" dirty="0" smtClean="0">
                <a:solidFill>
                  <a:schemeClr val="tx1"/>
                </a:solidFill>
                <a:latin typeface="Franklin Gothic Demi" panose="020B07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90875" y="2318176"/>
              <a:ext cx="236855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etermine the sampling rate of indoor temperature sensing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81750" y="1060450"/>
              <a:ext cx="2368550" cy="4381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3</a:t>
              </a:r>
            </a:p>
            <a:p>
              <a:pPr algn="ctr"/>
              <a:endPara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Franklin Gothic Demi" panose="020B0703020102020204" pitchFamily="34" charset="0"/>
                  <a:cs typeface="Arial" panose="020B0604020202020204" pitchFamily="34" charset="0"/>
                </a:rPr>
                <a:t>Validation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81750" y="2318176"/>
              <a:ext cx="236855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Validate the theoretical sampling rate using a 3-year high-temporal-resolution temperature measurement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5975075"/>
                </p:ext>
              </p:extLst>
            </p:nvPr>
          </p:nvGraphicFramePr>
          <p:xfrm>
            <a:off x="3446462" y="3841232"/>
            <a:ext cx="1865725" cy="473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3" imgW="952200" imgH="241200" progId="Equation.3">
                    <p:embed/>
                  </p:oleObj>
                </mc:Choice>
                <mc:Fallback>
                  <p:oleObj name="Equation" r:id="rId3" imgW="952200" imgH="241200" progId="Equation.3">
                    <p:embed/>
                    <p:pic>
                      <p:nvPicPr>
                        <p:cNvPr id="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462" y="3841232"/>
                          <a:ext cx="1865725" cy="473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596" r="41473"/>
            <a:stretch/>
          </p:blipFill>
          <p:spPr>
            <a:xfrm>
              <a:off x="0" y="3272283"/>
              <a:ext cx="2368550" cy="197724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1750" y="3565255"/>
              <a:ext cx="2368550" cy="1684268"/>
            </a:xfrm>
            <a:prstGeom prst="rect">
              <a:avLst/>
            </a:prstGeom>
          </p:spPr>
        </p:pic>
        <p:sp>
          <p:nvSpPr>
            <p:cNvPr id="19" name="Right Arrow 18"/>
            <p:cNvSpPr/>
            <p:nvPr/>
          </p:nvSpPr>
          <p:spPr>
            <a:xfrm>
              <a:off x="2462212" y="3101975"/>
              <a:ext cx="635000" cy="2984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5653087" y="3101975"/>
              <a:ext cx="635000" cy="2984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6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57150" y="1549400"/>
            <a:ext cx="12363450" cy="1066800"/>
            <a:chOff x="-57150" y="1549400"/>
            <a:chExt cx="12363450" cy="1066800"/>
          </a:xfrm>
        </p:grpSpPr>
        <p:sp>
          <p:nvSpPr>
            <p:cNvPr id="4" name="Rectangle 3"/>
            <p:cNvSpPr/>
            <p:nvPr/>
          </p:nvSpPr>
          <p:spPr>
            <a:xfrm>
              <a:off x="-57150" y="1549400"/>
              <a:ext cx="1365250" cy="106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Airal"/>
                </a:rPr>
                <a:t>“Real” data </a:t>
              </a:r>
            </a:p>
            <a:p>
              <a:pPr algn="ctr"/>
              <a:endParaRPr lang="en-US" altLang="zh-CN" sz="1200" dirty="0">
                <a:solidFill>
                  <a:schemeClr val="tx1"/>
                </a:solidFill>
                <a:latin typeface="Airal"/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iral"/>
                </a:rPr>
                <a:t>(measured every 1 min)</a:t>
              </a: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iral"/>
                </a:rPr>
                <a:t> </a:t>
              </a:r>
              <a:endParaRPr lang="en-US" sz="1200" dirty="0">
                <a:solidFill>
                  <a:schemeClr val="tx1"/>
                </a:solidFill>
                <a:latin typeface="Air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90850" y="1549400"/>
              <a:ext cx="1879600" cy="106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Airal"/>
                </a:rPr>
                <a:t>“Measured” data </a:t>
              </a:r>
            </a:p>
            <a:p>
              <a:pPr algn="ctr"/>
              <a:endParaRPr lang="en-US" altLang="zh-CN" sz="1200" dirty="0" smtClean="0">
                <a:solidFill>
                  <a:schemeClr val="tx1"/>
                </a:solidFill>
                <a:latin typeface="Airal"/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iral"/>
                </a:rPr>
                <a:t>(down-sampled using the selected sampling rate)</a:t>
              </a: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iral"/>
                </a:rPr>
                <a:t> </a:t>
              </a:r>
              <a:endParaRPr lang="en-US" sz="1200" dirty="0">
                <a:solidFill>
                  <a:schemeClr val="tx1"/>
                </a:solidFill>
                <a:latin typeface="Air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53200" y="1549400"/>
              <a:ext cx="2190750" cy="106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Airal"/>
                </a:rPr>
                <a:t>Reconstructed data </a:t>
              </a:r>
            </a:p>
            <a:p>
              <a:pPr algn="ctr"/>
              <a:endParaRPr lang="en-US" altLang="zh-CN" sz="1200" dirty="0" smtClean="0">
                <a:solidFill>
                  <a:schemeClr val="tx1"/>
                </a:solidFill>
                <a:latin typeface="Airal"/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iral"/>
                </a:rPr>
                <a:t>(reconstruct to 1 min interval from the “measured” rate) 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Air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426700" y="1549400"/>
              <a:ext cx="1879600" cy="106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Airal"/>
                </a:rPr>
                <a:t>Evaluation</a:t>
              </a:r>
            </a:p>
            <a:p>
              <a:pPr algn="ctr"/>
              <a:endParaRPr lang="en-US" altLang="zh-CN" sz="1200" dirty="0" smtClean="0">
                <a:solidFill>
                  <a:schemeClr val="tx1"/>
                </a:solidFill>
                <a:latin typeface="Airal"/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iral"/>
                </a:rPr>
                <a:t>(Calculate the CVRMSE of the reconstructed and the real data) </a:t>
              </a:r>
              <a:endParaRPr lang="en-US" sz="1200" dirty="0">
                <a:solidFill>
                  <a:schemeClr val="tx1"/>
                </a:solidFill>
                <a:latin typeface="Airal"/>
              </a:endParaRPr>
            </a:p>
          </p:txBody>
        </p: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1308100" y="2082800"/>
              <a:ext cx="1682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30325" y="1713468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 sampling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870450" y="2082800"/>
              <a:ext cx="1682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14900" y="1713468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8743950" y="2082800"/>
              <a:ext cx="1682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766175" y="1713468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00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Airal</vt:lpstr>
      <vt:lpstr>DengXian</vt:lpstr>
      <vt:lpstr>Arial</vt:lpstr>
      <vt:lpstr>Calibri</vt:lpstr>
      <vt:lpstr>Calibri Light</vt:lpstr>
      <vt:lpstr>Franklin Gothic Demi</vt:lpstr>
      <vt:lpstr>Times New Roman</vt:lpstr>
      <vt:lpstr>Office Theme</vt:lpstr>
      <vt:lpstr>Equation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Zhe</dc:creator>
  <cp:lastModifiedBy>WANG Zhe</cp:lastModifiedBy>
  <cp:revision>9</cp:revision>
  <dcterms:created xsi:type="dcterms:W3CDTF">2021-12-22T03:41:00Z</dcterms:created>
  <dcterms:modified xsi:type="dcterms:W3CDTF">2021-12-23T10:28:28Z</dcterms:modified>
</cp:coreProperties>
</file>