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a688deb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a688deb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a688debd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a688debd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a688debd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a688debd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a0bf2fe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a0bf2fe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a126c6dd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a126c6dd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a21307e6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a21307e6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b64025b0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b64025b0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b64025b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b64025b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329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Soldier Demographics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Capstone Project by Walter Castillo</a:t>
            </a:r>
            <a:endParaRPr/>
          </a:p>
        </p:txBody>
      </p:sp>
      <p:pic>
        <p:nvPicPr>
          <p:cNvPr id="87" name="Google Shape;87;p13"/>
          <p:cNvPicPr preferRelativeResize="0"/>
          <p:nvPr/>
        </p:nvPicPr>
        <p:blipFill>
          <a:blip r:embed="rId3">
            <a:alphaModFix/>
          </a:blip>
          <a:stretch>
            <a:fillRect/>
          </a:stretch>
        </p:blipFill>
        <p:spPr>
          <a:xfrm>
            <a:off x="5385523" y="2614028"/>
            <a:ext cx="3434675" cy="2116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2"/>
          <p:cNvPicPr preferRelativeResize="0"/>
          <p:nvPr/>
        </p:nvPicPr>
        <p:blipFill>
          <a:blip r:embed="rId3">
            <a:alphaModFix/>
          </a:blip>
          <a:stretch>
            <a:fillRect/>
          </a:stretch>
        </p:blipFill>
        <p:spPr>
          <a:xfrm>
            <a:off x="958375" y="661300"/>
            <a:ext cx="7227251" cy="382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3"/>
          <p:cNvPicPr preferRelativeResize="0"/>
          <p:nvPr/>
        </p:nvPicPr>
        <p:blipFill>
          <a:blip r:embed="rId3">
            <a:alphaModFix/>
          </a:blip>
          <a:stretch>
            <a:fillRect/>
          </a:stretch>
        </p:blipFill>
        <p:spPr>
          <a:xfrm>
            <a:off x="751100" y="661300"/>
            <a:ext cx="7641800" cy="382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4"/>
          <p:cNvPicPr preferRelativeResize="0"/>
          <p:nvPr/>
        </p:nvPicPr>
        <p:blipFill>
          <a:blip r:embed="rId3">
            <a:alphaModFix/>
          </a:blip>
          <a:stretch>
            <a:fillRect/>
          </a:stretch>
        </p:blipFill>
        <p:spPr>
          <a:xfrm>
            <a:off x="751100" y="661300"/>
            <a:ext cx="7641800" cy="3820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265500" y="402225"/>
            <a:ext cx="4045200" cy="80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About Me</a:t>
            </a:r>
            <a:endParaRPr/>
          </a:p>
        </p:txBody>
      </p:sp>
      <p:sp>
        <p:nvSpPr>
          <p:cNvPr id="93" name="Google Shape;93;p14"/>
          <p:cNvSpPr txBox="1"/>
          <p:nvPr>
            <p:ph idx="2" type="body"/>
          </p:nvPr>
        </p:nvSpPr>
        <p:spPr>
          <a:xfrm>
            <a:off x="4939500" y="827438"/>
            <a:ext cx="3837000" cy="4118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Born in Honduras, March 6, 1998.</a:t>
            </a:r>
            <a:endParaRPr/>
          </a:p>
          <a:p>
            <a:pPr indent="-342900" lvl="0" marL="457200" rtl="0" algn="l">
              <a:spcBef>
                <a:spcPts val="0"/>
              </a:spcBef>
              <a:spcAft>
                <a:spcPts val="0"/>
              </a:spcAft>
              <a:buSzPts val="1800"/>
              <a:buChar char="●"/>
            </a:pPr>
            <a:r>
              <a:rPr lang="en"/>
              <a:t>Joined the Army September 2017</a:t>
            </a:r>
            <a:endParaRPr/>
          </a:p>
          <a:p>
            <a:pPr indent="-342900" lvl="0" marL="457200" rtl="0" algn="l">
              <a:spcBef>
                <a:spcPts val="0"/>
              </a:spcBef>
              <a:spcAft>
                <a:spcPts val="0"/>
              </a:spcAft>
              <a:buSzPts val="1800"/>
              <a:buChar char="●"/>
            </a:pPr>
            <a:r>
              <a:rPr lang="en"/>
              <a:t>Infantry Sergeant </a:t>
            </a:r>
            <a:endParaRPr/>
          </a:p>
          <a:p>
            <a:pPr indent="-342900" lvl="0" marL="457200" rtl="0" algn="l">
              <a:spcBef>
                <a:spcPts val="0"/>
              </a:spcBef>
              <a:spcAft>
                <a:spcPts val="0"/>
              </a:spcAft>
              <a:buSzPts val="1800"/>
              <a:buChar char="●"/>
            </a:pPr>
            <a:r>
              <a:rPr lang="en"/>
              <a:t>Married </a:t>
            </a:r>
            <a:endParaRPr/>
          </a:p>
          <a:p>
            <a:pPr indent="-342900" lvl="0" marL="457200" rtl="0" algn="l">
              <a:spcBef>
                <a:spcPts val="0"/>
              </a:spcBef>
              <a:spcAft>
                <a:spcPts val="0"/>
              </a:spcAft>
              <a:buSzPts val="1800"/>
              <a:buChar char="●"/>
            </a:pPr>
            <a:r>
              <a:rPr lang="en"/>
              <a:t>Junior in college pursuing a Computer Science Degree</a:t>
            </a:r>
            <a:endParaRPr/>
          </a:p>
          <a:p>
            <a:pPr indent="-342900" lvl="0" marL="457200" rtl="0" algn="l">
              <a:spcBef>
                <a:spcPts val="0"/>
              </a:spcBef>
              <a:spcAft>
                <a:spcPts val="0"/>
              </a:spcAft>
              <a:buSzPts val="1800"/>
              <a:buChar char="●"/>
            </a:pPr>
            <a:r>
              <a:rPr lang="en"/>
              <a:t>Some hobbies of mine are computer games and golf.</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4" name="Google Shape;94;p14"/>
          <p:cNvPicPr preferRelativeResize="0"/>
          <p:nvPr/>
        </p:nvPicPr>
        <p:blipFill>
          <a:blip r:embed="rId3">
            <a:alphaModFix/>
          </a:blip>
          <a:stretch>
            <a:fillRect/>
          </a:stretch>
        </p:blipFill>
        <p:spPr>
          <a:xfrm>
            <a:off x="769050" y="1365275"/>
            <a:ext cx="3038101" cy="3042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Why Knowing </a:t>
            </a:r>
            <a:r>
              <a:rPr lang="en" sz="2700"/>
              <a:t>Service Member</a:t>
            </a:r>
            <a:r>
              <a:rPr lang="en" sz="2700"/>
              <a:t> Demographics matter.</a:t>
            </a:r>
            <a:endParaRPr sz="2700"/>
          </a:p>
        </p:txBody>
      </p:sp>
      <p:grpSp>
        <p:nvGrpSpPr>
          <p:cNvPr id="100" name="Google Shape;100;p15"/>
          <p:cNvGrpSpPr/>
          <p:nvPr/>
        </p:nvGrpSpPr>
        <p:grpSpPr>
          <a:xfrm>
            <a:off x="431925" y="1304875"/>
            <a:ext cx="2628925" cy="3416400"/>
            <a:chOff x="431925" y="1304875"/>
            <a:chExt cx="2628925" cy="3416400"/>
          </a:xfrm>
        </p:grpSpPr>
        <p:sp>
          <p:nvSpPr>
            <p:cNvPr id="101" name="Google Shape;101;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New Army Culture</a:t>
            </a:r>
            <a:endParaRPr>
              <a:solidFill>
                <a:schemeClr val="lt1"/>
              </a:solidFill>
            </a:endParaRPr>
          </a:p>
        </p:txBody>
      </p:sp>
      <p:sp>
        <p:nvSpPr>
          <p:cNvPr id="104" name="Google Shape;104;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Army is moving in a new direction where its warfighting capabilities are becoming more focused on the soldier. Readiness is a huge importance to us as leaders of soldiers.</a:t>
            </a:r>
            <a:endParaRPr sz="1600"/>
          </a:p>
        </p:txBody>
      </p:sp>
      <p:grpSp>
        <p:nvGrpSpPr>
          <p:cNvPr id="105" name="Google Shape;105;p15"/>
          <p:cNvGrpSpPr/>
          <p:nvPr/>
        </p:nvGrpSpPr>
        <p:grpSpPr>
          <a:xfrm>
            <a:off x="3320450" y="1304875"/>
            <a:ext cx="2632500" cy="3416400"/>
            <a:chOff x="3320450" y="1304875"/>
            <a:chExt cx="2632500" cy="3416400"/>
          </a:xfrm>
        </p:grpSpPr>
        <p:sp>
          <p:nvSpPr>
            <p:cNvPr id="106" name="Google Shape;106;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What we can do</a:t>
            </a:r>
            <a:endParaRPr>
              <a:solidFill>
                <a:schemeClr val="lt1"/>
              </a:solidFill>
            </a:endParaRPr>
          </a:p>
        </p:txBody>
      </p:sp>
      <p:sp>
        <p:nvSpPr>
          <p:cNvPr id="109" name="Google Shape;109;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Knowing about things like soldiers marital status helps us better meet their needs. </a:t>
            </a:r>
            <a:endParaRPr sz="1600"/>
          </a:p>
          <a:p>
            <a:pPr indent="0" lvl="0" marL="0" rtl="0" algn="l">
              <a:spcBef>
                <a:spcPts val="1600"/>
              </a:spcBef>
              <a:spcAft>
                <a:spcPts val="1600"/>
              </a:spcAft>
              <a:buNone/>
            </a:pPr>
            <a:r>
              <a:rPr lang="en" sz="1600"/>
              <a:t>Married soldiers have special needs like housing,  childcare and family counseling</a:t>
            </a:r>
            <a:endParaRPr sz="1600"/>
          </a:p>
        </p:txBody>
      </p:sp>
      <p:grpSp>
        <p:nvGrpSpPr>
          <p:cNvPr id="110" name="Google Shape;110;p15"/>
          <p:cNvGrpSpPr/>
          <p:nvPr/>
        </p:nvGrpSpPr>
        <p:grpSpPr>
          <a:xfrm>
            <a:off x="6212550" y="1304875"/>
            <a:ext cx="2632500" cy="3416400"/>
            <a:chOff x="6212550" y="1304875"/>
            <a:chExt cx="2632500" cy="3416400"/>
          </a:xfrm>
        </p:grpSpPr>
        <p:sp>
          <p:nvSpPr>
            <p:cNvPr id="111" name="Google Shape;111;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Different Needs</a:t>
            </a:r>
            <a:endParaRPr>
              <a:solidFill>
                <a:schemeClr val="lt1"/>
              </a:solidFill>
            </a:endParaRPr>
          </a:p>
        </p:txBody>
      </p:sp>
      <p:sp>
        <p:nvSpPr>
          <p:cNvPr id="114" name="Google Shape;114;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As a single soldier it is easy to feel like you are missing out on benefits compared to married soldiers. I believe single soldiers have different needs which need to be </a:t>
            </a:r>
            <a:r>
              <a:rPr lang="en" sz="1600"/>
              <a:t>fulfilled</a:t>
            </a:r>
            <a:r>
              <a:rPr lang="en" sz="1600"/>
              <a:t> as much as married soldiers needs.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Into The Data</a:t>
            </a:r>
            <a:endParaRPr/>
          </a:p>
        </p:txBody>
      </p:sp>
      <p:sp>
        <p:nvSpPr>
          <p:cNvPr id="120" name="Google Shape;120;p1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21" name="Google Shape;121;p16"/>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pic>
        <p:nvPicPr>
          <p:cNvPr id="122" name="Google Shape;122;p16"/>
          <p:cNvPicPr preferRelativeResize="0"/>
          <p:nvPr/>
        </p:nvPicPr>
        <p:blipFill>
          <a:blip r:embed="rId3">
            <a:alphaModFix/>
          </a:blip>
          <a:stretch>
            <a:fillRect/>
          </a:stretch>
        </p:blipFill>
        <p:spPr>
          <a:xfrm>
            <a:off x="370850" y="944675"/>
            <a:ext cx="8461449" cy="1429875"/>
          </a:xfrm>
          <a:prstGeom prst="rect">
            <a:avLst/>
          </a:prstGeom>
          <a:noFill/>
          <a:ln>
            <a:noFill/>
          </a:ln>
        </p:spPr>
      </p:pic>
      <p:sp>
        <p:nvSpPr>
          <p:cNvPr id="123" name="Google Shape;123;p16"/>
          <p:cNvSpPr txBox="1"/>
          <p:nvPr/>
        </p:nvSpPr>
        <p:spPr>
          <a:xfrm>
            <a:off x="432350" y="2852075"/>
            <a:ext cx="8079000" cy="1662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600"/>
              </a:spcAft>
              <a:buNone/>
            </a:pPr>
            <a:r>
              <a:rPr lang="en" sz="1600">
                <a:solidFill>
                  <a:schemeClr val="dk2"/>
                </a:solidFill>
                <a:latin typeface="Roboto"/>
                <a:ea typeface="Roboto"/>
                <a:cs typeface="Roboto"/>
                <a:sym typeface="Roboto"/>
              </a:rPr>
              <a:t>Dataframe was acquired from Data.gov and was created in 2010                                     Data consists of active duty service members by rank and the total amount by marital status.                                                                                                                                           The ‘Pay Grade’ column is categorical while the rest are numerical.                                        Rows contain paygrades in ascending order from E-1 to O-10                                               There was no data missing or nan’s.</a:t>
            </a:r>
            <a:endParaRPr sz="16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nvSpPr>
        <p:spPr>
          <a:xfrm>
            <a:off x="2713200" y="390050"/>
            <a:ext cx="3717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Roboto"/>
                <a:ea typeface="Roboto"/>
                <a:cs typeface="Roboto"/>
                <a:sym typeface="Roboto"/>
              </a:rPr>
              <a:t>Data Exploring</a:t>
            </a:r>
            <a:endParaRPr sz="1800">
              <a:solidFill>
                <a:schemeClr val="lt1"/>
              </a:solidFill>
              <a:latin typeface="Roboto"/>
              <a:ea typeface="Roboto"/>
              <a:cs typeface="Roboto"/>
              <a:sym typeface="Roboto"/>
            </a:endParaRPr>
          </a:p>
        </p:txBody>
      </p:sp>
      <p:pic>
        <p:nvPicPr>
          <p:cNvPr id="129" name="Google Shape;129;p17"/>
          <p:cNvPicPr preferRelativeResize="0"/>
          <p:nvPr/>
        </p:nvPicPr>
        <p:blipFill rotWithShape="1">
          <a:blip r:embed="rId3">
            <a:alphaModFix/>
          </a:blip>
          <a:srcRect b="10542" l="3025" r="-25514" t="4776"/>
          <a:stretch/>
        </p:blipFill>
        <p:spPr>
          <a:xfrm>
            <a:off x="280325" y="1194450"/>
            <a:ext cx="5188000" cy="3376200"/>
          </a:xfrm>
          <a:prstGeom prst="rect">
            <a:avLst/>
          </a:prstGeom>
          <a:noFill/>
          <a:ln>
            <a:noFill/>
          </a:ln>
        </p:spPr>
      </p:pic>
      <p:sp>
        <p:nvSpPr>
          <p:cNvPr id="130" name="Google Shape;130;p17"/>
          <p:cNvSpPr txBox="1"/>
          <p:nvPr/>
        </p:nvSpPr>
        <p:spPr>
          <a:xfrm>
            <a:off x="4948475" y="1925250"/>
            <a:ext cx="3457200" cy="20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This pie chart gives a quick </a:t>
            </a:r>
            <a:r>
              <a:rPr lang="en" sz="1800">
                <a:solidFill>
                  <a:schemeClr val="lt1"/>
                </a:solidFill>
                <a:latin typeface="Roboto"/>
                <a:ea typeface="Roboto"/>
                <a:cs typeface="Roboto"/>
                <a:sym typeface="Roboto"/>
              </a:rPr>
              <a:t>visualization</a:t>
            </a:r>
            <a:r>
              <a:rPr lang="en" sz="1800">
                <a:solidFill>
                  <a:schemeClr val="lt1"/>
                </a:solidFill>
                <a:latin typeface="Roboto"/>
                <a:ea typeface="Roboto"/>
                <a:cs typeface="Roboto"/>
                <a:sym typeface="Roboto"/>
              </a:rPr>
              <a:t> of how different marital statuses are distributed across all branches.  </a:t>
            </a:r>
            <a:endParaRPr sz="18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1600"/>
              </a:spcBef>
              <a:spcAft>
                <a:spcPts val="0"/>
              </a:spcAft>
              <a:buNone/>
            </a:pPr>
            <a:r>
              <a:t/>
            </a:r>
            <a:endParaRPr sz="180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36" name="Google Shape;136;p1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To test whether the population of married soldiers and unmarried soldiers has a significant difference I conducted hypothesis testing in the form of a z-test. </a:t>
            </a:r>
            <a:endParaRPr sz="1600"/>
          </a:p>
          <a:p>
            <a:pPr indent="-330200" lvl="0" marL="457200" rtl="0" algn="l">
              <a:spcBef>
                <a:spcPts val="1600"/>
              </a:spcBef>
              <a:spcAft>
                <a:spcPts val="0"/>
              </a:spcAft>
              <a:buSzPts val="1600"/>
              <a:buChar char="●"/>
            </a:pPr>
            <a:r>
              <a:rPr lang="en" sz="1600"/>
              <a:t>My results show that in fact there is no significant difference between the number of married and unmarried soldier.</a:t>
            </a:r>
            <a:endParaRPr sz="1600"/>
          </a:p>
          <a:p>
            <a:pPr indent="0" lvl="0" marL="0" rtl="0" algn="l">
              <a:spcBef>
                <a:spcPts val="1600"/>
              </a:spcBef>
              <a:spcAft>
                <a:spcPts val="1600"/>
              </a:spcAft>
              <a:buNone/>
            </a:pPr>
            <a:r>
              <a:t/>
            </a:r>
            <a:endParaRPr sz="1600"/>
          </a:p>
        </p:txBody>
      </p:sp>
      <p:sp>
        <p:nvSpPr>
          <p:cNvPr id="137" name="Google Shape;137;p18"/>
          <p:cNvSpPr txBox="1"/>
          <p:nvPr>
            <p:ph idx="2" type="body"/>
          </p:nvPr>
        </p:nvSpPr>
        <p:spPr>
          <a:xfrm>
            <a:off x="4832400" y="1412150"/>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My results can be important when deciding how to allocate programs to help both married and </a:t>
            </a:r>
            <a:r>
              <a:rPr lang="en" sz="1600"/>
              <a:t>unmarried</a:t>
            </a:r>
            <a:r>
              <a:rPr lang="en" sz="1600"/>
              <a:t> soldiers.</a:t>
            </a:r>
            <a:endParaRPr sz="1600"/>
          </a:p>
          <a:p>
            <a:pPr indent="0" lvl="0" marL="0" rtl="0" algn="l">
              <a:spcBef>
                <a:spcPts val="1600"/>
              </a:spcBef>
              <a:spcAft>
                <a:spcPts val="1600"/>
              </a:spcAft>
              <a:buNone/>
            </a:pPr>
            <a:r>
              <a:rPr lang="en" sz="1600"/>
              <a:t> Often one </a:t>
            </a:r>
            <a:r>
              <a:rPr lang="en" sz="1600"/>
              <a:t>can't</a:t>
            </a:r>
            <a:r>
              <a:rPr lang="en" sz="1600"/>
              <a:t> help but notice the lack of programs provided for single soldiers and since both population are not significantly different the same amount of effort should be given to benefit single soldiers. </a:t>
            </a:r>
            <a:endParaRPr sz="1600"/>
          </a:p>
        </p:txBody>
      </p:sp>
      <p:sp>
        <p:nvSpPr>
          <p:cNvPr id="138" name="Google Shape;138;p18"/>
          <p:cNvSpPr/>
          <p:nvPr/>
        </p:nvSpPr>
        <p:spPr>
          <a:xfrm>
            <a:off x="5886975" y="607850"/>
            <a:ext cx="1260600" cy="80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txBox="1"/>
          <p:nvPr/>
        </p:nvSpPr>
        <p:spPr>
          <a:xfrm>
            <a:off x="5886975" y="671450"/>
            <a:ext cx="1260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Z test: 0.1</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P value: 0.9</a:t>
            </a:r>
            <a:endParaRPr sz="16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Testing</a:t>
            </a:r>
            <a:endParaRPr/>
          </a:p>
        </p:txBody>
      </p:sp>
      <p:sp>
        <p:nvSpPr>
          <p:cNvPr id="145" name="Google Shape;145;p1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In addition of testing whether the population of single and married soldiers showed a significant difference, I also tested whether the population of married and unmarried enlisted soldiers showed a significant difference to its officer counterparts</a:t>
            </a:r>
            <a:r>
              <a:rPr lang="en" sz="1200"/>
              <a:t>.</a:t>
            </a:r>
            <a:endParaRPr/>
          </a:p>
        </p:txBody>
      </p:sp>
      <p:sp>
        <p:nvSpPr>
          <p:cNvPr id="146" name="Google Shape;146;p19"/>
          <p:cNvSpPr txBox="1"/>
          <p:nvPr>
            <p:ph idx="2" type="body"/>
          </p:nvPr>
        </p:nvSpPr>
        <p:spPr>
          <a:xfrm>
            <a:off x="4832400" y="410000"/>
            <a:ext cx="3999900" cy="41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When comparing the population of married enlisted and married officers I found the populations to not have a significant difference.</a:t>
            </a:r>
            <a:endParaRPr sz="16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600"/>
              <a:t>When comparing the population of single enlisted and single officers I found a similar results as previous tests.</a:t>
            </a:r>
            <a:endParaRPr sz="1600"/>
          </a:p>
        </p:txBody>
      </p:sp>
      <p:sp>
        <p:nvSpPr>
          <p:cNvPr id="147" name="Google Shape;147;p19"/>
          <p:cNvSpPr/>
          <p:nvPr/>
        </p:nvSpPr>
        <p:spPr>
          <a:xfrm>
            <a:off x="6009600" y="1963950"/>
            <a:ext cx="1222200" cy="6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Z test: 0.1</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P value: 0.9</a:t>
            </a:r>
            <a:endParaRPr/>
          </a:p>
        </p:txBody>
      </p:sp>
      <p:sp>
        <p:nvSpPr>
          <p:cNvPr id="148" name="Google Shape;148;p19"/>
          <p:cNvSpPr/>
          <p:nvPr/>
        </p:nvSpPr>
        <p:spPr>
          <a:xfrm>
            <a:off x="6009600" y="3961175"/>
            <a:ext cx="1313100" cy="6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Z test: -1.2</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P value: -0.6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54" name="Google Shape;154;p2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What is Next?</a:t>
            </a:r>
            <a:endParaRPr sz="3000"/>
          </a:p>
        </p:txBody>
      </p:sp>
      <p:sp>
        <p:nvSpPr>
          <p:cNvPr id="155" name="Google Shape;155;p20"/>
          <p:cNvSpPr txBox="1"/>
          <p:nvPr>
            <p:ph idx="2" type="body"/>
          </p:nvPr>
        </p:nvSpPr>
        <p:spPr>
          <a:xfrm>
            <a:off x="4939500" y="724200"/>
            <a:ext cx="3837000" cy="369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According to the tests one can conclude that we should devote the same effort for married and unmarried service members.</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rPr lang="en" sz="1600"/>
              <a:t>In the future I would like to have access to more detailed and recent data. I would have also like to delve into other demographics like age and race.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ctrTitle"/>
          </p:nvPr>
        </p:nvSpPr>
        <p:spPr>
          <a:xfrm>
            <a:off x="3088875" y="3737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61" name="Google Shape;161;p21"/>
          <p:cNvSpPr txBox="1"/>
          <p:nvPr>
            <p:ph idx="1" type="subTitle"/>
          </p:nvPr>
        </p:nvSpPr>
        <p:spPr>
          <a:xfrm>
            <a:off x="2850500" y="3973265"/>
            <a:ext cx="8222100" cy="98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Walter.i.castillo.mil@mail.mil</a:t>
            </a:r>
            <a:endParaRPr sz="2000"/>
          </a:p>
          <a:p>
            <a:pPr indent="0" lvl="0" marL="0" rtl="0" algn="l">
              <a:spcBef>
                <a:spcPts val="0"/>
              </a:spcBef>
              <a:spcAft>
                <a:spcPts val="0"/>
              </a:spcAft>
              <a:buNone/>
            </a:pPr>
            <a:r>
              <a:rPr lang="en" sz="2000"/>
              <a:t>Github.com/Waltercas</a:t>
            </a:r>
            <a:endParaRPr sz="2000"/>
          </a:p>
        </p:txBody>
      </p:sp>
      <p:pic>
        <p:nvPicPr>
          <p:cNvPr id="162" name="Google Shape;162;p21"/>
          <p:cNvPicPr preferRelativeResize="0"/>
          <p:nvPr/>
        </p:nvPicPr>
        <p:blipFill>
          <a:blip r:embed="rId3">
            <a:alphaModFix/>
          </a:blip>
          <a:stretch>
            <a:fillRect/>
          </a:stretch>
        </p:blipFill>
        <p:spPr>
          <a:xfrm>
            <a:off x="3004799" y="1396335"/>
            <a:ext cx="3134424" cy="23508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