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58" r:id="rId5"/>
    <p:sldId id="261" r:id="rId6"/>
    <p:sldId id="259" r:id="rId7"/>
    <p:sldId id="264" r:id="rId8"/>
    <p:sldId id="262" r:id="rId9"/>
    <p:sldId id="265" r:id="rId10"/>
    <p:sldId id="266" r:id="rId11"/>
    <p:sldId id="268" r:id="rId12"/>
    <p:sldId id="267" r:id="rId13"/>
    <p:sldId id="269" r:id="rId14"/>
    <p:sldId id="270" r:id="rId15"/>
    <p:sldId id="271"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645" autoAdjust="0"/>
  </p:normalViewPr>
  <p:slideViewPr>
    <p:cSldViewPr snapToGrid="0" showGuides="1">
      <p:cViewPr varScale="1">
        <p:scale>
          <a:sx n="64" d="100"/>
          <a:sy n="64" d="100"/>
        </p:scale>
        <p:origin x="76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F341A-CC67-4336-8AF9-BE36090EE174}" type="datetimeFigureOut">
              <a:rPr lang="es-AR" smtClean="0"/>
              <a:t>9/6/2023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44F6F-6DC6-4E5A-9BD7-F314EFF5839A}" type="slidenum">
              <a:rPr lang="es-AR" smtClean="0"/>
              <a:t>‹Nº›</a:t>
            </a:fld>
            <a:endParaRPr lang="es-AR"/>
          </a:p>
        </p:txBody>
      </p:sp>
    </p:spTree>
    <p:extLst>
      <p:ext uri="{BB962C8B-B14F-4D97-AF65-F5344CB8AC3E}">
        <p14:creationId xmlns:p14="http://schemas.microsoft.com/office/powerpoint/2010/main" val="15013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ablocianes.com/que-es-un-algoritm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ablocianes.com/que-es-un-algoritm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ablocianes.com/big-o-ejemplos-basico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blocianes.com/big-o-ejemplos-basico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2</a:t>
            </a:fld>
            <a:endParaRPr lang="es-AR"/>
          </a:p>
        </p:txBody>
      </p:sp>
    </p:spTree>
    <p:extLst>
      <p:ext uri="{BB962C8B-B14F-4D97-AF65-F5344CB8AC3E}">
        <p14:creationId xmlns:p14="http://schemas.microsoft.com/office/powerpoint/2010/main" val="2348559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13</a:t>
            </a:fld>
            <a:endParaRPr lang="es-AR"/>
          </a:p>
        </p:txBody>
      </p:sp>
    </p:spTree>
    <p:extLst>
      <p:ext uri="{BB962C8B-B14F-4D97-AF65-F5344CB8AC3E}">
        <p14:creationId xmlns:p14="http://schemas.microsoft.com/office/powerpoint/2010/main" val="1856901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7272A"/>
                </a:solidFill>
                <a:effectLst/>
                <a:latin typeface="__Poppins_3bfef9"/>
              </a:rPr>
              <a:t>La complejidad de esta función es logarítmica O(log n), lo que significa que crece al inicio pero tiende a estabilizarse conforme aumentan el tamaño de entrada. Es una buena nota para un algoritmo ya que no tiende a resentirse</a:t>
            </a:r>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14</a:t>
            </a:fld>
            <a:endParaRPr lang="es-AR"/>
          </a:p>
        </p:txBody>
      </p:sp>
    </p:spTree>
    <p:extLst>
      <p:ext uri="{BB962C8B-B14F-4D97-AF65-F5344CB8AC3E}">
        <p14:creationId xmlns:p14="http://schemas.microsoft.com/office/powerpoint/2010/main" val="2981650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36313D"/>
                </a:solidFill>
                <a:effectLst/>
                <a:latin typeface="Ubuntu" panose="020B0504030602030204" pitchFamily="34" charset="0"/>
              </a:rPr>
              <a:t>En resumen, la notación Big O es una notación matemática que nos sirve para poner nota a la velocidad de procesamiento de un </a:t>
            </a:r>
            <a:r>
              <a:rPr lang="es-ES" b="0" i="0" dirty="0">
                <a:solidFill>
                  <a:srgbClr val="36313D"/>
                </a:solidFill>
                <a:effectLst/>
                <a:latin typeface="Ubuntu" panose="020B0504030602030204" pitchFamily="34" charset="0"/>
                <a:hlinkClick r:id="rId3"/>
              </a:rPr>
              <a:t>algoritmo</a:t>
            </a:r>
            <a:r>
              <a:rPr lang="es-ES" b="0" i="0" dirty="0">
                <a:solidFill>
                  <a:srgbClr val="36313D"/>
                </a:solidFill>
                <a:effectLst/>
                <a:latin typeface="Ubuntu" panose="020B0504030602030204" pitchFamily="34" charset="0"/>
              </a:rPr>
              <a:t> atendiendo a cómo se comporta conforme aumenta el tamaño del trabajo a procesar, por lo que nos sirve para clasificar la eficacia de los mismos. Útil tanto para valorar la necesidades de procesamiento como de espacio necesario para llevar a cabo el algoritmo, y en definitiva valorar qué tan bueno es un algoritmo dado para resolver problemas muy grandes, ya que aparentemente puede ser bueno para unos valores dados, pero fallar según escala el tamaño de entrada:</a:t>
            </a:r>
          </a:p>
          <a:p>
            <a:pPr algn="l">
              <a:buFont typeface="Arial" panose="020B0604020202020204" pitchFamily="34" charset="0"/>
              <a:buChar char="•"/>
            </a:pPr>
            <a:r>
              <a:rPr lang="es-ES" b="0" i="0" dirty="0">
                <a:solidFill>
                  <a:srgbClr val="36313D"/>
                </a:solidFill>
                <a:effectLst/>
                <a:latin typeface="Ubuntu" panose="020B0504030602030204" pitchFamily="34" charset="0"/>
              </a:rPr>
              <a:t>Qué: la notación Big O es una forma de poner nota a la eficiencia de un algoritmo</a:t>
            </a:r>
          </a:p>
          <a:p>
            <a:pPr algn="l">
              <a:buFont typeface="Arial" panose="020B0604020202020204" pitchFamily="34" charset="0"/>
              <a:buChar char="•"/>
            </a:pPr>
            <a:r>
              <a:rPr lang="es-ES" b="0" i="0" dirty="0">
                <a:solidFill>
                  <a:srgbClr val="36313D"/>
                </a:solidFill>
                <a:effectLst/>
                <a:latin typeface="Ubuntu" panose="020B0504030602030204" pitchFamily="34" charset="0"/>
              </a:rPr>
              <a:t>Cuanto: sólo necesitamos simplificar a si es constante, lineal, logarítmica o cuadrática</a:t>
            </a:r>
          </a:p>
          <a:p>
            <a:pPr algn="l">
              <a:buFont typeface="Arial" panose="020B0604020202020204" pitchFamily="34" charset="0"/>
              <a:buChar char="•"/>
            </a:pPr>
            <a:r>
              <a:rPr lang="es-ES" b="0" i="0" dirty="0">
                <a:solidFill>
                  <a:srgbClr val="36313D"/>
                </a:solidFill>
                <a:effectLst/>
                <a:latin typeface="Ubuntu" panose="020B0504030602030204" pitchFamily="34" charset="0"/>
              </a:rPr>
              <a:t>Dónde: en el análisis de algoritmos de programación, tanto tiempo como espacio necesario</a:t>
            </a:r>
          </a:p>
          <a:p>
            <a:pPr algn="l">
              <a:buFont typeface="Arial" panose="020B0604020202020204" pitchFamily="34" charset="0"/>
              <a:buChar char="•"/>
            </a:pPr>
            <a:r>
              <a:rPr lang="es-ES" b="0" i="0" dirty="0">
                <a:solidFill>
                  <a:srgbClr val="36313D"/>
                </a:solidFill>
                <a:effectLst/>
                <a:latin typeface="Ubuntu" panose="020B0504030602030204" pitchFamily="34" charset="0"/>
              </a:rPr>
              <a:t>Cuándo: queremos evaluar y/o comparar la eficacia de un algoritmo, estructura de datos,...</a:t>
            </a:r>
          </a:p>
          <a:p>
            <a:pPr algn="l">
              <a:buFont typeface="Arial" panose="020B0604020202020204" pitchFamily="34" charset="0"/>
              <a:buChar char="•"/>
            </a:pPr>
            <a:r>
              <a:rPr lang="es-ES" b="0" i="0" dirty="0">
                <a:solidFill>
                  <a:srgbClr val="36313D"/>
                </a:solidFill>
                <a:effectLst/>
                <a:latin typeface="Ubuntu" panose="020B0504030602030204" pitchFamily="34" charset="0"/>
              </a:rPr>
              <a:t>Cómo: comparando la velocidad de crecimiento de una magnitud (tiempo) respecto la otra (tamaño entrada)</a:t>
            </a:r>
          </a:p>
          <a:p>
            <a:pPr algn="l">
              <a:buFont typeface="Arial" panose="020B0604020202020204" pitchFamily="34" charset="0"/>
              <a:buChar char="•"/>
            </a:pPr>
            <a:r>
              <a:rPr lang="es-ES" b="0" i="0" dirty="0">
                <a:solidFill>
                  <a:srgbClr val="36313D"/>
                </a:solidFill>
                <a:effectLst/>
                <a:latin typeface="Ubuntu" panose="020B0504030602030204" pitchFamily="34" charset="0"/>
              </a:rPr>
              <a:t>Por qué: necesitamos valorar la viabilidad de nuestras soluciones en determinadas situaciones</a:t>
            </a:r>
          </a:p>
          <a:p>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15</a:t>
            </a:fld>
            <a:endParaRPr lang="es-AR"/>
          </a:p>
        </p:txBody>
      </p:sp>
    </p:spTree>
    <p:extLst>
      <p:ext uri="{BB962C8B-B14F-4D97-AF65-F5344CB8AC3E}">
        <p14:creationId xmlns:p14="http://schemas.microsoft.com/office/powerpoint/2010/main" val="114396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36313D"/>
                </a:solidFill>
                <a:effectLst/>
                <a:latin typeface="Ubuntu" panose="020B0604020202020204" pitchFamily="34" charset="0"/>
              </a:rPr>
              <a:t>Para analizar el rendimiento de un </a:t>
            </a:r>
            <a:r>
              <a:rPr lang="es-ES" b="0" i="0" dirty="0">
                <a:solidFill>
                  <a:srgbClr val="36313D"/>
                </a:solidFill>
                <a:effectLst/>
                <a:latin typeface="Ubuntu" panose="020B0604020202020204" pitchFamily="34" charset="0"/>
                <a:hlinkClick r:id="rId3"/>
              </a:rPr>
              <a:t>algoritmo</a:t>
            </a:r>
            <a:r>
              <a:rPr lang="es-ES" b="0" i="0" dirty="0">
                <a:solidFill>
                  <a:srgbClr val="36313D"/>
                </a:solidFill>
                <a:effectLst/>
                <a:latin typeface="Ubuntu" panose="020B0604020202020204" pitchFamily="34" charset="0"/>
              </a:rPr>
              <a:t> de un modo sencillo, se usa la notación Big O, lo cual es una forma matemática básica de expresar cuanto tarda un algoritmo en ejecutarse atendiendo sólo a grandes rasgos su eficiencia y así poder compararlo con otros. En definitiva evaluar su complejidad y poner nota a su eficiencia.</a:t>
            </a:r>
          </a:p>
          <a:p>
            <a:pPr algn="l"/>
            <a:r>
              <a:rPr lang="es-ES" b="0" i="0" dirty="0">
                <a:solidFill>
                  <a:srgbClr val="36313D"/>
                </a:solidFill>
                <a:effectLst/>
                <a:latin typeface="Ubuntu" panose="020B0604020202020204" pitchFamily="34" charset="0"/>
              </a:rPr>
              <a:t>En concreto se usa para expresar de forma abstracta la velocidad de procesamiento de un algoritmo, atendiendo a cómo aumentaría su tiempo de ejecución en función de un aumento significativo del tamaño de los datos de entrada.</a:t>
            </a:r>
          </a:p>
          <a:p>
            <a:pPr algn="l"/>
            <a:r>
              <a:rPr lang="es-ES" b="0" i="0" dirty="0">
                <a:solidFill>
                  <a:srgbClr val="36313D"/>
                </a:solidFill>
                <a:effectLst/>
                <a:latin typeface="Ubuntu" panose="020B0604020202020204" pitchFamily="34" charset="0"/>
              </a:rPr>
              <a:t>A grandes rasgos, es útil para evaluar cómo es la curva de crecimiento de su tiempo de ejecución conforme aumentan el tamaño del input de entrada. Por ejemplo, si los datos de entrada se duplican, ¿lo hará también al doble el tiempo de ejecución del algoritmo?</a:t>
            </a:r>
          </a:p>
          <a:p>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3</a:t>
            </a:fld>
            <a:endParaRPr lang="es-AR"/>
          </a:p>
        </p:txBody>
      </p:sp>
    </p:spTree>
    <p:extLst>
      <p:ext uri="{BB962C8B-B14F-4D97-AF65-F5344CB8AC3E}">
        <p14:creationId xmlns:p14="http://schemas.microsoft.com/office/powerpoint/2010/main" val="2059113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36313D"/>
                </a:solidFill>
                <a:effectLst/>
                <a:latin typeface="Ubuntu" panose="020B0504030602030204" pitchFamily="34" charset="0"/>
              </a:rPr>
              <a:t>Realmente el tiempo exacto de ejecución de un algoritmo es algo </a:t>
            </a:r>
            <a:r>
              <a:rPr lang="es-ES" b="0" i="0" dirty="0" err="1">
                <a:solidFill>
                  <a:srgbClr val="36313D"/>
                </a:solidFill>
                <a:effectLst/>
                <a:latin typeface="Ubuntu" panose="020B0504030602030204" pitchFamily="34" charset="0"/>
              </a:rPr>
              <a:t>dificil</a:t>
            </a:r>
            <a:r>
              <a:rPr lang="es-ES" b="0" i="0" dirty="0">
                <a:solidFill>
                  <a:srgbClr val="36313D"/>
                </a:solidFill>
                <a:effectLst/>
                <a:latin typeface="Ubuntu" panose="020B0504030602030204" pitchFamily="34" charset="0"/>
              </a:rPr>
              <a:t> de medir ya que depende de la velocidad del procesador y de lo ocupado que esté, por lo que el uso de la notación Big O es para únicamente fijarnos en cómo de rápido se incrementa el tiempo en función del crecimiento de los datos de entrada.</a:t>
            </a:r>
          </a:p>
          <a:p>
            <a:pPr algn="l"/>
            <a:r>
              <a:rPr lang="es-ES" b="0" i="0" dirty="0">
                <a:solidFill>
                  <a:srgbClr val="36313D"/>
                </a:solidFill>
                <a:effectLst/>
                <a:latin typeface="Ubuntu" panose="020B0504030602030204" pitchFamily="34" charset="0"/>
              </a:rPr>
              <a:t>Por tanto, no usaremos segundos, y sólo una expresión matemática de cómo crece el tiempo en función del tamaño del input. Así que para una entrada abstracta dada que denominaremos de magnitud N, con la notación Big O definimos cómo aumenta el tiempo del algoritmo conforme N se hace cada </a:t>
            </a:r>
            <a:r>
              <a:rPr lang="es-ES" b="0" i="0" dirty="0" err="1">
                <a:solidFill>
                  <a:srgbClr val="36313D"/>
                </a:solidFill>
                <a:effectLst/>
                <a:latin typeface="Ubuntu" panose="020B0504030602030204" pitchFamily="34" charset="0"/>
              </a:rPr>
              <a:t>véz</a:t>
            </a:r>
            <a:r>
              <a:rPr lang="es-ES" b="0" i="0" dirty="0">
                <a:solidFill>
                  <a:srgbClr val="36313D"/>
                </a:solidFill>
                <a:effectLst/>
                <a:latin typeface="Ubuntu" panose="020B0504030602030204" pitchFamily="34" charset="0"/>
              </a:rPr>
              <a:t> más y más grande.</a:t>
            </a:r>
          </a:p>
          <a:p>
            <a:pPr algn="l"/>
            <a:r>
              <a:rPr lang="es-ES" b="0" i="0" dirty="0">
                <a:solidFill>
                  <a:srgbClr val="36313D"/>
                </a:solidFill>
                <a:effectLst/>
                <a:latin typeface="Ubuntu" panose="020B0504030602030204" pitchFamily="34" charset="0"/>
              </a:rPr>
              <a:t>Se trata de un análisis asintótico, </a:t>
            </a:r>
            <a:r>
              <a:rPr lang="es-ES" b="0" i="0" dirty="0" err="1">
                <a:solidFill>
                  <a:srgbClr val="36313D"/>
                </a:solidFill>
                <a:effectLst/>
                <a:latin typeface="Ubuntu" panose="020B0504030602030204" pitchFamily="34" charset="0"/>
              </a:rPr>
              <a:t>refiriendome</a:t>
            </a:r>
            <a:r>
              <a:rPr lang="es-ES" b="0" i="0" dirty="0">
                <a:solidFill>
                  <a:srgbClr val="36313D"/>
                </a:solidFill>
                <a:effectLst/>
                <a:latin typeface="Ubuntu" panose="020B0504030602030204" pitchFamily="34" charset="0"/>
              </a:rPr>
              <a:t> con ello a que nos fijamos en qué ocurre hacia el límite, lo que ocurre hacia el infinito, y no tanto con valores pequeños, por lo que así es más </a:t>
            </a:r>
            <a:r>
              <a:rPr lang="es-ES" b="0" i="0" dirty="0" err="1">
                <a:solidFill>
                  <a:srgbClr val="36313D"/>
                </a:solidFill>
                <a:effectLst/>
                <a:latin typeface="Ubuntu" panose="020B0504030602030204" pitchFamily="34" charset="0"/>
              </a:rPr>
              <a:t>facil</a:t>
            </a:r>
            <a:r>
              <a:rPr lang="es-ES" b="0" i="0" dirty="0">
                <a:solidFill>
                  <a:srgbClr val="36313D"/>
                </a:solidFill>
                <a:effectLst/>
                <a:latin typeface="Ubuntu" panose="020B0504030602030204" pitchFamily="34" charset="0"/>
              </a:rPr>
              <a:t> el análisis. Lo mejor es verlo en una gráfica, en la que representamos el tiempo de ejecución frente al tamaño de los valores de entrada al algoritmo.</a:t>
            </a:r>
          </a:p>
          <a:p>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4</a:t>
            </a:fld>
            <a:endParaRPr lang="es-AR"/>
          </a:p>
        </p:txBody>
      </p:sp>
    </p:spTree>
    <p:extLst>
      <p:ext uri="{BB962C8B-B14F-4D97-AF65-F5344CB8AC3E}">
        <p14:creationId xmlns:p14="http://schemas.microsoft.com/office/powerpoint/2010/main" val="1221365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36313D"/>
                </a:solidFill>
                <a:effectLst/>
                <a:latin typeface="Ubuntu" panose="020B0504030602030204" pitchFamily="34" charset="0"/>
              </a:rPr>
              <a:t>La O viene de clasificar el ORDEN de magnitud de la función a analizar, </a:t>
            </a:r>
            <a:r>
              <a:rPr lang="es-ES" b="0" i="0" dirty="0" err="1">
                <a:solidFill>
                  <a:srgbClr val="36313D"/>
                </a:solidFill>
                <a:effectLst/>
                <a:latin typeface="Ubuntu" panose="020B0504030602030204" pitchFamily="34" charset="0"/>
              </a:rPr>
              <a:t>resumiendose</a:t>
            </a:r>
            <a:r>
              <a:rPr lang="es-ES" b="0" i="0" dirty="0">
                <a:solidFill>
                  <a:srgbClr val="36313D"/>
                </a:solidFill>
                <a:effectLst/>
                <a:latin typeface="Ubuntu" panose="020B0504030602030204" pitchFamily="34" charset="0"/>
              </a:rPr>
              <a:t> en que nos sirve para determinar cómo un algoritmo escala en complejidad tanto en tiempo como en espacio necesario, en función de su tamaño de entrada.</a:t>
            </a:r>
          </a:p>
          <a:p>
            <a:pPr algn="l"/>
            <a:r>
              <a:rPr lang="es-ES" b="0" i="0" dirty="0">
                <a:solidFill>
                  <a:srgbClr val="36313D"/>
                </a:solidFill>
                <a:effectLst/>
                <a:latin typeface="Ubuntu" panose="020B0504030602030204" pitchFamily="34" charset="0"/>
              </a:rPr>
              <a:t>Podemos resumir la nota dada a unos poco valores, ya que descartamos las constantes y sólo atendemos a unos pocos casos según el orden de magnitud de crecimiento, y sin importar por ejemplo el detalle de la inclinación de cada curva y sólo la forma de comportamiento de crecimiento. En resumen, nos podemos quedar con que tenemos:</a:t>
            </a:r>
          </a:p>
          <a:p>
            <a:pPr algn="l">
              <a:buFont typeface="Arial" panose="020B0604020202020204" pitchFamily="34" charset="0"/>
              <a:buChar char="•"/>
            </a:pPr>
            <a:r>
              <a:rPr lang="es-ES" b="0" i="0" dirty="0">
                <a:solidFill>
                  <a:srgbClr val="36313D"/>
                </a:solidFill>
                <a:effectLst/>
                <a:latin typeface="Ubuntu" panose="020B0504030602030204" pitchFamily="34" charset="0"/>
              </a:rPr>
              <a:t>O(1) - Tiempo constante: es el mejor resultado, y quiere decir que el tiempo de ejecución no varía conforme aumenta el tamaño de los datos de entrada, y la respuesta siempre tarda lo mismo sin importar la magnitud de entrada.</a:t>
            </a:r>
          </a:p>
          <a:p>
            <a:pPr algn="l">
              <a:buFont typeface="Arial" panose="020B0604020202020204" pitchFamily="34" charset="0"/>
              <a:buChar char="•"/>
            </a:pPr>
            <a:r>
              <a:rPr lang="es-ES" b="0" i="0" dirty="0">
                <a:solidFill>
                  <a:srgbClr val="36313D"/>
                </a:solidFill>
                <a:effectLst/>
                <a:latin typeface="Ubuntu" panose="020B0504030602030204" pitchFamily="34" charset="0"/>
              </a:rPr>
              <a:t>O(n) - Tiempo lineal: el crecimiento es lineal en tanto el tiempo de ejecución es cada vez mayor de modo proporcional a cómo se incrementa el tamaño de la entrada. Por lo que si tenemos el doble de elementos de entrada, tardará el doble, aunque despreciamos realmente la pendiente de la misma y sólo nos quedamos con que aumenta de forma lineal.</a:t>
            </a:r>
          </a:p>
          <a:p>
            <a:pPr algn="l">
              <a:buFont typeface="Arial" panose="020B0604020202020204" pitchFamily="34" charset="0"/>
              <a:buChar char="•"/>
            </a:pPr>
            <a:r>
              <a:rPr lang="es-ES" b="0" i="0" dirty="0">
                <a:solidFill>
                  <a:srgbClr val="36313D"/>
                </a:solidFill>
                <a:effectLst/>
                <a:latin typeface="Ubuntu" panose="020B0504030602030204" pitchFamily="34" charset="0"/>
              </a:rPr>
              <a:t>O(log n) - tiempo logarítmico: una forma de crecimiento que crece al inicio pero tiende a estabilizarse conforme aumentan el tamaño de entrada, por lo que es una buena nota para un algoritmo ya que no tiende a resentirse.</a:t>
            </a:r>
          </a:p>
          <a:p>
            <a:pPr algn="l">
              <a:buFont typeface="Arial" panose="020B0604020202020204" pitchFamily="34" charset="0"/>
              <a:buChar char="•"/>
            </a:pPr>
            <a:r>
              <a:rPr lang="es-ES" b="0" i="0" dirty="0">
                <a:solidFill>
                  <a:srgbClr val="36313D"/>
                </a:solidFill>
                <a:effectLst/>
                <a:latin typeface="Ubuntu" panose="020B0504030602030204" pitchFamily="34" charset="0"/>
              </a:rPr>
              <a:t>O(n2) - tiempo cuadrático: el crecimiento es de forma exponencial por lo que será un algoritmo a evitar ya que para valores pequeños de entrada el tiempo será asumible, pero conforme aumente el tamaño de los datos de entrada el tiempo tenderá a ser muy elevado y es probable que el procesador se quede inoperativo.</a:t>
            </a:r>
          </a:p>
          <a:p>
            <a:pPr algn="l">
              <a:buFont typeface="Arial" panose="020B0604020202020204" pitchFamily="34" charset="0"/>
              <a:buChar char="•"/>
            </a:pPr>
            <a:r>
              <a:rPr lang="es-ES" b="0" i="0" dirty="0">
                <a:solidFill>
                  <a:srgbClr val="36313D"/>
                </a:solidFill>
                <a:effectLst/>
                <a:latin typeface="Ubuntu" panose="020B0504030602030204" pitchFamily="34" charset="0"/>
              </a:rPr>
              <a:t>O(n!) - tiempo factorial: el crecimiento es factorial, por lo que rápidamente tiende a valores imposibles de tratar, en lo que sería una recta vertical.</a:t>
            </a:r>
          </a:p>
          <a:p>
            <a:pPr algn="l"/>
            <a:r>
              <a:rPr lang="es-ES" b="0" i="0" dirty="0">
                <a:solidFill>
                  <a:srgbClr val="36313D"/>
                </a:solidFill>
                <a:effectLst/>
                <a:latin typeface="Ubuntu" panose="020B0504030602030204" pitchFamily="34" charset="0"/>
              </a:rPr>
              <a:t>Lo mejor para terminar de asimilarlo es evaluar </a:t>
            </a:r>
            <a:r>
              <a:rPr lang="es-ES" b="0" i="0" dirty="0">
                <a:solidFill>
                  <a:srgbClr val="36313D"/>
                </a:solidFill>
                <a:effectLst/>
                <a:latin typeface="Ubuntu" panose="020B0504030602030204" pitchFamily="34" charset="0"/>
                <a:hlinkClick r:id="rId3"/>
              </a:rPr>
              <a:t>ejemplos concretos</a:t>
            </a:r>
            <a:r>
              <a:rPr lang="es-ES" b="0" i="0" dirty="0">
                <a:solidFill>
                  <a:srgbClr val="36313D"/>
                </a:solidFill>
                <a:effectLst/>
                <a:latin typeface="Ubuntu" panose="020B0504030602030204" pitchFamily="34" charset="0"/>
              </a:rPr>
              <a:t> de cómo funcionan los bucles, diferentes métodos de </a:t>
            </a:r>
            <a:r>
              <a:rPr lang="es-ES" b="0" i="0" dirty="0" err="1">
                <a:solidFill>
                  <a:srgbClr val="36313D"/>
                </a:solidFill>
                <a:effectLst/>
                <a:latin typeface="Ubuntu" panose="020B0504030602030204" pitchFamily="34" charset="0"/>
              </a:rPr>
              <a:t>busqueda</a:t>
            </a:r>
            <a:r>
              <a:rPr lang="es-ES" b="0" i="0" dirty="0">
                <a:solidFill>
                  <a:srgbClr val="36313D"/>
                </a:solidFill>
                <a:effectLst/>
                <a:latin typeface="Ubuntu" panose="020B0504030602030204" pitchFamily="34" charset="0"/>
              </a:rPr>
              <a:t>, estructuras de datos,.. y ejemplos concretos en cada situación que te ayuden a tener algo en cuenta todo esto cuando programes.</a:t>
            </a:r>
          </a:p>
          <a:p>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6</a:t>
            </a:fld>
            <a:endParaRPr lang="es-AR"/>
          </a:p>
        </p:txBody>
      </p:sp>
    </p:spTree>
    <p:extLst>
      <p:ext uri="{BB962C8B-B14F-4D97-AF65-F5344CB8AC3E}">
        <p14:creationId xmlns:p14="http://schemas.microsoft.com/office/powerpoint/2010/main" val="1384121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36313D"/>
                </a:solidFill>
                <a:effectLst/>
                <a:latin typeface="Ubuntu" panose="020B0504030602030204" pitchFamily="34" charset="0"/>
              </a:rPr>
              <a:t>La O viene de clasificar el ORDEN de magnitud de la función a analizar, </a:t>
            </a:r>
            <a:r>
              <a:rPr lang="es-ES" b="0" i="0" dirty="0" err="1">
                <a:solidFill>
                  <a:srgbClr val="36313D"/>
                </a:solidFill>
                <a:effectLst/>
                <a:latin typeface="Ubuntu" panose="020B0504030602030204" pitchFamily="34" charset="0"/>
              </a:rPr>
              <a:t>resumiendose</a:t>
            </a:r>
            <a:r>
              <a:rPr lang="es-ES" b="0" i="0" dirty="0">
                <a:solidFill>
                  <a:srgbClr val="36313D"/>
                </a:solidFill>
                <a:effectLst/>
                <a:latin typeface="Ubuntu" panose="020B0504030602030204" pitchFamily="34" charset="0"/>
              </a:rPr>
              <a:t> en que nos sirve para determinar cómo un algoritmo escala en complejidad tanto en tiempo como en espacio necesario, en función de su tamaño de entrada.</a:t>
            </a:r>
          </a:p>
          <a:p>
            <a:pPr algn="l"/>
            <a:r>
              <a:rPr lang="es-ES" b="0" i="0" dirty="0">
                <a:solidFill>
                  <a:srgbClr val="36313D"/>
                </a:solidFill>
                <a:effectLst/>
                <a:latin typeface="Ubuntu" panose="020B0504030602030204" pitchFamily="34" charset="0"/>
              </a:rPr>
              <a:t>Podemos resumir la nota dada a unos poco valores, ya que descartamos las constantes y sólo atendemos a unos pocos casos según el orden de magnitud de crecimiento, y sin importar por ejemplo el detalle de la inclinación de cada curva y sólo la forma de comportamiento de crecimiento. En resumen, nos podemos quedar con que tenemos:</a:t>
            </a:r>
          </a:p>
          <a:p>
            <a:pPr algn="l">
              <a:buFont typeface="Arial" panose="020B0604020202020204" pitchFamily="34" charset="0"/>
              <a:buChar char="•"/>
            </a:pPr>
            <a:r>
              <a:rPr lang="es-ES" b="0" i="0" dirty="0">
                <a:solidFill>
                  <a:srgbClr val="36313D"/>
                </a:solidFill>
                <a:effectLst/>
                <a:latin typeface="Ubuntu" panose="020B0504030602030204" pitchFamily="34" charset="0"/>
              </a:rPr>
              <a:t>O(1) - Tiempo constante: es el mejor resultado, y quiere decir que el tiempo de ejecución no varía conforme aumenta el tamaño de los datos de entrada, y la respuesta siempre tarda lo mismo sin importar la magnitud de entrada.</a:t>
            </a:r>
          </a:p>
          <a:p>
            <a:pPr algn="l">
              <a:buFont typeface="Arial" panose="020B0604020202020204" pitchFamily="34" charset="0"/>
              <a:buChar char="•"/>
            </a:pPr>
            <a:r>
              <a:rPr lang="es-ES" b="0" i="0" dirty="0">
                <a:solidFill>
                  <a:srgbClr val="36313D"/>
                </a:solidFill>
                <a:effectLst/>
                <a:latin typeface="Ubuntu" panose="020B0504030602030204" pitchFamily="34" charset="0"/>
              </a:rPr>
              <a:t>O(n) - Tiempo lineal: el crecimiento es lineal en tanto el tiempo de ejecución es cada vez mayor de modo proporcional a cómo se incrementa el tamaño de la entrada. Por lo que si tenemos el doble de elementos de entrada, tardará el doble, aunque despreciamos realmente la pendiente de la misma y sólo nos quedamos con que aumenta de forma lineal.</a:t>
            </a:r>
          </a:p>
          <a:p>
            <a:pPr algn="l">
              <a:buFont typeface="Arial" panose="020B0604020202020204" pitchFamily="34" charset="0"/>
              <a:buChar char="•"/>
            </a:pPr>
            <a:r>
              <a:rPr lang="es-ES" b="0" i="0" dirty="0">
                <a:solidFill>
                  <a:srgbClr val="36313D"/>
                </a:solidFill>
                <a:effectLst/>
                <a:latin typeface="Ubuntu" panose="020B0504030602030204" pitchFamily="34" charset="0"/>
              </a:rPr>
              <a:t>O(log n) - tiempo logarítmico: una forma de crecimiento que crece al inicio pero tiende a estabilizarse conforme aumentan el tamaño de entrada, por lo que es una buena nota para un algoritmo ya que no tiende a resentirse.</a:t>
            </a:r>
          </a:p>
          <a:p>
            <a:pPr algn="l">
              <a:buFont typeface="Arial" panose="020B0604020202020204" pitchFamily="34" charset="0"/>
              <a:buChar char="•"/>
            </a:pPr>
            <a:r>
              <a:rPr lang="es-ES" b="0" i="0" dirty="0">
                <a:solidFill>
                  <a:srgbClr val="36313D"/>
                </a:solidFill>
                <a:effectLst/>
                <a:latin typeface="Ubuntu" panose="020B0504030602030204" pitchFamily="34" charset="0"/>
              </a:rPr>
              <a:t>O(n2) - tiempo cuadrático: el crecimiento es de forma exponencial por lo que será un algoritmo a evitar ya que para valores pequeños de entrada el tiempo será asumible, pero conforme aumente el tamaño de los datos de entrada el tiempo tenderá a ser muy elevado y es probable que el procesador se quede inoperativo.</a:t>
            </a:r>
          </a:p>
          <a:p>
            <a:pPr algn="l">
              <a:buFont typeface="Arial" panose="020B0604020202020204" pitchFamily="34" charset="0"/>
              <a:buChar char="•"/>
            </a:pPr>
            <a:r>
              <a:rPr lang="es-ES" b="0" i="0" dirty="0">
                <a:solidFill>
                  <a:srgbClr val="36313D"/>
                </a:solidFill>
                <a:effectLst/>
                <a:latin typeface="Ubuntu" panose="020B0504030602030204" pitchFamily="34" charset="0"/>
              </a:rPr>
              <a:t>O(n!) - tiempo factorial: el crecimiento es factorial, por lo que rápidamente tiende a valores imposibles de tratar, en lo que sería una recta vertical.</a:t>
            </a:r>
          </a:p>
          <a:p>
            <a:pPr algn="l"/>
            <a:r>
              <a:rPr lang="es-ES" b="0" i="0" dirty="0">
                <a:solidFill>
                  <a:srgbClr val="36313D"/>
                </a:solidFill>
                <a:effectLst/>
                <a:latin typeface="Ubuntu" panose="020B0504030602030204" pitchFamily="34" charset="0"/>
              </a:rPr>
              <a:t>Lo mejor para terminar de asimilarlo es evaluar </a:t>
            </a:r>
            <a:r>
              <a:rPr lang="es-ES" b="0" i="0" dirty="0">
                <a:solidFill>
                  <a:srgbClr val="36313D"/>
                </a:solidFill>
                <a:effectLst/>
                <a:latin typeface="Ubuntu" panose="020B0504030602030204" pitchFamily="34" charset="0"/>
                <a:hlinkClick r:id="rId3"/>
              </a:rPr>
              <a:t>ejemplos concretos</a:t>
            </a:r>
            <a:r>
              <a:rPr lang="es-ES" b="0" i="0" dirty="0">
                <a:solidFill>
                  <a:srgbClr val="36313D"/>
                </a:solidFill>
                <a:effectLst/>
                <a:latin typeface="Ubuntu" panose="020B0504030602030204" pitchFamily="34" charset="0"/>
              </a:rPr>
              <a:t> de cómo funcionan los bucles, diferentes métodos de </a:t>
            </a:r>
            <a:r>
              <a:rPr lang="es-ES" b="0" i="0" dirty="0" err="1">
                <a:solidFill>
                  <a:srgbClr val="36313D"/>
                </a:solidFill>
                <a:effectLst/>
                <a:latin typeface="Ubuntu" panose="020B0504030602030204" pitchFamily="34" charset="0"/>
              </a:rPr>
              <a:t>busqueda</a:t>
            </a:r>
            <a:r>
              <a:rPr lang="es-ES" b="0" i="0" dirty="0">
                <a:solidFill>
                  <a:srgbClr val="36313D"/>
                </a:solidFill>
                <a:effectLst/>
                <a:latin typeface="Ubuntu" panose="020B0504030602030204" pitchFamily="34" charset="0"/>
              </a:rPr>
              <a:t>, estructuras de datos,.. y ejemplos concretos en cada situación que te ayuden a tener algo en cuenta todo esto cuando programes.</a:t>
            </a:r>
          </a:p>
          <a:p>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7</a:t>
            </a:fld>
            <a:endParaRPr lang="es-AR"/>
          </a:p>
        </p:txBody>
      </p:sp>
    </p:spTree>
    <p:extLst>
      <p:ext uri="{BB962C8B-B14F-4D97-AF65-F5344CB8AC3E}">
        <p14:creationId xmlns:p14="http://schemas.microsoft.com/office/powerpoint/2010/main" val="386686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7272A"/>
                </a:solidFill>
                <a:effectLst/>
                <a:latin typeface="__Poppins_3bfef9"/>
              </a:rPr>
              <a:t>Este código imprime cada elemento de la lista de frutas en la consola. La complejidad de este algoritmo es lineal O(n), ya que el tiempo de ejecución aumenta de manera proporcional al tamaño de la lista de entrada</a:t>
            </a:r>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8</a:t>
            </a:fld>
            <a:endParaRPr lang="es-AR"/>
          </a:p>
        </p:txBody>
      </p:sp>
    </p:spTree>
    <p:extLst>
      <p:ext uri="{BB962C8B-B14F-4D97-AF65-F5344CB8AC3E}">
        <p14:creationId xmlns:p14="http://schemas.microsoft.com/office/powerpoint/2010/main" val="41559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7272A"/>
                </a:solidFill>
                <a:effectLst/>
                <a:latin typeface="__Poppins_3bfef9"/>
              </a:rPr>
              <a:t>Esta función imprime los números del 1 al n tres veces en la consola. La complejidad de esta función es lineal O(n), ya que el tiempo de ejecución aumenta de manera proporcional al tamaño de n. En otras palabras, si se duplica el valor de n, el tiempo de ejecución también se duplica</a:t>
            </a:r>
          </a:p>
          <a:p>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9</a:t>
            </a:fld>
            <a:endParaRPr lang="es-AR"/>
          </a:p>
        </p:txBody>
      </p:sp>
    </p:spTree>
    <p:extLst>
      <p:ext uri="{BB962C8B-B14F-4D97-AF65-F5344CB8AC3E}">
        <p14:creationId xmlns:p14="http://schemas.microsoft.com/office/powerpoint/2010/main" val="29944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7272A"/>
                </a:solidFill>
                <a:effectLst/>
                <a:latin typeface="__Poppins_3bfef9"/>
              </a:rPr>
              <a:t>Esta función imprime la tabla de multiplicación del 1 al n en la consola. La complejidad de esta función es cuadrática O(n^2), ya que el tiempo de ejecución aumenta de manera proporcional al cuadrado del tamaño de n. En otras palabras, si se duplica el valor de n, el tiempo de ejecución se cuadruplica</a:t>
            </a:r>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11</a:t>
            </a:fld>
            <a:endParaRPr lang="es-AR"/>
          </a:p>
        </p:txBody>
      </p:sp>
    </p:spTree>
    <p:extLst>
      <p:ext uri="{BB962C8B-B14F-4D97-AF65-F5344CB8AC3E}">
        <p14:creationId xmlns:p14="http://schemas.microsoft.com/office/powerpoint/2010/main" val="874092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7272A"/>
                </a:solidFill>
                <a:effectLst/>
                <a:latin typeface="__Poppins_3bfef9"/>
              </a:rPr>
              <a:t>Esta función imprime los números del 1 al n y la tabla de multiplicación del 1 al n en la consola. La complejidad de esta función es cuadrática O(n^2), ya que el tiempo de ejecución aumenta de manera proporcional al cuadrado del tamaño de n. En otras palabras, si se duplica el valor de n, el tiempo de ejecución se cuadruplica</a:t>
            </a:r>
            <a:endParaRPr lang="es-AR" dirty="0"/>
          </a:p>
        </p:txBody>
      </p:sp>
      <p:sp>
        <p:nvSpPr>
          <p:cNvPr id="4" name="Marcador de número de diapositiva 3"/>
          <p:cNvSpPr>
            <a:spLocks noGrp="1"/>
          </p:cNvSpPr>
          <p:nvPr>
            <p:ph type="sldNum" sz="quarter" idx="5"/>
          </p:nvPr>
        </p:nvSpPr>
        <p:spPr/>
        <p:txBody>
          <a:bodyPr/>
          <a:lstStyle/>
          <a:p>
            <a:fld id="{ED444F6F-6DC6-4E5A-9BD7-F314EFF5839A}" type="slidenum">
              <a:rPr lang="es-AR" smtClean="0"/>
              <a:t>12</a:t>
            </a:fld>
            <a:endParaRPr lang="es-AR"/>
          </a:p>
        </p:txBody>
      </p:sp>
    </p:spTree>
    <p:extLst>
      <p:ext uri="{BB962C8B-B14F-4D97-AF65-F5344CB8AC3E}">
        <p14:creationId xmlns:p14="http://schemas.microsoft.com/office/powerpoint/2010/main" val="29300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209E46D0-206F-4B85-A5F4-EAE491C8CC9C}" type="datetimeFigureOut">
              <a:rPr lang="en-US" smtClean="0"/>
              <a:t>6/9/2023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249984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209E46D0-206F-4B85-A5F4-EAE491C8CC9C}" type="datetimeFigureOut">
              <a:rPr lang="en-US" smtClean="0"/>
              <a:t>6/9/2023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124813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209E46D0-206F-4B85-A5F4-EAE491C8CC9C}" type="datetimeFigureOut">
              <a:rPr lang="en-US" smtClean="0"/>
              <a:t>6/9/2023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372059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209E46D0-206F-4B85-A5F4-EAE491C8CC9C}" type="datetimeFigureOut">
              <a:rPr lang="en-US" smtClean="0"/>
              <a:t>6/9/2023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306382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09E46D0-206F-4B85-A5F4-EAE491C8CC9C}" type="datetimeFigureOut">
              <a:rPr lang="en-US" smtClean="0"/>
              <a:t>6/9/2023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167846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209E46D0-206F-4B85-A5F4-EAE491C8CC9C}" type="datetimeFigureOut">
              <a:rPr lang="en-US" smtClean="0"/>
              <a:t>6/9/2023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268132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209E46D0-206F-4B85-A5F4-EAE491C8CC9C}" type="datetimeFigureOut">
              <a:rPr lang="en-US" smtClean="0"/>
              <a:t>6/9/2023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402750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209E46D0-206F-4B85-A5F4-EAE491C8CC9C}" type="datetimeFigureOut">
              <a:rPr lang="en-US" smtClean="0"/>
              <a:t>6/9/2023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97583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09E46D0-206F-4B85-A5F4-EAE491C8CC9C}" type="datetimeFigureOut">
              <a:rPr lang="en-US" smtClean="0"/>
              <a:t>6/9/2023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376542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09E46D0-206F-4B85-A5F4-EAE491C8CC9C}" type="datetimeFigureOut">
              <a:rPr lang="en-US" smtClean="0"/>
              <a:t>6/9/2023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89861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09E46D0-206F-4B85-A5F4-EAE491C8CC9C}" type="datetimeFigureOut">
              <a:rPr lang="en-US" smtClean="0"/>
              <a:t>6/9/2023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C981919-9430-4D8C-8EDD-973E2859DEA6}" type="slidenum">
              <a:rPr lang="en-US" smtClean="0"/>
              <a:t>‹Nº›</a:t>
            </a:fld>
            <a:endParaRPr lang="en-US"/>
          </a:p>
        </p:txBody>
      </p:sp>
    </p:spTree>
    <p:extLst>
      <p:ext uri="{BB962C8B-B14F-4D97-AF65-F5344CB8AC3E}">
        <p14:creationId xmlns:p14="http://schemas.microsoft.com/office/powerpoint/2010/main" val="394530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E46D0-206F-4B85-A5F4-EAE491C8CC9C}" type="datetimeFigureOut">
              <a:rPr lang="en-US" smtClean="0"/>
              <a:t>6/9/2023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81919-9430-4D8C-8EDD-973E2859DEA6}" type="slidenum">
              <a:rPr lang="en-US" smtClean="0"/>
              <a:t>‹Nº›</a:t>
            </a:fld>
            <a:endParaRPr lang="en-US"/>
          </a:p>
        </p:txBody>
      </p:sp>
    </p:spTree>
    <p:extLst>
      <p:ext uri="{BB962C8B-B14F-4D97-AF65-F5344CB8AC3E}">
        <p14:creationId xmlns:p14="http://schemas.microsoft.com/office/powerpoint/2010/main" val="985522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p:cNvSpPr txBox="1"/>
          <p:nvPr/>
        </p:nvSpPr>
        <p:spPr>
          <a:xfrm>
            <a:off x="551543" y="5486399"/>
            <a:ext cx="3947886" cy="923330"/>
          </a:xfrm>
          <a:prstGeom prst="rect">
            <a:avLst/>
          </a:prstGeom>
          <a:no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PROGRAMA</a:t>
            </a:r>
          </a:p>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CÓDIGO MATERIA</a:t>
            </a:r>
          </a:p>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NOMBRE Y APELLIDO PROFESOR</a:t>
            </a:r>
          </a:p>
        </p:txBody>
      </p:sp>
    </p:spTree>
    <p:extLst>
      <p:ext uri="{BB962C8B-B14F-4D97-AF65-F5344CB8AC3E}">
        <p14:creationId xmlns:p14="http://schemas.microsoft.com/office/powerpoint/2010/main" val="21666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28318" y="1770196"/>
            <a:ext cx="11083109" cy="2546018"/>
          </a:xfrm>
          <a:prstGeom prst="rect">
            <a:avLst/>
          </a:prstGeom>
          <a:noFill/>
        </p:spPr>
        <p:txBody>
          <a:bodyPr wrap="square" rtlCol="0">
            <a:spAutoFit/>
          </a:bodyPr>
          <a:lstStyle/>
          <a:p>
            <a:pPr>
              <a:lnSpc>
                <a:spcPct val="150000"/>
              </a:lnSpc>
            </a:pPr>
            <a:r>
              <a:rPr lang="es-ES" sz="2000" dirty="0">
                <a:solidFill>
                  <a:srgbClr val="204F85"/>
                </a:solidFill>
                <a:latin typeface="Open Sans" panose="020B0606030504020204" pitchFamily="34" charset="0"/>
                <a:ea typeface="Open Sans" panose="020B0606030504020204" pitchFamily="34" charset="0"/>
                <a:cs typeface="Open Sans" panose="020B0606030504020204" pitchFamily="34" charset="0"/>
              </a:rPr>
              <a:t>No importa si en cada ciclo realizamos más o menos trabajo ya que aunque pudiera parecer que tenemos un logaritmo que tarda el doble o el triple, algo como O(3n) lo simplificamos a O(n)</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C36AC37B-3608-49D7-B406-783BDDCA541B}"/>
              </a:ext>
            </a:extLst>
          </p:cNvPr>
          <p:cNvPicPr>
            <a:picLocks noChangeAspect="1"/>
          </p:cNvPicPr>
          <p:nvPr/>
        </p:nvPicPr>
        <p:blipFill>
          <a:blip r:embed="rId2"/>
          <a:stretch>
            <a:fillRect/>
          </a:stretch>
        </p:blipFill>
        <p:spPr>
          <a:xfrm>
            <a:off x="1304256" y="3067268"/>
            <a:ext cx="9583487" cy="3172268"/>
          </a:xfrm>
          <a:prstGeom prst="rect">
            <a:avLst/>
          </a:prstGeom>
        </p:spPr>
      </p:pic>
    </p:spTree>
    <p:extLst>
      <p:ext uri="{BB962C8B-B14F-4D97-AF65-F5344CB8AC3E}">
        <p14:creationId xmlns:p14="http://schemas.microsoft.com/office/powerpoint/2010/main" val="216012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54445" y="1075694"/>
            <a:ext cx="11083109" cy="3561681"/>
          </a:xfrm>
          <a:prstGeom prst="rect">
            <a:avLst/>
          </a:prstGeom>
          <a:noFill/>
        </p:spPr>
        <p:txBody>
          <a:bodyPr wrap="square" rtlCol="0">
            <a:spAutoFit/>
          </a:bodyPr>
          <a:lstStyle/>
          <a:p>
            <a:pPr>
              <a:lnSpc>
                <a:spcPct val="150000"/>
              </a:lnSpc>
            </a:pPr>
            <a:r>
              <a:rPr lang="es-E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O(n^2) - cuadrática</a:t>
            </a:r>
          </a:p>
          <a:p>
            <a:pPr>
              <a:lnSpc>
                <a:spcPct val="150000"/>
              </a:lnSpc>
            </a:pP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El crecimiento es de forma exponencial por lo que será un algoritmo a evitar ya que para valores pequeños de entrada el tiempo será asumible, pero conforme aumente el tamaño de los datos de entrada el tiempo tenderá a ser muy elevado y es probable que el procesador se quede inoperativo.</a:t>
            </a:r>
          </a:p>
          <a:p>
            <a:pPr>
              <a:lnSpc>
                <a:spcPct val="150000"/>
              </a:lnSpc>
            </a:pPr>
            <a:endPar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Ejemplo: recorrer un ciclo </a:t>
            </a:r>
            <a:r>
              <a:rPr lang="es-ES" sz="16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for</a:t>
            </a: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anidado a otro</a:t>
            </a: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EC9DEDBA-3462-1254-EEC1-AF84237B7451}"/>
              </a:ext>
            </a:extLst>
          </p:cNvPr>
          <p:cNvPicPr>
            <a:picLocks noChangeAspect="1"/>
          </p:cNvPicPr>
          <p:nvPr/>
        </p:nvPicPr>
        <p:blipFill>
          <a:blip r:embed="rId3"/>
          <a:stretch>
            <a:fillRect/>
          </a:stretch>
        </p:blipFill>
        <p:spPr>
          <a:xfrm>
            <a:off x="1178930" y="3562671"/>
            <a:ext cx="9545382" cy="2219635"/>
          </a:xfrm>
          <a:prstGeom prst="rect">
            <a:avLst/>
          </a:prstGeom>
        </p:spPr>
      </p:pic>
    </p:spTree>
    <p:extLst>
      <p:ext uri="{BB962C8B-B14F-4D97-AF65-F5344CB8AC3E}">
        <p14:creationId xmlns:p14="http://schemas.microsoft.com/office/powerpoint/2010/main" val="105448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28318" y="1770196"/>
            <a:ext cx="11083109" cy="1899687"/>
          </a:xfrm>
          <a:prstGeom prst="rect">
            <a:avLst/>
          </a:prstGeom>
          <a:noFill/>
        </p:spPr>
        <p:txBody>
          <a:bodyPr wrap="square" rtlCol="0">
            <a:spAutoFit/>
          </a:bodyPr>
          <a:lstStyle/>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Del mismo modo si tenemos un </a:t>
            </a:r>
            <a:r>
              <a:rPr lang="es-ES" sz="1600"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algorítmo</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que primero hace una operación O(n) y seguidamente otro paso de O(n^2), al final lo simplificamos al más desfavorable: O(n+n^2) -&gt; O(n^2)</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ED2DA6D9-5398-C811-9993-2C2F1AEB8B49}"/>
              </a:ext>
            </a:extLst>
          </p:cNvPr>
          <p:cNvPicPr>
            <a:picLocks noChangeAspect="1"/>
          </p:cNvPicPr>
          <p:nvPr/>
        </p:nvPicPr>
        <p:blipFill>
          <a:blip r:embed="rId3"/>
          <a:stretch>
            <a:fillRect/>
          </a:stretch>
        </p:blipFill>
        <p:spPr>
          <a:xfrm>
            <a:off x="1297181" y="2720039"/>
            <a:ext cx="9545382" cy="2800741"/>
          </a:xfrm>
          <a:prstGeom prst="rect">
            <a:avLst/>
          </a:prstGeom>
        </p:spPr>
      </p:pic>
    </p:spTree>
    <p:extLst>
      <p:ext uri="{BB962C8B-B14F-4D97-AF65-F5344CB8AC3E}">
        <p14:creationId xmlns:p14="http://schemas.microsoft.com/office/powerpoint/2010/main" val="163281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28318" y="1770196"/>
            <a:ext cx="11083109" cy="5777672"/>
          </a:xfrm>
          <a:prstGeom prst="rect">
            <a:avLst/>
          </a:prstGeom>
          <a:noFill/>
        </p:spPr>
        <p:txBody>
          <a:bodyPr wrap="square" rtlCol="0">
            <a:spAutoFit/>
          </a:bodyPr>
          <a:lstStyle/>
          <a:p>
            <a:pPr>
              <a:lnSpc>
                <a:spcPct val="150000"/>
              </a:lnSpc>
            </a:pPr>
            <a:r>
              <a:rPr lang="es-E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O(log n) - logarítmica</a:t>
            </a: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Una forma de crecimiento que crece al inicio pero tiende a estabilizarse conforme aumentan el tamaño de entrada, por lo que es una buena nota para un algoritmo ya que no tiende a resentirse.</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El ejemplo anterior mejorado sustancialmente usando: </a:t>
            </a:r>
            <a:r>
              <a:rPr lang="es-ES" sz="1600"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Binary</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r>
              <a:rPr lang="es-ES" sz="1600"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Search</a:t>
            </a: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Se llama búsqueda binaria o búsqueda logarítmica, ya que no aumenta apenas conforme aumenta el tamaño de los datos a evaluar, con motivo de que los datos de partida están ordenados, y que en cada paso descarta la mitad de los datos: compara el valor con el elemento en el medio del array, si no son iguales, la mitad en la cual el valor no puede estar es eliminada y la búsqueda continúa en la mitad restante hasta que el valor se encuentre.</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Dada la complejidad del mismo si no se ha visto antes, lo mejor es tratarlo en un artículo aparte. :)</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818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94B05DF-7773-592B-F2B3-812485E58500}"/>
              </a:ext>
            </a:extLst>
          </p:cNvPr>
          <p:cNvPicPr>
            <a:picLocks noChangeAspect="1"/>
          </p:cNvPicPr>
          <p:nvPr/>
        </p:nvPicPr>
        <p:blipFill>
          <a:blip r:embed="rId3"/>
          <a:stretch>
            <a:fillRect/>
          </a:stretch>
        </p:blipFill>
        <p:spPr>
          <a:xfrm>
            <a:off x="1952291" y="1064684"/>
            <a:ext cx="8287418" cy="5703791"/>
          </a:xfrm>
          <a:prstGeom prst="rect">
            <a:avLst/>
          </a:prstGeom>
        </p:spPr>
      </p:pic>
    </p:spTree>
    <p:extLst>
      <p:ext uri="{BB962C8B-B14F-4D97-AF65-F5344CB8AC3E}">
        <p14:creationId xmlns:p14="http://schemas.microsoft.com/office/powerpoint/2010/main" val="64652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54445" y="1000175"/>
            <a:ext cx="11083109" cy="7070333"/>
          </a:xfrm>
          <a:prstGeom prst="rect">
            <a:avLst/>
          </a:prstGeom>
          <a:noFill/>
        </p:spPr>
        <p:txBody>
          <a:bodyPr wrap="square" rtlCol="0">
            <a:spAutoFit/>
          </a:bodyPr>
          <a:lstStyle/>
          <a:p>
            <a:pPr>
              <a:lnSpc>
                <a:spcPct val="150000"/>
              </a:lnSpc>
            </a:pPr>
            <a:r>
              <a:rPr lang="es-E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Resumen:</a:t>
            </a:r>
          </a:p>
          <a:p>
            <a:pPr marL="285750" indent="-285750">
              <a:lnSpc>
                <a:spcPct val="150000"/>
              </a:lnSpc>
              <a:buFont typeface="Arial" panose="020B0604020202020204" pitchFamily="34" charset="0"/>
              <a:buChar char="•"/>
            </a:pPr>
            <a:r>
              <a:rPr lang="es-ES" sz="20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Qué</a:t>
            </a:r>
            <a:r>
              <a:rPr lang="es-ES" sz="2000" dirty="0">
                <a:solidFill>
                  <a:srgbClr val="204F85"/>
                </a:solidFill>
                <a:latin typeface="Open Sans" panose="020B0606030504020204" pitchFamily="34" charset="0"/>
                <a:ea typeface="Open Sans" panose="020B0606030504020204" pitchFamily="34" charset="0"/>
                <a:cs typeface="Open Sans" panose="020B0606030504020204" pitchFamily="34" charset="0"/>
              </a:rPr>
              <a:t>: la notación Big O es una forma de poner nota a la eficiencia de un algoritmo</a:t>
            </a:r>
          </a:p>
          <a:p>
            <a:pPr marL="285750" indent="-285750">
              <a:lnSpc>
                <a:spcPct val="150000"/>
              </a:lnSpc>
              <a:buFont typeface="Arial" panose="020B0604020202020204" pitchFamily="34" charset="0"/>
              <a:buChar char="•"/>
            </a:pPr>
            <a:r>
              <a:rPr lang="es-ES" sz="20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Cuanto</a:t>
            </a:r>
            <a:r>
              <a:rPr lang="es-ES" sz="2000" dirty="0">
                <a:solidFill>
                  <a:srgbClr val="204F85"/>
                </a:solidFill>
                <a:latin typeface="Open Sans" panose="020B0606030504020204" pitchFamily="34" charset="0"/>
                <a:ea typeface="Open Sans" panose="020B0606030504020204" pitchFamily="34" charset="0"/>
                <a:cs typeface="Open Sans" panose="020B0606030504020204" pitchFamily="34" charset="0"/>
              </a:rPr>
              <a:t>: sólo necesitamos simplificar a si es constante, lineal, logarítmica o cuadrática</a:t>
            </a:r>
          </a:p>
          <a:p>
            <a:pPr marL="285750" indent="-285750">
              <a:lnSpc>
                <a:spcPct val="150000"/>
              </a:lnSpc>
              <a:buFont typeface="Arial" panose="020B0604020202020204" pitchFamily="34" charset="0"/>
              <a:buChar char="•"/>
            </a:pPr>
            <a:r>
              <a:rPr lang="es-ES" sz="20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Dónde</a:t>
            </a:r>
            <a:r>
              <a:rPr lang="es-ES" sz="2000" dirty="0">
                <a:solidFill>
                  <a:srgbClr val="204F85"/>
                </a:solidFill>
                <a:latin typeface="Open Sans" panose="020B0606030504020204" pitchFamily="34" charset="0"/>
                <a:ea typeface="Open Sans" panose="020B0606030504020204" pitchFamily="34" charset="0"/>
                <a:cs typeface="Open Sans" panose="020B0606030504020204" pitchFamily="34" charset="0"/>
              </a:rPr>
              <a:t>: en el análisis de algoritmos de programación, tanto tiempo como espacio necesario</a:t>
            </a:r>
          </a:p>
          <a:p>
            <a:pPr marL="285750" indent="-285750">
              <a:lnSpc>
                <a:spcPct val="150000"/>
              </a:lnSpc>
              <a:buFont typeface="Arial" panose="020B0604020202020204" pitchFamily="34" charset="0"/>
              <a:buChar char="•"/>
            </a:pPr>
            <a:r>
              <a:rPr lang="es-ES" sz="20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Cuándo</a:t>
            </a:r>
            <a:r>
              <a:rPr lang="es-ES" sz="2000" dirty="0">
                <a:solidFill>
                  <a:srgbClr val="204F85"/>
                </a:solidFill>
                <a:latin typeface="Open Sans" panose="020B0606030504020204" pitchFamily="34" charset="0"/>
                <a:ea typeface="Open Sans" panose="020B0606030504020204" pitchFamily="34" charset="0"/>
                <a:cs typeface="Open Sans" panose="020B0606030504020204" pitchFamily="34" charset="0"/>
              </a:rPr>
              <a:t>: queremos evaluar y/o comparar la eficacia de un algoritmo, estructura de datos,...</a:t>
            </a:r>
          </a:p>
          <a:p>
            <a:pPr marL="285750" indent="-285750">
              <a:lnSpc>
                <a:spcPct val="150000"/>
              </a:lnSpc>
              <a:buFont typeface="Arial" panose="020B0604020202020204" pitchFamily="34" charset="0"/>
              <a:buChar char="•"/>
            </a:pPr>
            <a:r>
              <a:rPr lang="es-ES" sz="20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Cómo</a:t>
            </a:r>
            <a:r>
              <a:rPr lang="es-ES" sz="2000" dirty="0">
                <a:solidFill>
                  <a:srgbClr val="204F85"/>
                </a:solidFill>
                <a:latin typeface="Open Sans" panose="020B0606030504020204" pitchFamily="34" charset="0"/>
                <a:ea typeface="Open Sans" panose="020B0606030504020204" pitchFamily="34" charset="0"/>
                <a:cs typeface="Open Sans" panose="020B0606030504020204" pitchFamily="34" charset="0"/>
              </a:rPr>
              <a:t>: comparando la velocidad de crecimiento de una magnitud (tiempo) respecto la otra (tamaño entrada)</a:t>
            </a:r>
          </a:p>
          <a:p>
            <a:pPr marL="285750" indent="-285750">
              <a:lnSpc>
                <a:spcPct val="150000"/>
              </a:lnSpc>
              <a:buFont typeface="Arial" panose="020B0604020202020204" pitchFamily="34" charset="0"/>
              <a:buChar char="•"/>
            </a:pPr>
            <a:r>
              <a:rPr lang="es-ES" sz="20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Por qué: </a:t>
            </a:r>
            <a:r>
              <a:rPr lang="es-ES" sz="2000" dirty="0">
                <a:solidFill>
                  <a:srgbClr val="204F85"/>
                </a:solidFill>
                <a:latin typeface="Open Sans" panose="020B0606030504020204" pitchFamily="34" charset="0"/>
                <a:ea typeface="Open Sans" panose="020B0606030504020204" pitchFamily="34" charset="0"/>
                <a:cs typeface="Open Sans" panose="020B0606030504020204" pitchFamily="34" charset="0"/>
              </a:rPr>
              <a:t>necesitamos valorar la viabilidad de nuestras soluciones en determinadas situaciones</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071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dibujo, firmar&#10;&#10;Descripción generada automáticamente">
            <a:extLst>
              <a:ext uri="{FF2B5EF4-FFF2-40B4-BE49-F238E27FC236}">
                <a16:creationId xmlns:a16="http://schemas.microsoft.com/office/drawing/2014/main" id="{102F2F0A-0F80-6CF9-7832-5C8B6840F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851" y="1960729"/>
            <a:ext cx="3542297" cy="3574500"/>
          </a:xfrm>
          <a:prstGeom prst="rect">
            <a:avLst/>
          </a:prstGeom>
        </p:spPr>
      </p:pic>
    </p:spTree>
    <p:extLst>
      <p:ext uri="{BB962C8B-B14F-4D97-AF65-F5344CB8AC3E}">
        <p14:creationId xmlns:p14="http://schemas.microsoft.com/office/powerpoint/2010/main" val="12918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603999" y="1324069"/>
            <a:ext cx="5035137" cy="5039008"/>
          </a:xfrm>
          <a:prstGeom prst="rect">
            <a:avLst/>
          </a:prstGeom>
          <a:noFill/>
        </p:spPr>
        <p:txBody>
          <a:bodyPr wrap="square" rtlCol="0">
            <a:spAutoFit/>
          </a:bodyPr>
          <a:lstStyle/>
          <a:p>
            <a:pPr>
              <a:lnSpc>
                <a:spcPct val="150000"/>
              </a:lnSpc>
            </a:pP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Complejidad</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de un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Algoritmo</a:t>
            </a:r>
            <a:endPar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La </a:t>
            </a: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complejidad</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de un algoritmo es el tiempo o espacio que tarda en ejecutarse, expresado como una función del tamaño de la entrada del problema</a:t>
            </a:r>
          </a:p>
          <a:p>
            <a:pPr marL="285750" indent="-285750" algn="just">
              <a:lnSpc>
                <a:spcPct val="150000"/>
              </a:lnSpc>
              <a:buFont typeface="Arial" panose="020B0604020202020204" pitchFamily="34" charset="0"/>
              <a:buChar char="•"/>
            </a:pP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Mejor</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caso</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Mínimo número de pasos necesarios para finalizar la tarea</a:t>
            </a:r>
          </a:p>
          <a:p>
            <a:pPr marL="285750" indent="-285750" algn="just">
              <a:lnSpc>
                <a:spcPct val="150000"/>
              </a:lnSpc>
              <a:buFont typeface="Arial" panose="020B0604020202020204" pitchFamily="34" charset="0"/>
              <a:buChar char="•"/>
            </a:pP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Caso</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promedio</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Esto es ambiguo porque - ¿qué consideras como promedio?</a:t>
            </a:r>
          </a:p>
          <a:p>
            <a:pPr marL="285750" indent="-285750" algn="just">
              <a:lnSpc>
                <a:spcPct val="150000"/>
              </a:lnSpc>
              <a:buFont typeface="Arial" panose="020B0604020202020204" pitchFamily="34" charset="0"/>
              <a:buChar char="•"/>
            </a:pP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Peor</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caso</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la cantidad máxima de pasos que un algoritmo tomará en cualquier caso. Simplemente no puede ser peor que eso para cualquier entrada.</a:t>
            </a:r>
            <a:endParaRPr lang="en-U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Imagen 2" descr="Gráfico, Gráfico de líneas&#10;&#10;Descripción generada automáticamente">
            <a:extLst>
              <a:ext uri="{FF2B5EF4-FFF2-40B4-BE49-F238E27FC236}">
                <a16:creationId xmlns:a16="http://schemas.microsoft.com/office/drawing/2014/main" id="{5FE5EAA0-4501-9336-5AAF-3DF75761D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63" y="1679364"/>
            <a:ext cx="6285492" cy="4328418"/>
          </a:xfrm>
          <a:prstGeom prst="rect">
            <a:avLst/>
          </a:prstGeom>
        </p:spPr>
      </p:pic>
    </p:spTree>
    <p:extLst>
      <p:ext uri="{BB962C8B-B14F-4D97-AF65-F5344CB8AC3E}">
        <p14:creationId xmlns:p14="http://schemas.microsoft.com/office/powerpoint/2010/main" val="301120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95F8A-14DA-8345-391A-439321386B2E}"/>
              </a:ext>
            </a:extLst>
          </p:cNvPr>
          <p:cNvSpPr>
            <a:spLocks noGrp="1"/>
          </p:cNvSpPr>
          <p:nvPr>
            <p:ph type="title"/>
          </p:nvPr>
        </p:nvSpPr>
        <p:spPr>
          <a:xfrm>
            <a:off x="838200" y="1214871"/>
            <a:ext cx="10515600" cy="1325563"/>
          </a:xfrm>
        </p:spPr>
        <p:txBody>
          <a:bodyPr>
            <a:normAutofit/>
          </a:bodyPr>
          <a:lstStyle/>
          <a:p>
            <a:r>
              <a:rPr lang="es-ES" sz="3200" b="0" i="0" dirty="0">
                <a:solidFill>
                  <a:srgbClr val="004C82"/>
                </a:solidFill>
                <a:effectLst/>
                <a:latin typeface="Open Sans" panose="020B0606030504020204" pitchFamily="34" charset="0"/>
                <a:ea typeface="Open Sans" panose="020B0606030504020204" pitchFamily="34" charset="0"/>
                <a:cs typeface="Open Sans" panose="020B0606030504020204" pitchFamily="34" charset="0"/>
              </a:rPr>
              <a:t>La complejidad del </a:t>
            </a:r>
            <a:r>
              <a:rPr lang="es-ES" sz="3200" b="1" i="0" dirty="0">
                <a:solidFill>
                  <a:srgbClr val="004C82"/>
                </a:solidFill>
                <a:effectLst/>
                <a:latin typeface="Open Sans" panose="020B0606030504020204" pitchFamily="34" charset="0"/>
                <a:ea typeface="Open Sans" panose="020B0606030504020204" pitchFamily="34" charset="0"/>
                <a:cs typeface="Open Sans" panose="020B0606030504020204" pitchFamily="34" charset="0"/>
              </a:rPr>
              <a:t>peor</a:t>
            </a:r>
            <a:r>
              <a:rPr lang="es-ES" sz="3200" b="0" i="0" dirty="0">
                <a:solidFill>
                  <a:srgbClr val="004C82"/>
                </a:solidFill>
                <a:effectLst/>
                <a:latin typeface="Open Sans" panose="020B0606030504020204" pitchFamily="34" charset="0"/>
                <a:ea typeface="Open Sans" panose="020B0606030504020204" pitchFamily="34" charset="0"/>
                <a:cs typeface="Open Sans" panose="020B0606030504020204" pitchFamily="34" charset="0"/>
              </a:rPr>
              <a:t> de los casos resulta ser la más útil de estas tres medidas en la práctica.</a:t>
            </a:r>
            <a:endParaRPr lang="es-AR" sz="3200" dirty="0">
              <a:solidFill>
                <a:srgbClr val="004C8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1602F2C0-6AAA-08C9-37F7-1A2F9979BE52}"/>
              </a:ext>
            </a:extLst>
          </p:cNvPr>
          <p:cNvSpPr>
            <a:spLocks noGrp="1"/>
          </p:cNvSpPr>
          <p:nvPr>
            <p:ph idx="1"/>
          </p:nvPr>
        </p:nvSpPr>
        <p:spPr>
          <a:xfrm>
            <a:off x="838200" y="2540434"/>
            <a:ext cx="10515600" cy="3636529"/>
          </a:xfrm>
        </p:spPr>
        <p:txBody>
          <a:bodyPr>
            <a:normAutofit/>
          </a:bodyPr>
          <a:lstStyle/>
          <a:p>
            <a:pPr marL="0" indent="0">
              <a:buNone/>
            </a:pPr>
            <a:r>
              <a:rPr lang="es-ES" sz="2000" dirty="0">
                <a:solidFill>
                  <a:srgbClr val="004C82"/>
                </a:solidFill>
                <a:latin typeface="Open Sans" panose="020B0606030504020204" pitchFamily="34" charset="0"/>
                <a:ea typeface="Open Sans" panose="020B0606030504020204" pitchFamily="34" charset="0"/>
                <a:cs typeface="Open Sans" panose="020B0606030504020204" pitchFamily="34" charset="0"/>
              </a:rPr>
              <a:t>Por ejemplo, realizar un análisis preciso del peor caso como</a:t>
            </a:r>
          </a:p>
          <a:p>
            <a:endParaRPr lang="es-ES" sz="2000" dirty="0">
              <a:solidFill>
                <a:srgbClr val="004C82"/>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s-ES" sz="2000" dirty="0">
              <a:solidFill>
                <a:srgbClr val="004C82"/>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s-ES" sz="2000" dirty="0">
              <a:solidFill>
                <a:srgbClr val="004C82"/>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s-ES" sz="2000" dirty="0">
                <a:solidFill>
                  <a:srgbClr val="004C82"/>
                </a:solidFill>
                <a:latin typeface="Open Sans" panose="020B0606030504020204" pitchFamily="34" charset="0"/>
                <a:ea typeface="Open Sans" panose="020B0606030504020204" pitchFamily="34" charset="0"/>
                <a:cs typeface="Open Sans" panose="020B0606030504020204" pitchFamily="34" charset="0"/>
              </a:rPr>
              <a:t>Claramente sería un trabajo muy difícil, pero nos proporciona poca información adicional a la observación de que "el tiempo crece cuadráticamente con n." Ahora podemos ver que expresar tiempos algorítmicos en el mejor, medio y peor caso posible puede ser extremadamente tedioso y complicado.</a:t>
            </a:r>
            <a:endParaRPr lang="es-AR" sz="2000" dirty="0">
              <a:solidFill>
                <a:srgbClr val="004C8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ángulo 4">
            <a:extLst>
              <a:ext uri="{FF2B5EF4-FFF2-40B4-BE49-F238E27FC236}">
                <a16:creationId xmlns:a16="http://schemas.microsoft.com/office/drawing/2014/main" id="{FCE60622-6387-5A75-3EAA-9160C4146A4E}"/>
              </a:ext>
            </a:extLst>
          </p:cNvPr>
          <p:cNvSpPr/>
          <p:nvPr/>
        </p:nvSpPr>
        <p:spPr>
          <a:xfrm>
            <a:off x="1219200" y="3131127"/>
            <a:ext cx="9578109" cy="637309"/>
          </a:xfrm>
          <a:prstGeom prst="rect">
            <a:avLst/>
          </a:prstGeom>
          <a:effectLst>
            <a:softEdge rad="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T (n) = 12754n2 + 4353n + 834 lg2 n + 13546</a:t>
            </a:r>
          </a:p>
          <a:p>
            <a:pPr algn="ctr"/>
            <a:endParaRPr lang="es-AR" dirty="0"/>
          </a:p>
        </p:txBody>
      </p:sp>
    </p:spTree>
    <p:extLst>
      <p:ext uri="{BB962C8B-B14F-4D97-AF65-F5344CB8AC3E}">
        <p14:creationId xmlns:p14="http://schemas.microsoft.com/office/powerpoint/2010/main" val="164557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28318" y="1770196"/>
            <a:ext cx="11083109" cy="2443811"/>
          </a:xfrm>
          <a:prstGeom prst="rect">
            <a:avLst/>
          </a:prstGeom>
          <a:noFill/>
        </p:spPr>
        <p:txBody>
          <a:bodyPr wrap="square" rtlCol="0">
            <a:spAutoFit/>
          </a:bodyPr>
          <a:lstStyle/>
          <a:p>
            <a:pPr>
              <a:lnSpc>
                <a:spcPct val="150000"/>
              </a:lnSpc>
            </a:pP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NOTACIÓN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BigOh</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p>
          <a:p>
            <a:pPr algn="just">
              <a:lnSpc>
                <a:spcPct val="150000"/>
              </a:lnSpc>
            </a:pPr>
            <a:r>
              <a:rPr lang="es-ES" sz="2000" dirty="0">
                <a:solidFill>
                  <a:srgbClr val="204F85"/>
                </a:solidFill>
                <a:latin typeface="Open Sans" panose="020B0606030504020204" pitchFamily="34" charset="0"/>
                <a:ea typeface="Open Sans" panose="020B0606030504020204" pitchFamily="34" charset="0"/>
                <a:cs typeface="Open Sans" panose="020B0606030504020204" pitchFamily="34" charset="0"/>
              </a:rPr>
              <a:t>La notación Big Oh es un lenguaje utilizado para describir la complejidad de un algoritmo. Con Big O </a:t>
            </a:r>
            <a:r>
              <a:rPr lang="es-ES" sz="2000"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Notation</a:t>
            </a:r>
            <a:r>
              <a:rPr lang="es-ES" sz="2000" dirty="0">
                <a:solidFill>
                  <a:srgbClr val="204F85"/>
                </a:solidFill>
                <a:latin typeface="Open Sans" panose="020B0606030504020204" pitchFamily="34" charset="0"/>
                <a:ea typeface="Open Sans" panose="020B0606030504020204" pitchFamily="34" charset="0"/>
                <a:cs typeface="Open Sans" panose="020B0606030504020204" pitchFamily="34" charset="0"/>
              </a:rPr>
              <a:t> se expresa el tiempo de ejecución en términos de cómo crece en relación con la entrada, a medida que la entrada se hace más grande. Se utiliza para evaluar la complejidad de un algoritmo y poner nota a su eficiencia.</a:t>
            </a:r>
            <a:endParaRPr lang="en-US" sz="20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Imagen 7">
            <a:extLst>
              <a:ext uri="{FF2B5EF4-FFF2-40B4-BE49-F238E27FC236}">
                <a16:creationId xmlns:a16="http://schemas.microsoft.com/office/drawing/2014/main" id="{18D95554-2BD3-6628-CFF4-D75AEE3A7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088" y="4214007"/>
            <a:ext cx="3943302" cy="2437107"/>
          </a:xfrm>
          <a:prstGeom prst="rect">
            <a:avLst/>
          </a:prstGeom>
        </p:spPr>
      </p:pic>
      <p:pic>
        <p:nvPicPr>
          <p:cNvPr id="10" name="Imagen 9" descr="Gráfico&#10;&#10;Descripción generada automáticamente">
            <a:extLst>
              <a:ext uri="{FF2B5EF4-FFF2-40B4-BE49-F238E27FC236}">
                <a16:creationId xmlns:a16="http://schemas.microsoft.com/office/drawing/2014/main" id="{D849ABB7-16C3-D804-8883-6ED4FA25C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2769" y="4522526"/>
            <a:ext cx="2043445" cy="2128588"/>
          </a:xfrm>
          <a:prstGeom prst="rect">
            <a:avLst/>
          </a:prstGeom>
        </p:spPr>
      </p:pic>
    </p:spTree>
    <p:extLst>
      <p:ext uri="{BB962C8B-B14F-4D97-AF65-F5344CB8AC3E}">
        <p14:creationId xmlns:p14="http://schemas.microsoft.com/office/powerpoint/2010/main" val="406893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Gráfico&#10;&#10;Descripción generada automáticamente">
            <a:extLst>
              <a:ext uri="{FF2B5EF4-FFF2-40B4-BE49-F238E27FC236}">
                <a16:creationId xmlns:a16="http://schemas.microsoft.com/office/drawing/2014/main" id="{06FF1613-18D0-62A0-67A5-DDE37CAA4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995" y="1093112"/>
            <a:ext cx="9184258" cy="5764888"/>
          </a:xfrm>
          <a:prstGeom prst="rect">
            <a:avLst/>
          </a:prstGeom>
        </p:spPr>
      </p:pic>
    </p:spTree>
    <p:extLst>
      <p:ext uri="{BB962C8B-B14F-4D97-AF65-F5344CB8AC3E}">
        <p14:creationId xmlns:p14="http://schemas.microsoft.com/office/powerpoint/2010/main" val="256914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28319" y="1770196"/>
            <a:ext cx="6678598" cy="39112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 (1):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Esto</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se llama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tiempo</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constante</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nSpc>
                <a:spcPct val="150000"/>
              </a:lnSpc>
              <a:buFont typeface="Arial" panose="020B0604020202020204" pitchFamily="34" charset="0"/>
              <a:buChar char="•"/>
            </a:pP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logn</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tiempo</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logarítmico</a:t>
            </a:r>
            <a:endPar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anose="020B0604020202020204" pitchFamily="34" charset="0"/>
              <a:buChar char="•"/>
            </a:pP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 (n):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tiempo</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lineal</a:t>
            </a:r>
          </a:p>
          <a:p>
            <a:pPr marL="342900" indent="-342900">
              <a:lnSpc>
                <a:spcPct val="150000"/>
              </a:lnSpc>
              <a:buFont typeface="Arial" panose="020B0604020202020204" pitchFamily="34" charset="0"/>
              <a:buChar char="•"/>
            </a:pP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nlogn</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hora Super Lineal</a:t>
            </a:r>
          </a:p>
          <a:p>
            <a:pPr marL="342900" indent="-342900">
              <a:lnSpc>
                <a:spcPct val="150000"/>
              </a:lnSpc>
              <a:buFont typeface="Arial" panose="020B0604020202020204" pitchFamily="34" charset="0"/>
              <a:buChar char="•"/>
            </a:pP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 (n ^ 2):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tiempo</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cuadrático</a:t>
            </a:r>
            <a:endPar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anose="020B0604020202020204" pitchFamily="34" charset="0"/>
              <a:buChar char="•"/>
            </a:pP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 (2 ^ n):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tiempo</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exponencial</a:t>
            </a:r>
            <a:endPar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anose="020B0604020202020204" pitchFamily="34" charset="0"/>
              <a:buChar char="•"/>
            </a:pP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 (n!): </a:t>
            </a:r>
            <a:r>
              <a:rPr lang="en-US" sz="2400" b="1"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Tiempo</a:t>
            </a:r>
            <a:r>
              <a:rPr lang="en-U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 factorial</a:t>
            </a:r>
            <a:endParaRPr lang="en-US" sz="14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agen 1" descr="Gráfico">
            <a:extLst>
              <a:ext uri="{FF2B5EF4-FFF2-40B4-BE49-F238E27FC236}">
                <a16:creationId xmlns:a16="http://schemas.microsoft.com/office/drawing/2014/main" id="{D4A85D65-8AB6-8357-45D0-56A131B7B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174" y="2346157"/>
            <a:ext cx="5462868" cy="3429000"/>
          </a:xfrm>
          <a:prstGeom prst="rect">
            <a:avLst/>
          </a:prstGeom>
        </p:spPr>
      </p:pic>
    </p:spTree>
    <p:extLst>
      <p:ext uri="{BB962C8B-B14F-4D97-AF65-F5344CB8AC3E}">
        <p14:creationId xmlns:p14="http://schemas.microsoft.com/office/powerpoint/2010/main" val="42298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F3B86-BB12-BF28-2F04-780B1141282C}"/>
              </a:ext>
            </a:extLst>
          </p:cNvPr>
          <p:cNvSpPr>
            <a:spLocks noGrp="1"/>
          </p:cNvSpPr>
          <p:nvPr>
            <p:ph type="title"/>
          </p:nvPr>
        </p:nvSpPr>
        <p:spPr>
          <a:xfrm>
            <a:off x="681789" y="2951915"/>
            <a:ext cx="10515600" cy="1325563"/>
          </a:xfrm>
        </p:spPr>
        <p:txBody>
          <a:bodyPr/>
          <a:lstStyle/>
          <a:p>
            <a:pPr algn="ctr"/>
            <a:r>
              <a:rPr lang="es-ES" b="1" dirty="0">
                <a:solidFill>
                  <a:srgbClr val="004C82"/>
                </a:solidFill>
                <a:latin typeface="Open Sans" panose="020B0606030504020204" pitchFamily="34" charset="0"/>
                <a:ea typeface="Open Sans" panose="020B0606030504020204" pitchFamily="34" charset="0"/>
                <a:cs typeface="Open Sans" panose="020B0606030504020204" pitchFamily="34" charset="0"/>
              </a:rPr>
              <a:t>EJEMPLOS</a:t>
            </a:r>
            <a:endParaRPr lang="es-AR" b="1" dirty="0">
              <a:solidFill>
                <a:srgbClr val="004C8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4306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28318" y="1770196"/>
            <a:ext cx="11083109" cy="3561681"/>
          </a:xfrm>
          <a:prstGeom prst="rect">
            <a:avLst/>
          </a:prstGeom>
          <a:noFill/>
        </p:spPr>
        <p:txBody>
          <a:bodyPr wrap="square" rtlCol="0">
            <a:spAutoFit/>
          </a:bodyPr>
          <a:lstStyle/>
          <a:p>
            <a:pPr>
              <a:lnSpc>
                <a:spcPct val="150000"/>
              </a:lnSpc>
            </a:pPr>
            <a:r>
              <a:rPr lang="es-E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O(1) - constante</a:t>
            </a:r>
          </a:p>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Es el mejor resultado, y quiere decir que el tiempo de ejecución no varía conforme aumenta el tamaño de los datos de entrada, y la respuesta siempre tarda lo mismo sin importar la magnitud de entrada.</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Ejemplo: Acceso directo en un array de datos</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Imagen 2">
            <a:extLst>
              <a:ext uri="{FF2B5EF4-FFF2-40B4-BE49-F238E27FC236}">
                <a16:creationId xmlns:a16="http://schemas.microsoft.com/office/drawing/2014/main" id="{FE956251-D02E-8917-BED7-62256D22AD0A}"/>
              </a:ext>
            </a:extLst>
          </p:cNvPr>
          <p:cNvPicPr>
            <a:picLocks noChangeAspect="1"/>
          </p:cNvPicPr>
          <p:nvPr/>
        </p:nvPicPr>
        <p:blipFill>
          <a:blip r:embed="rId3"/>
          <a:stretch>
            <a:fillRect/>
          </a:stretch>
        </p:blipFill>
        <p:spPr>
          <a:xfrm>
            <a:off x="1325760" y="3915145"/>
            <a:ext cx="9488224" cy="1867161"/>
          </a:xfrm>
          <a:prstGeom prst="rect">
            <a:avLst/>
          </a:prstGeom>
        </p:spPr>
      </p:pic>
    </p:spTree>
    <p:extLst>
      <p:ext uri="{BB962C8B-B14F-4D97-AF65-F5344CB8AC3E}">
        <p14:creationId xmlns:p14="http://schemas.microsoft.com/office/powerpoint/2010/main" val="105048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64695" y="873401"/>
            <a:ext cx="11622505" cy="5408340"/>
          </a:xfrm>
          <a:prstGeom prst="rect">
            <a:avLst/>
          </a:prstGeom>
          <a:noFill/>
        </p:spPr>
        <p:txBody>
          <a:bodyPr wrap="square" rtlCol="0">
            <a:spAutoFit/>
          </a:bodyPr>
          <a:lstStyle/>
          <a:p>
            <a:pPr>
              <a:lnSpc>
                <a:spcPct val="150000"/>
              </a:lnSpc>
            </a:pPr>
            <a:r>
              <a:rPr lang="es-ES" sz="24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O(n) - lineal</a:t>
            </a:r>
          </a:p>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El crecimiento es lineal en tanto el tiempo de ejecución es cada vez mayor de modo proporcional a cómo se incrementa el tamaño de la entrada. Por lo que si tenemos el doble de elementos de entrada, tardará el doble, aunque despreciamos realmente la pendiente de la misma y sólo nos quedamos con que aumenta de forma lineal.</a:t>
            </a:r>
          </a:p>
          <a:p>
            <a:pPr>
              <a:lnSpc>
                <a:spcPct val="150000"/>
              </a:lnSpc>
            </a:pPr>
            <a:r>
              <a:rPr lang="es-ES" sz="1600" b="1" dirty="0">
                <a:solidFill>
                  <a:srgbClr val="204F85"/>
                </a:solidFill>
                <a:latin typeface="Open Sans" panose="020B0606030504020204" pitchFamily="34" charset="0"/>
                <a:ea typeface="Open Sans" panose="020B0606030504020204" pitchFamily="34" charset="0"/>
                <a:cs typeface="Open Sans" panose="020B0606030504020204" pitchFamily="34" charset="0"/>
              </a:rPr>
              <a:t>Ejemplo</a:t>
            </a: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 recorrer un array en un ciclo </a:t>
            </a:r>
            <a:r>
              <a:rPr lang="es-ES" sz="1600" dirty="0" err="1">
                <a:solidFill>
                  <a:srgbClr val="204F85"/>
                </a:solidFill>
                <a:latin typeface="Open Sans" panose="020B0606030504020204" pitchFamily="34" charset="0"/>
                <a:ea typeface="Open Sans" panose="020B0606030504020204" pitchFamily="34" charset="0"/>
                <a:cs typeface="Open Sans" panose="020B0606030504020204" pitchFamily="34" charset="0"/>
              </a:rPr>
              <a:t>for</a:t>
            </a: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Tanto en el caso de un valor de entrada de tamaño N</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rPr>
              <a:t>O igualmente un array de N elementos</a:t>
            </a: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s-E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1600" dirty="0">
              <a:solidFill>
                <a:srgbClr val="204F8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Imagen 8">
            <a:extLst>
              <a:ext uri="{FF2B5EF4-FFF2-40B4-BE49-F238E27FC236}">
                <a16:creationId xmlns:a16="http://schemas.microsoft.com/office/drawing/2014/main" id="{D5985BF7-EEEE-5FAC-BA73-8225EB4AE7E8}"/>
              </a:ext>
            </a:extLst>
          </p:cNvPr>
          <p:cNvPicPr>
            <a:picLocks noChangeAspect="1"/>
          </p:cNvPicPr>
          <p:nvPr/>
        </p:nvPicPr>
        <p:blipFill>
          <a:blip r:embed="rId3"/>
          <a:stretch>
            <a:fillRect/>
          </a:stretch>
        </p:blipFill>
        <p:spPr>
          <a:xfrm>
            <a:off x="1524599" y="3465095"/>
            <a:ext cx="9383434" cy="1200318"/>
          </a:xfrm>
          <a:prstGeom prst="rect">
            <a:avLst/>
          </a:prstGeom>
        </p:spPr>
      </p:pic>
      <p:pic>
        <p:nvPicPr>
          <p:cNvPr id="11" name="Imagen 10">
            <a:extLst>
              <a:ext uri="{FF2B5EF4-FFF2-40B4-BE49-F238E27FC236}">
                <a16:creationId xmlns:a16="http://schemas.microsoft.com/office/drawing/2014/main" id="{78613E46-24AE-8089-EDD7-3EA685F7E7AA}"/>
              </a:ext>
            </a:extLst>
          </p:cNvPr>
          <p:cNvPicPr>
            <a:picLocks noChangeAspect="1"/>
          </p:cNvPicPr>
          <p:nvPr/>
        </p:nvPicPr>
        <p:blipFill>
          <a:blip r:embed="rId4"/>
          <a:stretch>
            <a:fillRect/>
          </a:stretch>
        </p:blipFill>
        <p:spPr>
          <a:xfrm>
            <a:off x="1524599" y="5167345"/>
            <a:ext cx="9307224" cy="1562318"/>
          </a:xfrm>
          <a:prstGeom prst="rect">
            <a:avLst/>
          </a:prstGeom>
        </p:spPr>
      </p:pic>
    </p:spTree>
    <p:extLst>
      <p:ext uri="{BB962C8B-B14F-4D97-AF65-F5344CB8AC3E}">
        <p14:creationId xmlns:p14="http://schemas.microsoft.com/office/powerpoint/2010/main" val="3834883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2528</Words>
  <Application>Microsoft Office PowerPoint</Application>
  <PresentationFormat>Panorámica</PresentationFormat>
  <Paragraphs>116</Paragraphs>
  <Slides>16</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__Poppins_3bfef9</vt:lpstr>
      <vt:lpstr>Arial</vt:lpstr>
      <vt:lpstr>Calibri</vt:lpstr>
      <vt:lpstr>Calibri Light</vt:lpstr>
      <vt:lpstr>Open Sans</vt:lpstr>
      <vt:lpstr>Ubuntu</vt:lpstr>
      <vt:lpstr>Tema de Office</vt:lpstr>
      <vt:lpstr>Presentación de PowerPoint</vt:lpstr>
      <vt:lpstr>Presentación de PowerPoint</vt:lpstr>
      <vt:lpstr>La complejidad del peor de los casos resulta ser la más útil de estas tres medidas en la práctica.</vt:lpstr>
      <vt:lpstr>Presentación de PowerPoint</vt:lpstr>
      <vt:lpstr>Presentación de PowerPoint</vt:lpstr>
      <vt:lpstr>Presentación de PowerPoint</vt:lpstr>
      <vt:lpstr>EJEMPLOS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Sabrina</dc:creator>
  <cp:lastModifiedBy>Angel Leonardo Bianco</cp:lastModifiedBy>
  <cp:revision>15</cp:revision>
  <dcterms:created xsi:type="dcterms:W3CDTF">2022-03-22T21:25:36Z</dcterms:created>
  <dcterms:modified xsi:type="dcterms:W3CDTF">2023-06-10T01:22:04Z</dcterms:modified>
</cp:coreProperties>
</file>