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0"/>
  </p:notesMasterIdLst>
  <p:sldIdLst>
    <p:sldId id="256" r:id="rId3"/>
    <p:sldId id="257" r:id="rId4"/>
    <p:sldId id="280" r:id="rId5"/>
    <p:sldId id="294" r:id="rId6"/>
    <p:sldId id="295" r:id="rId7"/>
    <p:sldId id="296" r:id="rId8"/>
    <p:sldId id="297"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AR"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ECC0F79-25F6-4845-845F-1F9015D32816}" type="slidenum">
              <a:rPr lang="en-US" sz="1400" b="0" strike="noStrike" spc="-1">
                <a:latin typeface="Times New Roman"/>
              </a:rPr>
              <a:t>‹Nº›</a:t>
            </a:fld>
            <a:endParaRPr lang="en-US" sz="1400" b="0" strike="noStrike" spc="-1">
              <a:latin typeface="Times New Roman"/>
            </a:endParaRPr>
          </a:p>
        </p:txBody>
      </p:sp>
    </p:spTree>
    <p:extLst>
      <p:ext uri="{BB962C8B-B14F-4D97-AF65-F5344CB8AC3E}">
        <p14:creationId xmlns:p14="http://schemas.microsoft.com/office/powerpoint/2010/main" val="2473887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08075" y="812800"/>
            <a:ext cx="5343525" cy="4008438"/>
          </a:xfrm>
        </p:spPr>
      </p:sp>
      <p:sp>
        <p:nvSpPr>
          <p:cNvPr id="3" name="Marcador de notas 2"/>
          <p:cNvSpPr>
            <a:spLocks noGrp="1"/>
          </p:cNvSpPr>
          <p:nvPr>
            <p:ph type="body" idx="1"/>
          </p:nvPr>
        </p:nvSpPr>
        <p:spPr/>
        <p:txBody>
          <a:bodyPr/>
          <a:lstStyle/>
          <a:p>
            <a:pPr algn="l"/>
            <a:r>
              <a:rPr lang="es-ES" b="0" i="0" dirty="0">
                <a:solidFill>
                  <a:srgbClr val="374151"/>
                </a:solidFill>
                <a:effectLst/>
                <a:latin typeface="Söhne"/>
              </a:rPr>
              <a:t>Un árbol es una estructura de datos en forma de jerarquía que se utiliza para representar relaciones de contenido y organización en un sistema. En un árbol, cada elemento se conoce como un nodo y está relacionado con otros nodos de forma que uno es el padre y los otros son los hijos.</a:t>
            </a:r>
          </a:p>
          <a:p>
            <a:pPr algn="l"/>
            <a:r>
              <a:rPr lang="es-ES" b="0" i="0" dirty="0">
                <a:solidFill>
                  <a:srgbClr val="374151"/>
                </a:solidFill>
                <a:effectLst/>
                <a:latin typeface="Söhne"/>
              </a:rPr>
              <a:t>Un árbol puede tener un nodo raíz, que es el nodo principal y el nodo de partida para navegar por la estructura. Los nodos que no tienen hijos se conocen como hojas o nodos terminales. La distancia entre un nodo y su padre se conoce como la profundidad del nodo.</a:t>
            </a:r>
          </a:p>
          <a:p>
            <a:pPr algn="l"/>
            <a:r>
              <a:rPr lang="es-ES" b="0" i="0" dirty="0">
                <a:solidFill>
                  <a:srgbClr val="374151"/>
                </a:solidFill>
                <a:effectLst/>
                <a:latin typeface="Söhne"/>
              </a:rPr>
              <a:t>Hay varios tipos de árboles, como los árboles binarios, los árboles AVL, los árboles B, los árboles rojinegros, entre otros. Cada tipo de árbol se utiliza en diferentes situaciones según las necesidades de la aplicación, como para realizar búsquedas, inserciones y eliminaciones de forma eficiente.</a:t>
            </a:r>
          </a:p>
          <a:p>
            <a:pPr algn="l"/>
            <a:r>
              <a:rPr lang="es-ES" b="0" i="0" dirty="0">
                <a:solidFill>
                  <a:srgbClr val="374151"/>
                </a:solidFill>
                <a:effectLst/>
                <a:latin typeface="Söhne"/>
              </a:rPr>
              <a:t>Los árboles son ampliamente utilizados en la informática y se pueden encontrar en muchos algoritmos y estructuras de datos, como árboles de búsqueda, árboles de decisión, sistemas de archivos, entre otros.</a:t>
            </a:r>
          </a:p>
          <a:p>
            <a:endParaRPr lang="es-AR" dirty="0"/>
          </a:p>
        </p:txBody>
      </p:sp>
      <p:sp>
        <p:nvSpPr>
          <p:cNvPr id="4" name="Marcador de número de diapositiva 3"/>
          <p:cNvSpPr>
            <a:spLocks noGrp="1"/>
          </p:cNvSpPr>
          <p:nvPr>
            <p:ph type="sldNum" idx="9"/>
          </p:nvPr>
        </p:nvSpPr>
        <p:spPr/>
        <p:txBody>
          <a:bodyPr/>
          <a:lstStyle/>
          <a:p>
            <a:pPr algn="r">
              <a:buNone/>
            </a:pPr>
            <a:fld id="{4ECC0F79-25F6-4845-845F-1F9015D32816}" type="slidenum">
              <a:rPr lang="en-US" sz="1400" b="0" strike="noStrike" spc="-1" smtClean="0">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400902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6E2E6B7-6DFE-4FFB-9A00-6853F3792186}"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7E32ED4F-5969-45FD-8955-6E13F08C5239}"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40A4B9CB-7010-4383-91D5-5408248EA4FF}"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C6B2A84-46BD-4E77-8666-F3B805D39A74}"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C7938D67-AD63-417A-85E4-5EDCAEC8C9DF}"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A0BB84A-1ACA-4AC8-BFFF-B41E1118CD48}"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3C6B650E-89B2-4814-B3BC-22135B20317C}"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7674BE08-7EEA-4B16-996C-288AE025A5E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A394CDEC-AB72-4E06-B4EB-05894101DD32}"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85800" y="2130480"/>
            <a:ext cx="7772040" cy="6813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8F61EFC-5EB5-4D2D-8695-E92A83CB9C89}"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B082666C-7BD3-42F5-861C-CDE2C5E801B8}"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DE3A885B-FA7A-45DE-AE1D-C61C0E27A930}"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DBE8AD92-6158-4F79-9AE1-819F28241735}"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5D79EBF-DAEA-4647-8EBC-3B701F1BB252}"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F749FF7-702F-4F9D-93E0-AB52120A97A1}"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95334159-FD07-4E6C-A3E1-2277D67B1287}"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471E6EB7-3B21-4211-9FF6-1E1CD4AAA972}"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FDB85D9A-B5B2-4777-95E7-643C0BCE0B81}"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E5CCFA8-2089-4932-94C1-DDA815C898A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16FDC7BE-36C9-409E-9F0C-57D9C47EDFF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85800" y="2130480"/>
            <a:ext cx="7772040" cy="68130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25E75EB-6384-4B9F-BF89-849F847B3F3B}"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CE400F1-26D0-4009-956C-0E160C581451}"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AF0895E-7CBE-4B96-BD9E-D597208089F0}"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85800" y="2130480"/>
            <a:ext cx="7772040" cy="1469520"/>
          </a:xfrm>
          <a:prstGeom prst="rect">
            <a:avLst/>
          </a:prstGeom>
          <a:noFill/>
          <a:ln w="0">
            <a:noFill/>
          </a:ln>
        </p:spPr>
        <p:txBody>
          <a:bodyPr lIns="0" tIns="0" rIns="0" bIns="0" anchor="ctr">
            <a:noAutofit/>
          </a:bodyPr>
          <a:lstStyle/>
          <a:p>
            <a:endParaRPr lang="es-AR" sz="1800" b="0" strike="noStrike" spc="-1">
              <a:solidFill>
                <a:srgbClr val="000000"/>
              </a:solidFill>
              <a:latin typeface="Calibri"/>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887B079-FFAF-4267-B321-6190858FD9A0}"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1122480"/>
            <a:ext cx="7772040" cy="2387160"/>
          </a:xfrm>
          <a:prstGeom prst="rect">
            <a:avLst/>
          </a:prstGeom>
          <a:noFill/>
          <a:ln w="0">
            <a:noFill/>
          </a:ln>
        </p:spPr>
        <p:txBody>
          <a:bodyPr anchor="b">
            <a:noAutofit/>
          </a:bodyPr>
          <a:lstStyle/>
          <a:p>
            <a:pPr algn="ctr">
              <a:lnSpc>
                <a:spcPct val="90000"/>
              </a:lnSpc>
              <a:buNone/>
            </a:pPr>
            <a:r>
              <a:rPr lang="es-ES" sz="6000" b="0" strike="noStrike" spc="-1">
                <a:solidFill>
                  <a:srgbClr val="000000"/>
                </a:solidFill>
                <a:latin typeface="Calibri Light"/>
              </a:rPr>
              <a:t>Haga clic para modificar el estilo de título del patrón</a:t>
            </a:r>
            <a:endParaRPr lang="es-AR" sz="6000" b="0" strike="noStrike" spc="-1">
              <a:solidFill>
                <a:srgbClr val="000000"/>
              </a:solidFill>
              <a:latin typeface="Calibri"/>
            </a:endParaRPr>
          </a:p>
        </p:txBody>
      </p:sp>
      <p:sp>
        <p:nvSpPr>
          <p:cNvPr id="6" name="PlaceHolder 2"/>
          <p:cNvSpPr>
            <a:spLocks noGrp="1"/>
          </p:cNvSpPr>
          <p:nvPr>
            <p:ph type="dt" idx="1"/>
          </p:nvPr>
        </p:nvSpPr>
        <p:spPr>
          <a:xfrm>
            <a:off x="628560" y="6356520"/>
            <a:ext cx="20570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2" name="PlaceHolder 3"/>
          <p:cNvSpPr>
            <a:spLocks noGrp="1"/>
          </p:cNvSpPr>
          <p:nvPr>
            <p:ph type="ftr" idx="2"/>
          </p:nvPr>
        </p:nvSpPr>
        <p:spPr>
          <a:xfrm>
            <a:off x="3029040" y="6356520"/>
            <a:ext cx="3085920" cy="364680"/>
          </a:xfrm>
          <a:prstGeom prst="rect">
            <a:avLst/>
          </a:prstGeom>
          <a:noFill/>
          <a:ln w="0">
            <a:noFill/>
          </a:ln>
        </p:spPr>
        <p:txBody>
          <a:bodyPr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&lt;footer&gt;</a:t>
            </a:r>
            <a:endParaRPr lang="en-US" sz="1200" b="0" strike="noStrike" spc="-1">
              <a:latin typeface="Times New Roman"/>
            </a:endParaRPr>
          </a:p>
        </p:txBody>
      </p:sp>
      <p:sp>
        <p:nvSpPr>
          <p:cNvPr id="3" name="PlaceHolder 4"/>
          <p:cNvSpPr>
            <a:spLocks noGrp="1"/>
          </p:cNvSpPr>
          <p:nvPr>
            <p:ph type="sldNum" idx="3"/>
          </p:nvPr>
        </p:nvSpPr>
        <p:spPr>
          <a:xfrm>
            <a:off x="6458040" y="6356520"/>
            <a:ext cx="20570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1BB98B4C-1036-4210-9CBC-A6A44A1A4CDA}" type="slidenum">
              <a:rPr lang="en-US" sz="1200" b="0" strike="noStrike" spc="-1">
                <a:solidFill>
                  <a:srgbClr val="8B8B8B"/>
                </a:solidFill>
                <a:latin typeface="Calibri"/>
              </a:rPr>
              <a:t>‹Nº›</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AR"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AR"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AR"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AR"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AR"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AR"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AR"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480"/>
            <a:ext cx="7772040" cy="1469520"/>
          </a:xfrm>
          <a:prstGeom prst="rect">
            <a:avLst/>
          </a:prstGeom>
          <a:noFill/>
          <a:ln w="0">
            <a:noFill/>
          </a:ln>
        </p:spPr>
        <p:txBody>
          <a:bodyPr anchor="ctr">
            <a:noAutofit/>
          </a:bodyPr>
          <a:lstStyle/>
          <a:p>
            <a:pPr algn="ctr">
              <a:lnSpc>
                <a:spcPct val="100000"/>
              </a:lnSpc>
              <a:buNone/>
            </a:pPr>
            <a:r>
              <a:rPr lang="es-ES" sz="4400" b="0" strike="noStrike" spc="-1">
                <a:solidFill>
                  <a:srgbClr val="000000"/>
                </a:solidFill>
                <a:latin typeface="Calibri"/>
              </a:rPr>
              <a:t>Haga clic para modificar el estilo de título del patrón</a:t>
            </a:r>
            <a:endParaRPr lang="es-AR" sz="4400" b="0" strike="noStrike" spc="-1">
              <a:solidFill>
                <a:srgbClr val="000000"/>
              </a:solidFill>
              <a:latin typeface="Calibri"/>
            </a:endParaRPr>
          </a:p>
        </p:txBody>
      </p:sp>
      <p:sp>
        <p:nvSpPr>
          <p:cNvPr id="42" name="PlaceHolder 2"/>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lang="es-AR" sz="1200" b="0" strike="noStrike" spc="-1">
                <a:solidFill>
                  <a:srgbClr val="8B8B8B"/>
                </a:solidFill>
                <a:latin typeface="Calibri"/>
              </a:defRPr>
            </a:lvl1pPr>
          </a:lstStyle>
          <a:p>
            <a:pPr>
              <a:lnSpc>
                <a:spcPct val="100000"/>
              </a:lnSpc>
              <a:buNone/>
            </a:pPr>
            <a:r>
              <a:rPr lang="es-AR" sz="1200" b="0" strike="noStrike" spc="-1">
                <a:solidFill>
                  <a:srgbClr val="8B8B8B"/>
                </a:solidFill>
                <a:latin typeface="Calibri"/>
              </a:rPr>
              <a:t>&lt;date/time&gt;</a:t>
            </a:r>
            <a:endParaRPr lang="en-US" sz="1200" b="0" strike="noStrike" spc="-1">
              <a:latin typeface="Times New Roman"/>
            </a:endParaRPr>
          </a:p>
        </p:txBody>
      </p:sp>
      <p:sp>
        <p:nvSpPr>
          <p:cNvPr id="43" name="PlaceHolder 3"/>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44" name="PlaceHolder 4"/>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lang="es-AR" sz="1200" b="0" strike="noStrike" spc="-1">
                <a:solidFill>
                  <a:srgbClr val="8B8B8B"/>
                </a:solidFill>
                <a:latin typeface="Calibri"/>
              </a:defRPr>
            </a:lvl1pPr>
          </a:lstStyle>
          <a:p>
            <a:pPr algn="r">
              <a:lnSpc>
                <a:spcPct val="100000"/>
              </a:lnSpc>
              <a:buNone/>
            </a:pPr>
            <a:fld id="{3362529A-E489-4209-A0D5-1CBB317CD86D}" type="slidenum">
              <a:rPr lang="es-AR" sz="1200" b="0" strike="noStrike" spc="-1">
                <a:solidFill>
                  <a:srgbClr val="8B8B8B"/>
                </a:solidFill>
                <a:latin typeface="Calibri"/>
              </a:rPr>
              <a:t>‹Nº›</a:t>
            </a:fld>
            <a:endParaRPr lang="en-US" sz="1200" b="0" strike="noStrike" spc="-1">
              <a:latin typeface="Times New Roman"/>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AR"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s-AR"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s-AR"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s-AR"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s-AR"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s-AR"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s-AR"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13.gif"/><Relationship Id="rId4" Type="http://schemas.openxmlformats.org/officeDocument/2006/relationships/image" Target="../media/image12.gif"/></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2.jpeg"/><Relationship Id="rId1" Type="http://schemas.openxmlformats.org/officeDocument/2006/relationships/slideLayout" Target="../slideLayouts/slideLayout14.xml"/><Relationship Id="rId4" Type="http://schemas.openxmlformats.org/officeDocument/2006/relationships/image" Target="../media/image15.gif"/></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88" name="CuadroTexto 1"/>
          <p:cNvSpPr/>
          <p:nvPr/>
        </p:nvSpPr>
        <p:spPr>
          <a:xfrm>
            <a:off x="4455000" y="4382800"/>
            <a:ext cx="4689000" cy="134288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50000"/>
              </a:lnSpc>
              <a:buNone/>
            </a:pPr>
            <a:r>
              <a:rPr lang="en-US" sz="2400" b="1" strike="noStrike" spc="-1" dirty="0" err="1">
                <a:solidFill>
                  <a:srgbClr val="FFFFFF"/>
                </a:solidFill>
                <a:latin typeface="Open Sans"/>
                <a:ea typeface="Open Sans"/>
              </a:rPr>
              <a:t>Estructuras</a:t>
            </a:r>
            <a:r>
              <a:rPr lang="en-US" sz="2400" b="1" strike="noStrike" spc="-1" dirty="0">
                <a:solidFill>
                  <a:srgbClr val="FFFFFF"/>
                </a:solidFill>
                <a:latin typeface="Open Sans"/>
                <a:ea typeface="Open Sans"/>
              </a:rPr>
              <a:t> de </a:t>
            </a:r>
            <a:r>
              <a:rPr lang="en-US" sz="2400" b="1" strike="noStrike" spc="-1" dirty="0" err="1">
                <a:solidFill>
                  <a:srgbClr val="FFFFFF"/>
                </a:solidFill>
                <a:latin typeface="Open Sans"/>
                <a:ea typeface="Open Sans"/>
              </a:rPr>
              <a:t>Datos</a:t>
            </a:r>
            <a:endParaRPr lang="en-US" sz="2400" b="0" strike="noStrike" spc="-1" dirty="0">
              <a:latin typeface="Arial"/>
            </a:endParaRPr>
          </a:p>
          <a:p>
            <a:pPr algn="ctr">
              <a:lnSpc>
                <a:spcPct val="150000"/>
              </a:lnSpc>
              <a:buNone/>
            </a:pPr>
            <a:r>
              <a:rPr lang="en-US" sz="1600" b="1" strike="noStrike" spc="-1">
                <a:solidFill>
                  <a:srgbClr val="FFFFFF"/>
                </a:solidFill>
                <a:latin typeface="Open Sans"/>
                <a:ea typeface="Open Sans"/>
              </a:rPr>
              <a:t>Dr</a:t>
            </a:r>
            <a:r>
              <a:rPr lang="en-US" sz="1600" b="1" strike="noStrike" spc="-1" dirty="0">
                <a:solidFill>
                  <a:srgbClr val="FFFFFF"/>
                </a:solidFill>
                <a:latin typeface="Open Sans"/>
                <a:ea typeface="Open Sans"/>
              </a:rPr>
              <a:t>. Diego </a:t>
            </a:r>
            <a:r>
              <a:rPr lang="en-US" sz="1600" b="1" strike="noStrike" spc="-1" dirty="0" err="1">
                <a:solidFill>
                  <a:srgbClr val="FFFFFF"/>
                </a:solidFill>
                <a:latin typeface="Open Sans"/>
                <a:ea typeface="Open Sans"/>
              </a:rPr>
              <a:t>Agustín</a:t>
            </a:r>
            <a:r>
              <a:rPr lang="en-US" sz="1600" b="1" strike="noStrike" spc="-1" dirty="0">
                <a:solidFill>
                  <a:srgbClr val="FFFFFF"/>
                </a:solidFill>
                <a:latin typeface="Open Sans"/>
                <a:ea typeface="Open Sans"/>
              </a:rPr>
              <a:t> Ambrossio</a:t>
            </a:r>
            <a:endParaRPr lang="en-US" sz="1600" b="0" strike="noStrike" spc="-1" dirty="0">
              <a:latin typeface="Arial"/>
            </a:endParaRPr>
          </a:p>
          <a:p>
            <a:pPr algn="ctr">
              <a:lnSpc>
                <a:spcPct val="150000"/>
              </a:lnSpc>
              <a:buNone/>
            </a:pPr>
            <a:r>
              <a:rPr lang="en-US" sz="1600" b="1" strike="noStrike" spc="-1" dirty="0" err="1">
                <a:solidFill>
                  <a:srgbClr val="FFFFFF"/>
                </a:solidFill>
                <a:latin typeface="Open Sans"/>
                <a:ea typeface="Open Sans"/>
              </a:rPr>
              <a:t>Anl</a:t>
            </a:r>
            <a:r>
              <a:rPr lang="en-US" sz="1600" b="1" strike="noStrike" spc="-1" dirty="0">
                <a:solidFill>
                  <a:srgbClr val="FFFFFF"/>
                </a:solidFill>
                <a:latin typeface="Open Sans"/>
                <a:ea typeface="Open Sans"/>
              </a:rPr>
              <a:t>. Sis. Angel Leonardo </a:t>
            </a:r>
            <a:r>
              <a:rPr lang="en-US" sz="1600" b="1" strike="noStrike" spc="-1" dirty="0" err="1">
                <a:solidFill>
                  <a:srgbClr val="FFFFFF"/>
                </a:solidFill>
                <a:latin typeface="Open Sans"/>
                <a:ea typeface="Open Sans"/>
              </a:rPr>
              <a:t>Bianco</a:t>
            </a:r>
            <a:endParaRPr lang="en-US" sz="1600" b="0" strike="noStrike" spc="-1" dirty="0">
              <a:latin typeface="Arial"/>
            </a:endParaRPr>
          </a:p>
        </p:txBody>
      </p:sp>
      <p:sp>
        <p:nvSpPr>
          <p:cNvPr id="89" name="TextShape 2"/>
          <p:cNvSpPr/>
          <p:nvPr/>
        </p:nvSpPr>
        <p:spPr>
          <a:xfrm>
            <a:off x="4834080" y="2061000"/>
            <a:ext cx="4104000" cy="657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4000" b="1" i="1" spc="-1" dirty="0" err="1">
                <a:solidFill>
                  <a:srgbClr val="FFFFFF"/>
                </a:solidFill>
                <a:latin typeface="Arial"/>
              </a:rPr>
              <a:t>A</a:t>
            </a:r>
            <a:r>
              <a:rPr lang="en-US" sz="4000" b="1" i="1" strike="noStrike" spc="-1" dirty="0" err="1">
                <a:solidFill>
                  <a:srgbClr val="FFFFFF"/>
                </a:solidFill>
                <a:latin typeface="Arial"/>
              </a:rPr>
              <a:t>rboles</a:t>
            </a:r>
            <a:endParaRPr lang="en-US" sz="40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adro de texto 2"/>
          <p:cNvSpPr/>
          <p:nvPr/>
        </p:nvSpPr>
        <p:spPr>
          <a:xfrm>
            <a:off x="2258640" y="232560"/>
            <a:ext cx="4252320" cy="297000"/>
          </a:xfrm>
          <a:prstGeom prst="rect">
            <a:avLst/>
          </a:prstGeom>
          <a:noFill/>
          <a:ln w="9525">
            <a:noFill/>
          </a:ln>
        </p:spPr>
        <p:style>
          <a:lnRef idx="0">
            <a:scrgbClr r="0" g="0" b="0"/>
          </a:lnRef>
          <a:fillRef idx="0">
            <a:scrgbClr r="0" g="0" b="0"/>
          </a:fillRef>
          <a:effectRef idx="0">
            <a:scrgbClr r="0" g="0" b="0"/>
          </a:effectRef>
          <a:fontRef idx="minor"/>
        </p:style>
        <p:txBody>
          <a:bodyPr anchor="t">
            <a:noAutofit/>
          </a:bodyPr>
          <a:lstStyle/>
          <a:p>
            <a:pPr>
              <a:lnSpc>
                <a:spcPct val="107000"/>
              </a:lnSpc>
              <a:spcAft>
                <a:spcPts val="799"/>
              </a:spcAft>
              <a:buNone/>
            </a:pPr>
            <a:r>
              <a:rPr lang="es-AR" sz="1400" b="0" strike="noStrike" spc="-1">
                <a:solidFill>
                  <a:srgbClr val="FFFFFF"/>
                </a:solidFill>
                <a:latin typeface="Arial Black"/>
                <a:ea typeface="Calibri"/>
              </a:rPr>
              <a:t> </a:t>
            </a:r>
            <a:endParaRPr lang="en-US" sz="1400" b="0" strike="noStrike" spc="-1">
              <a:latin typeface="Arial"/>
            </a:endParaRPr>
          </a:p>
        </p:txBody>
      </p:sp>
      <p:sp>
        <p:nvSpPr>
          <p:cNvPr id="91" name="TextShape 3"/>
          <p:cNvSpPr/>
          <p:nvPr/>
        </p:nvSpPr>
        <p:spPr>
          <a:xfrm>
            <a:off x="135620" y="1770195"/>
            <a:ext cx="4628189" cy="509163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buNone/>
            </a:pPr>
            <a:r>
              <a:rPr lang="es-AR" sz="2000" b="1" u="sng" spc="-1" dirty="0">
                <a:solidFill>
                  <a:srgbClr val="000000"/>
                </a:solidFill>
                <a:latin typeface="Arial"/>
              </a:rPr>
              <a:t>Arboles</a:t>
            </a:r>
            <a:r>
              <a:rPr lang="es-AR" sz="2000" b="1" u="sng" strike="noStrike" spc="-1" dirty="0">
                <a:solidFill>
                  <a:srgbClr val="000000"/>
                </a:solidFill>
                <a:uFillTx/>
                <a:latin typeface="Arial"/>
              </a:rPr>
              <a:t>: </a:t>
            </a:r>
            <a:endParaRPr lang="en-US" sz="2000" b="1" strike="noStrike" spc="-1" dirty="0">
              <a:latin typeface="Arial"/>
            </a:endParaRPr>
          </a:p>
          <a:p>
            <a:pPr algn="just">
              <a:lnSpc>
                <a:spcPct val="100000"/>
              </a:lnSpc>
              <a:buNone/>
            </a:pPr>
            <a:endParaRPr lang="en-US" sz="2000" b="0" strike="noStrike" spc="-1" dirty="0">
              <a:latin typeface="Arial"/>
            </a:endParaRPr>
          </a:p>
          <a:p>
            <a:pPr marL="800280" lvl="1" indent="-343080" algn="just">
              <a:lnSpc>
                <a:spcPct val="150000"/>
              </a:lnSpc>
              <a:buClr>
                <a:srgbClr val="000000"/>
              </a:buClr>
              <a:buFont typeface="Wingdings" charset="2"/>
              <a:buChar char=""/>
            </a:pPr>
            <a:r>
              <a:rPr lang="es-AR" sz="2000" b="0" strike="noStrike" spc="-1" dirty="0">
                <a:solidFill>
                  <a:srgbClr val="000000"/>
                </a:solidFill>
                <a:latin typeface="Arial"/>
              </a:rPr>
              <a:t>Definiciones, Operaciones</a:t>
            </a:r>
          </a:p>
          <a:p>
            <a:pPr marL="1257480" lvl="2" indent="-343080" algn="just">
              <a:lnSpc>
                <a:spcPct val="150000"/>
              </a:lnSpc>
              <a:buClr>
                <a:srgbClr val="000000"/>
              </a:buClr>
              <a:buFont typeface="Wingdings" charset="2"/>
              <a:buChar char=""/>
            </a:pPr>
            <a:r>
              <a:rPr lang="es-AR" spc="-1" dirty="0">
                <a:solidFill>
                  <a:srgbClr val="000000"/>
                </a:solidFill>
                <a:latin typeface="Arial"/>
              </a:rPr>
              <a:t>Arboles </a:t>
            </a:r>
          </a:p>
          <a:p>
            <a:pPr marL="1257480" lvl="2" indent="-343080" algn="just">
              <a:lnSpc>
                <a:spcPct val="150000"/>
              </a:lnSpc>
              <a:buClr>
                <a:srgbClr val="000000"/>
              </a:buClr>
              <a:buFont typeface="Wingdings" charset="2"/>
              <a:buChar char=""/>
            </a:pPr>
            <a:r>
              <a:rPr lang="es-AR" spc="-1" dirty="0">
                <a:solidFill>
                  <a:srgbClr val="000000"/>
                </a:solidFill>
                <a:latin typeface="Arial"/>
                <a:cs typeface="Andale Mono"/>
              </a:rPr>
              <a:t>Arboles Ordenados</a:t>
            </a:r>
          </a:p>
          <a:p>
            <a:pPr marL="1257480" lvl="2" indent="-343080" algn="just">
              <a:lnSpc>
                <a:spcPct val="150000"/>
              </a:lnSpc>
              <a:buClr>
                <a:srgbClr val="000000"/>
              </a:buClr>
              <a:buFont typeface="Wingdings" charset="2"/>
              <a:buChar char=""/>
            </a:pPr>
            <a:r>
              <a:rPr lang="es-AR" spc="-1" dirty="0">
                <a:solidFill>
                  <a:srgbClr val="000000"/>
                </a:solidFill>
                <a:latin typeface="Arial"/>
                <a:cs typeface="Andale Mono"/>
              </a:rPr>
              <a:t>Altura y Profundidad</a:t>
            </a:r>
            <a:r>
              <a:rPr lang="es-AR" spc="-1" dirty="0">
                <a:solidFill>
                  <a:srgbClr val="000000"/>
                </a:solidFill>
                <a:latin typeface="Andale Mono"/>
                <a:cs typeface="Andale Mono"/>
              </a:rPr>
              <a:t>.</a:t>
            </a:r>
            <a:endParaRPr lang="en-US" sz="2000" b="0" strike="noStrike" spc="-1" dirty="0">
              <a:latin typeface="Arial"/>
            </a:endParaRPr>
          </a:p>
          <a:p>
            <a:pPr marL="800280" lvl="1" indent="-343080" algn="just">
              <a:lnSpc>
                <a:spcPct val="150000"/>
              </a:lnSpc>
              <a:buClr>
                <a:srgbClr val="000000"/>
              </a:buClr>
              <a:buFont typeface="Wingdings" charset="2"/>
              <a:buChar char=""/>
            </a:pPr>
            <a:r>
              <a:rPr lang="en-US" sz="2000" spc="-1" dirty="0" err="1">
                <a:solidFill>
                  <a:srgbClr val="000000"/>
                </a:solidFill>
                <a:latin typeface="Arial"/>
              </a:rPr>
              <a:t>Arboles</a:t>
            </a:r>
            <a:r>
              <a:rPr lang="en-US" sz="2000" spc="-1" dirty="0">
                <a:solidFill>
                  <a:srgbClr val="000000"/>
                </a:solidFill>
                <a:latin typeface="Arial"/>
              </a:rPr>
              <a:t> </a:t>
            </a:r>
            <a:r>
              <a:rPr lang="en-US" sz="2000" spc="-1" dirty="0" err="1">
                <a:solidFill>
                  <a:srgbClr val="000000"/>
                </a:solidFill>
                <a:latin typeface="Arial"/>
              </a:rPr>
              <a:t>Binarios</a:t>
            </a:r>
            <a:endParaRPr lang="en-US" sz="2000" spc="-1" dirty="0">
              <a:solidFill>
                <a:srgbClr val="000000"/>
              </a:solidFill>
              <a:latin typeface="Arial"/>
            </a:endParaRPr>
          </a:p>
          <a:p>
            <a:pPr marL="1257480" lvl="2" indent="-343080" algn="just">
              <a:lnSpc>
                <a:spcPct val="150000"/>
              </a:lnSpc>
              <a:buClr>
                <a:srgbClr val="000000"/>
              </a:buClr>
              <a:buFont typeface="Wingdings" charset="2"/>
              <a:buChar char=""/>
            </a:pPr>
            <a:r>
              <a:rPr lang="en-US" sz="2000" spc="-1" dirty="0" err="1">
                <a:solidFill>
                  <a:srgbClr val="000000"/>
                </a:solidFill>
                <a:latin typeface="Arial"/>
              </a:rPr>
              <a:t>Definicion</a:t>
            </a:r>
            <a:r>
              <a:rPr lang="en-US" sz="2000" spc="-1" dirty="0">
                <a:solidFill>
                  <a:srgbClr val="000000"/>
                </a:solidFill>
                <a:latin typeface="Arial"/>
              </a:rPr>
              <a:t> y </a:t>
            </a:r>
            <a:r>
              <a:rPr lang="en-US" sz="2000" spc="-1" dirty="0" err="1">
                <a:solidFill>
                  <a:srgbClr val="000000"/>
                </a:solidFill>
                <a:latin typeface="Arial"/>
              </a:rPr>
              <a:t>Operaciones</a:t>
            </a:r>
            <a:endParaRPr lang="en-US" sz="2000" spc="-1" dirty="0">
              <a:solidFill>
                <a:srgbClr val="000000"/>
              </a:solidFill>
              <a:latin typeface="Arial"/>
            </a:endParaRPr>
          </a:p>
          <a:p>
            <a:pPr marL="800280" lvl="1" indent="-343080" algn="just">
              <a:lnSpc>
                <a:spcPct val="150000"/>
              </a:lnSpc>
              <a:buClr>
                <a:srgbClr val="000000"/>
              </a:buClr>
              <a:buFont typeface="Wingdings" charset="2"/>
              <a:buChar char=""/>
            </a:pPr>
            <a:r>
              <a:rPr lang="en-US" sz="2000" spc="-1" dirty="0" err="1">
                <a:solidFill>
                  <a:srgbClr val="000000"/>
                </a:solidFill>
                <a:latin typeface="Arial"/>
              </a:rPr>
              <a:t>Arboles</a:t>
            </a:r>
            <a:r>
              <a:rPr lang="en-US" sz="2000" spc="-1" dirty="0">
                <a:solidFill>
                  <a:srgbClr val="000000"/>
                </a:solidFill>
                <a:latin typeface="Arial"/>
              </a:rPr>
              <a:t> </a:t>
            </a:r>
            <a:r>
              <a:rPr lang="en-US" sz="2000" spc="-1" dirty="0" err="1">
                <a:solidFill>
                  <a:srgbClr val="000000"/>
                </a:solidFill>
                <a:latin typeface="Arial"/>
              </a:rPr>
              <a:t>Generales</a:t>
            </a:r>
            <a:endParaRPr lang="en-US" sz="2000" spc="-1" dirty="0">
              <a:solidFill>
                <a:srgbClr val="000000"/>
              </a:solidFill>
              <a:latin typeface="Arial"/>
            </a:endParaRPr>
          </a:p>
          <a:p>
            <a:pPr marL="1257480" lvl="2" indent="-343080" algn="just">
              <a:lnSpc>
                <a:spcPct val="150000"/>
              </a:lnSpc>
              <a:buClr>
                <a:srgbClr val="000000"/>
              </a:buClr>
              <a:buFont typeface="Wingdings" charset="2"/>
              <a:buChar char=""/>
            </a:pPr>
            <a:r>
              <a:rPr lang="en-US" sz="2000" spc="-1" dirty="0" err="1">
                <a:solidFill>
                  <a:srgbClr val="000000"/>
                </a:solidFill>
                <a:latin typeface="Arial"/>
              </a:rPr>
              <a:t>Recorridos</a:t>
            </a:r>
            <a:r>
              <a:rPr lang="en-US" sz="2000" spc="-1" dirty="0">
                <a:solidFill>
                  <a:srgbClr val="000000"/>
                </a:solidFill>
                <a:latin typeface="Arial"/>
              </a:rPr>
              <a:t> </a:t>
            </a:r>
            <a:r>
              <a:rPr lang="en-US" sz="2000" spc="-1" dirty="0" err="1">
                <a:solidFill>
                  <a:srgbClr val="000000"/>
                </a:solidFill>
                <a:latin typeface="Arial"/>
              </a:rPr>
              <a:t>en</a:t>
            </a:r>
            <a:r>
              <a:rPr lang="en-US" sz="2000" spc="-1" dirty="0">
                <a:solidFill>
                  <a:srgbClr val="000000"/>
                </a:solidFill>
                <a:latin typeface="Arial"/>
              </a:rPr>
              <a:t> </a:t>
            </a:r>
            <a:r>
              <a:rPr lang="en-US" sz="2000" spc="-1" dirty="0" err="1">
                <a:solidFill>
                  <a:srgbClr val="000000"/>
                </a:solidFill>
                <a:latin typeface="Arial"/>
              </a:rPr>
              <a:t>Arboles</a:t>
            </a:r>
            <a:endParaRPr lang="en-US" sz="2000" spc="-1" dirty="0">
              <a:solidFill>
                <a:srgbClr val="000000"/>
              </a:solidFill>
              <a:latin typeface="Arial"/>
            </a:endParaRPr>
          </a:p>
          <a:p>
            <a:pPr marL="800280" lvl="1" indent="-343080" algn="just">
              <a:lnSpc>
                <a:spcPct val="100000"/>
              </a:lnSpc>
              <a:buClr>
                <a:srgbClr val="000000"/>
              </a:buClr>
              <a:buFont typeface="Wingdings" charset="2"/>
              <a:buChar char=""/>
            </a:pPr>
            <a:endParaRPr lang="en-US" strike="noStrike" spc="-1" dirty="0">
              <a:latin typeface="Arial"/>
            </a:endParaRPr>
          </a:p>
        </p:txBody>
      </p:sp>
      <p:sp>
        <p:nvSpPr>
          <p:cNvPr id="92" name="TextBox 4"/>
          <p:cNvSpPr/>
          <p:nvPr/>
        </p:nvSpPr>
        <p:spPr>
          <a:xfrm>
            <a:off x="7920" y="1192680"/>
            <a:ext cx="1639800" cy="456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400" b="1" u="sng" strike="noStrike" spc="-1">
                <a:solidFill>
                  <a:srgbClr val="4F81BD"/>
                </a:solidFill>
                <a:uFillTx/>
                <a:latin typeface="Arial"/>
              </a:rPr>
              <a:t>Overview</a:t>
            </a:r>
            <a:r>
              <a:rPr lang="en-US" sz="2400" b="1" strike="noStrike" spc="-1">
                <a:solidFill>
                  <a:srgbClr val="4F81BD"/>
                </a:solidFill>
                <a:latin typeface="Arial"/>
              </a:rPr>
              <a:t>:</a:t>
            </a:r>
            <a:endParaRPr lang="en-US" sz="2400" b="0" strike="noStrike" spc="-1">
              <a:latin typeface="Arial"/>
            </a:endParaRPr>
          </a:p>
        </p:txBody>
      </p:sp>
      <p:pic>
        <p:nvPicPr>
          <p:cNvPr id="93" name="16 Imagen"/>
          <p:cNvPicPr/>
          <p:nvPr/>
        </p:nvPicPr>
        <p:blipFill>
          <a:blip r:embed="rId2"/>
          <a:stretch/>
        </p:blipFill>
        <p:spPr>
          <a:xfrm>
            <a:off x="0" y="1440"/>
            <a:ext cx="9143640" cy="1171080"/>
          </a:xfrm>
          <a:prstGeom prst="rect">
            <a:avLst/>
          </a:prstGeom>
          <a:ln w="0">
            <a:noFill/>
          </a:ln>
        </p:spPr>
      </p:pic>
      <p:sp>
        <p:nvSpPr>
          <p:cNvPr id="94"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95" name="17 CuadroTexto"/>
          <p:cNvSpPr/>
          <p:nvPr/>
        </p:nvSpPr>
        <p:spPr>
          <a:xfrm>
            <a:off x="3267487" y="494528"/>
            <a:ext cx="2767553" cy="67565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r>
              <a:rPr lang="es-AR" sz="2000" b="1" strike="noStrike" spc="-1" dirty="0">
                <a:solidFill>
                  <a:srgbClr val="FFFFFF"/>
                </a:solidFill>
                <a:latin typeface="TeXGyreAdventor"/>
              </a:rPr>
              <a:t> - </a:t>
            </a:r>
            <a:r>
              <a:rPr lang="es-AR" sz="2000" b="1" u="sng" spc="-1" dirty="0">
                <a:solidFill>
                  <a:srgbClr val="FFFFFF"/>
                </a:solidFill>
                <a:latin typeface="TeXGyreAdventor"/>
              </a:rPr>
              <a:t>Arboles </a:t>
            </a:r>
            <a:r>
              <a:rPr lang="es-AR" sz="2000" b="1" strike="noStrike" spc="-1" dirty="0">
                <a:solidFill>
                  <a:srgbClr val="FFFFFF"/>
                </a:solidFill>
                <a:latin typeface="TeXGyreAdventor"/>
              </a:rPr>
              <a:t>-</a:t>
            </a:r>
            <a:endParaRPr lang="en-US" sz="2000" b="0" strike="noStrike" spc="-1" dirty="0">
              <a:latin typeface="Arial"/>
            </a:endParaRPr>
          </a:p>
          <a:p>
            <a:pPr algn="ctr">
              <a:lnSpc>
                <a:spcPct val="100000"/>
              </a:lnSpc>
              <a:buNone/>
            </a:pPr>
            <a:endParaRPr lang="en-US" sz="1800" b="0" strike="noStrike" spc="-1" dirty="0">
              <a:latin typeface="Arial"/>
            </a:endParaRPr>
          </a:p>
        </p:txBody>
      </p:sp>
      <p:sp>
        <p:nvSpPr>
          <p:cNvPr id="2" name="Rectangle 1">
            <a:extLst>
              <a:ext uri="{FF2B5EF4-FFF2-40B4-BE49-F238E27FC236}">
                <a16:creationId xmlns:a16="http://schemas.microsoft.com/office/drawing/2014/main" id="{77328CFB-2C34-F043-9DB3-BCEEA33C641D}"/>
              </a:ext>
            </a:extLst>
          </p:cNvPr>
          <p:cNvSpPr/>
          <p:nvPr/>
        </p:nvSpPr>
        <p:spPr>
          <a:xfrm>
            <a:off x="4571820" y="2321184"/>
            <a:ext cx="5149618" cy="3595793"/>
          </a:xfrm>
          <a:prstGeom prst="rect">
            <a:avLst/>
          </a:prstGeom>
        </p:spPr>
        <p:txBody>
          <a:bodyPr wrap="square">
            <a:spAutoFit/>
          </a:bodyPr>
          <a:lstStyle/>
          <a:p>
            <a:pPr marL="800280" lvl="1" indent="-343080" algn="just">
              <a:lnSpc>
                <a:spcPct val="150000"/>
              </a:lnSpc>
              <a:buClr>
                <a:srgbClr val="000000"/>
              </a:buClr>
              <a:buFont typeface="Wingdings" charset="2"/>
              <a:buChar char=""/>
            </a:pPr>
            <a:r>
              <a:rPr lang="en-US" sz="2000" spc="-1" dirty="0" err="1">
                <a:solidFill>
                  <a:srgbClr val="000000"/>
                </a:solidFill>
              </a:rPr>
              <a:t>Arboles</a:t>
            </a:r>
            <a:r>
              <a:rPr lang="en-US" sz="2000" spc="-1" dirty="0">
                <a:solidFill>
                  <a:srgbClr val="000000"/>
                </a:solidFill>
              </a:rPr>
              <a:t> de </a:t>
            </a:r>
            <a:r>
              <a:rPr lang="en-US" sz="2000" spc="-1" dirty="0" err="1">
                <a:solidFill>
                  <a:srgbClr val="000000"/>
                </a:solidFill>
              </a:rPr>
              <a:t>Busqueda</a:t>
            </a:r>
            <a:endParaRPr lang="en-US" sz="2000" spc="-1" dirty="0">
              <a:solidFill>
                <a:srgbClr val="000000"/>
              </a:solidFill>
            </a:endParaRPr>
          </a:p>
          <a:p>
            <a:pPr marL="1257480" lvl="2" indent="-343080" algn="just">
              <a:lnSpc>
                <a:spcPct val="150000"/>
              </a:lnSpc>
              <a:buClr>
                <a:srgbClr val="000000"/>
              </a:buClr>
              <a:buFont typeface="Wingdings" charset="2"/>
              <a:buChar char=""/>
            </a:pPr>
            <a:r>
              <a:rPr lang="en-US" sz="2000" spc="-1" dirty="0" err="1">
                <a:solidFill>
                  <a:srgbClr val="000000"/>
                </a:solidFill>
              </a:rPr>
              <a:t>Árbol</a:t>
            </a:r>
            <a:r>
              <a:rPr lang="en-US" sz="2000" spc="-1" dirty="0">
                <a:solidFill>
                  <a:srgbClr val="000000"/>
                </a:solidFill>
              </a:rPr>
              <a:t> </a:t>
            </a:r>
            <a:r>
              <a:rPr lang="en-US" sz="2000" spc="-1" dirty="0" err="1">
                <a:solidFill>
                  <a:srgbClr val="000000"/>
                </a:solidFill>
              </a:rPr>
              <a:t>Binario</a:t>
            </a:r>
            <a:endParaRPr lang="en-US" sz="2000" spc="-1" dirty="0">
              <a:solidFill>
                <a:srgbClr val="000000"/>
              </a:solidFill>
            </a:endParaRPr>
          </a:p>
          <a:p>
            <a:pPr marL="1257480" lvl="2" indent="-343080" algn="just">
              <a:lnSpc>
                <a:spcPct val="150000"/>
              </a:lnSpc>
              <a:buClr>
                <a:srgbClr val="000000"/>
              </a:buClr>
              <a:buFont typeface="Wingdings" charset="2"/>
              <a:buChar char=""/>
            </a:pPr>
            <a:r>
              <a:rPr lang="en-US" sz="2000" spc="-1" dirty="0" err="1">
                <a:solidFill>
                  <a:srgbClr val="000000"/>
                </a:solidFill>
              </a:rPr>
              <a:t>Arboles</a:t>
            </a:r>
            <a:r>
              <a:rPr lang="en-US" sz="2000" spc="-1" dirty="0">
                <a:solidFill>
                  <a:srgbClr val="000000"/>
                </a:solidFill>
              </a:rPr>
              <a:t> </a:t>
            </a:r>
            <a:r>
              <a:rPr lang="en-US" sz="2000" spc="-1" dirty="0" err="1">
                <a:solidFill>
                  <a:srgbClr val="000000"/>
                </a:solidFill>
              </a:rPr>
              <a:t>Balanceados</a:t>
            </a:r>
            <a:endParaRPr lang="en-US" sz="2000" spc="-1" dirty="0">
              <a:solidFill>
                <a:srgbClr val="000000"/>
              </a:solidFill>
            </a:endParaRPr>
          </a:p>
          <a:p>
            <a:pPr marL="1257480" lvl="2" indent="-343080" algn="just">
              <a:lnSpc>
                <a:spcPct val="150000"/>
              </a:lnSpc>
              <a:buClr>
                <a:srgbClr val="000000"/>
              </a:buClr>
              <a:buFont typeface="Wingdings" charset="2"/>
              <a:buChar char=""/>
            </a:pPr>
            <a:r>
              <a:rPr lang="en-US" sz="2000" spc="-1" dirty="0" err="1">
                <a:solidFill>
                  <a:srgbClr val="000000"/>
                </a:solidFill>
              </a:rPr>
              <a:t>Arboles</a:t>
            </a:r>
            <a:r>
              <a:rPr lang="en-US" sz="2000" spc="-1" dirty="0">
                <a:solidFill>
                  <a:srgbClr val="000000"/>
                </a:solidFill>
              </a:rPr>
              <a:t> AVL</a:t>
            </a:r>
          </a:p>
          <a:p>
            <a:pPr marL="800280" lvl="1" indent="-343080" algn="just">
              <a:lnSpc>
                <a:spcPct val="150000"/>
              </a:lnSpc>
              <a:buClr>
                <a:srgbClr val="000000"/>
              </a:buClr>
              <a:buFont typeface="Wingdings" charset="2"/>
              <a:buChar char=""/>
            </a:pPr>
            <a:r>
              <a:rPr lang="en-US" sz="2000" spc="-1" dirty="0" err="1">
                <a:solidFill>
                  <a:srgbClr val="000000"/>
                </a:solidFill>
              </a:rPr>
              <a:t>Otros</a:t>
            </a:r>
            <a:r>
              <a:rPr lang="en-US" sz="2000" spc="-1" dirty="0">
                <a:solidFill>
                  <a:srgbClr val="000000"/>
                </a:solidFill>
              </a:rPr>
              <a:t> </a:t>
            </a:r>
            <a:r>
              <a:rPr lang="en-US" sz="2000" spc="-1" dirty="0" err="1">
                <a:solidFill>
                  <a:srgbClr val="000000"/>
                </a:solidFill>
              </a:rPr>
              <a:t>Tipos</a:t>
            </a:r>
            <a:endParaRPr lang="en-US" sz="2000" spc="-1" dirty="0">
              <a:solidFill>
                <a:srgbClr val="000000"/>
              </a:solidFill>
            </a:endParaRPr>
          </a:p>
          <a:p>
            <a:pPr marL="1257480" lvl="2" indent="-343080" algn="just">
              <a:lnSpc>
                <a:spcPct val="150000"/>
              </a:lnSpc>
              <a:buClr>
                <a:srgbClr val="000000"/>
              </a:buClr>
              <a:buFont typeface="Wingdings" charset="2"/>
              <a:buChar char=""/>
            </a:pPr>
            <a:r>
              <a:rPr lang="en-US" spc="-1" dirty="0" err="1">
                <a:solidFill>
                  <a:srgbClr val="000000"/>
                </a:solidFill>
              </a:rPr>
              <a:t>Arboles</a:t>
            </a:r>
            <a:r>
              <a:rPr lang="en-US" spc="-1" dirty="0">
                <a:solidFill>
                  <a:srgbClr val="000000"/>
                </a:solidFill>
              </a:rPr>
              <a:t> </a:t>
            </a:r>
            <a:r>
              <a:rPr lang="en-US" spc="-1" dirty="0" err="1">
                <a:solidFill>
                  <a:srgbClr val="000000"/>
                </a:solidFill>
              </a:rPr>
              <a:t>Rojo</a:t>
            </a:r>
            <a:r>
              <a:rPr lang="en-US" spc="-1" dirty="0">
                <a:solidFill>
                  <a:srgbClr val="000000"/>
                </a:solidFill>
              </a:rPr>
              <a:t>-Negros</a:t>
            </a:r>
          </a:p>
          <a:p>
            <a:pPr marL="1257480" lvl="2" indent="-343080" algn="just">
              <a:lnSpc>
                <a:spcPct val="150000"/>
              </a:lnSpc>
              <a:buClr>
                <a:srgbClr val="000000"/>
              </a:buClr>
              <a:buFont typeface="Wingdings" charset="2"/>
              <a:buChar char=""/>
            </a:pPr>
            <a:r>
              <a:rPr lang="en-US" spc="-1" dirty="0" err="1">
                <a:solidFill>
                  <a:srgbClr val="000000"/>
                </a:solidFill>
              </a:rPr>
              <a:t>Arboles</a:t>
            </a:r>
            <a:r>
              <a:rPr lang="en-US" spc="-1" dirty="0">
                <a:solidFill>
                  <a:srgbClr val="000000"/>
                </a:solidFill>
              </a:rPr>
              <a:t> (2,4)</a:t>
            </a:r>
          </a:p>
          <a:p>
            <a:pPr marL="1257480" lvl="2" indent="-343080" algn="just">
              <a:lnSpc>
                <a:spcPct val="150000"/>
              </a:lnSpc>
              <a:buClr>
                <a:srgbClr val="000000"/>
              </a:buClr>
              <a:buFont typeface="Wingdings" charset="2"/>
              <a:buChar char=""/>
            </a:pPr>
            <a:r>
              <a:rPr lang="en-US" spc="-1" dirty="0">
                <a:solidFill>
                  <a:srgbClr val="000000"/>
                </a:solidFill>
              </a:rPr>
              <a:t>Splay Trees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16 Imagen"/>
          <p:cNvPicPr/>
          <p:nvPr/>
        </p:nvPicPr>
        <p:blipFill>
          <a:blip r:embed="rId3"/>
          <a:stretch/>
        </p:blipFill>
        <p:spPr>
          <a:xfrm>
            <a:off x="0" y="1440"/>
            <a:ext cx="9143640" cy="1171080"/>
          </a:xfrm>
          <a:prstGeom prst="rect">
            <a:avLst/>
          </a:prstGeom>
          <a:ln w="0">
            <a:noFill/>
          </a:ln>
        </p:spPr>
      </p:pic>
      <p:sp>
        <p:nvSpPr>
          <p:cNvPr id="5"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2" name="CuadroTexto 1">
            <a:extLst>
              <a:ext uri="{FF2B5EF4-FFF2-40B4-BE49-F238E27FC236}">
                <a16:creationId xmlns:a16="http://schemas.microsoft.com/office/drawing/2014/main" id="{8469659E-1E6B-8D5F-B5B7-18158B8D27CC}"/>
              </a:ext>
            </a:extLst>
          </p:cNvPr>
          <p:cNvSpPr txBox="1"/>
          <p:nvPr/>
        </p:nvSpPr>
        <p:spPr>
          <a:xfrm>
            <a:off x="332509" y="1375448"/>
            <a:ext cx="3865418" cy="707886"/>
          </a:xfrm>
          <a:prstGeom prst="rect">
            <a:avLst/>
          </a:prstGeom>
          <a:noFill/>
        </p:spPr>
        <p:txBody>
          <a:bodyPr wrap="square" rtlCol="0">
            <a:spAutoFit/>
          </a:bodyPr>
          <a:lstStyle/>
          <a:p>
            <a:r>
              <a:rPr lang="es-ES" sz="4000" b="1" i="1" dirty="0"/>
              <a:t>Definiciones: </a:t>
            </a:r>
          </a:p>
        </p:txBody>
      </p:sp>
      <p:pic>
        <p:nvPicPr>
          <p:cNvPr id="4" name="Imagen 3" descr="Diagrama">
            <a:extLst>
              <a:ext uri="{FF2B5EF4-FFF2-40B4-BE49-F238E27FC236}">
                <a16:creationId xmlns:a16="http://schemas.microsoft.com/office/drawing/2014/main" id="{14C4104A-F2B8-ABC0-B810-6C75D64626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488" y="2168260"/>
            <a:ext cx="3848637" cy="3991532"/>
          </a:xfrm>
          <a:prstGeom prst="rect">
            <a:avLst/>
          </a:prstGeom>
        </p:spPr>
      </p:pic>
      <p:pic>
        <p:nvPicPr>
          <p:cNvPr id="7" name="Imagen 6" descr="Dibujo en blanco y negro&#10;&#10;Descripción generada automáticamente con confianza media">
            <a:extLst>
              <a:ext uri="{FF2B5EF4-FFF2-40B4-BE49-F238E27FC236}">
                <a16:creationId xmlns:a16="http://schemas.microsoft.com/office/drawing/2014/main" id="{1450D610-B39D-8B48-2F31-A08695BAC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0455" y="2000469"/>
            <a:ext cx="4572638" cy="4124901"/>
          </a:xfrm>
          <a:prstGeom prst="rect">
            <a:avLst/>
          </a:prstGeom>
        </p:spPr>
      </p:pic>
      <p:pic>
        <p:nvPicPr>
          <p:cNvPr id="9" name="Imagen 8" descr="Gráfico&#10;&#10;Descripción generada automáticamente">
            <a:extLst>
              <a:ext uri="{FF2B5EF4-FFF2-40B4-BE49-F238E27FC236}">
                <a16:creationId xmlns:a16="http://schemas.microsoft.com/office/drawing/2014/main" id="{959FE66C-F629-9AA1-1379-5B6CC6D845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4717" y="2030152"/>
            <a:ext cx="4582164" cy="4029637"/>
          </a:xfrm>
          <a:prstGeom prst="rect">
            <a:avLst/>
          </a:prstGeom>
        </p:spPr>
      </p:pic>
      <p:pic>
        <p:nvPicPr>
          <p:cNvPr id="11" name="Imagen 10" descr="Gráfico&#10;&#10;Descripción generada automáticamente con confianza media">
            <a:extLst>
              <a:ext uri="{FF2B5EF4-FFF2-40B4-BE49-F238E27FC236}">
                <a16:creationId xmlns:a16="http://schemas.microsoft.com/office/drawing/2014/main" id="{8CD77924-C2CE-9C83-03E5-7A6A4BF054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6001" y="2051635"/>
            <a:ext cx="4727637" cy="4163480"/>
          </a:xfrm>
          <a:prstGeom prst="rect">
            <a:avLst/>
          </a:prstGeom>
        </p:spPr>
      </p:pic>
      <p:pic>
        <p:nvPicPr>
          <p:cNvPr id="13" name="Imagen 12" descr="Diagrama&#10;&#10;Descripción generada automáticamente">
            <a:extLst>
              <a:ext uri="{FF2B5EF4-FFF2-40B4-BE49-F238E27FC236}">
                <a16:creationId xmlns:a16="http://schemas.microsoft.com/office/drawing/2014/main" id="{CBDA5D3F-600F-EF80-777D-208A51E14F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4736" y="2000469"/>
            <a:ext cx="4848902" cy="4477375"/>
          </a:xfrm>
          <a:prstGeom prst="rect">
            <a:avLst/>
          </a:prstGeom>
        </p:spPr>
      </p:pic>
      <p:pic>
        <p:nvPicPr>
          <p:cNvPr id="15" name="Imagen 14" descr="Imagen que contiene Gráfico&#10;&#10;Descripción generada automáticamente">
            <a:extLst>
              <a:ext uri="{FF2B5EF4-FFF2-40B4-BE49-F238E27FC236}">
                <a16:creationId xmlns:a16="http://schemas.microsoft.com/office/drawing/2014/main" id="{4E5A956D-066A-E120-A284-608B5DADCC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7526" y="2051635"/>
            <a:ext cx="6947830" cy="4524847"/>
          </a:xfrm>
          <a:prstGeom prst="rect">
            <a:avLst/>
          </a:prstGeom>
        </p:spPr>
      </p:pic>
      <p:pic>
        <p:nvPicPr>
          <p:cNvPr id="17" name="Imagen 16" descr="Imagen que contiene Gráfico&#10;&#10;Descripción generada automáticamente">
            <a:extLst>
              <a:ext uri="{FF2B5EF4-FFF2-40B4-BE49-F238E27FC236}">
                <a16:creationId xmlns:a16="http://schemas.microsoft.com/office/drawing/2014/main" id="{78C8CAB0-B144-89B8-999D-AD81821B3C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3854" y="2049789"/>
            <a:ext cx="6935932" cy="4477374"/>
          </a:xfrm>
          <a:prstGeom prst="rect">
            <a:avLst/>
          </a:prstGeom>
        </p:spPr>
      </p:pic>
      <p:pic>
        <p:nvPicPr>
          <p:cNvPr id="19" name="Imagen 18" descr="Imagen que contiene Diagrama&#10;&#10;Descripción generada automáticamente">
            <a:extLst>
              <a:ext uri="{FF2B5EF4-FFF2-40B4-BE49-F238E27FC236}">
                <a16:creationId xmlns:a16="http://schemas.microsoft.com/office/drawing/2014/main" id="{3C887282-5823-3619-68C4-2899C138D11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36107" y="2138518"/>
            <a:ext cx="7471425" cy="4351079"/>
          </a:xfrm>
          <a:prstGeom prst="rect">
            <a:avLst/>
          </a:prstGeom>
        </p:spPr>
      </p:pic>
    </p:spTree>
    <p:extLst>
      <p:ext uri="{BB962C8B-B14F-4D97-AF65-F5344CB8AC3E}">
        <p14:creationId xmlns:p14="http://schemas.microsoft.com/office/powerpoint/2010/main" val="86994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16 Imagen"/>
          <p:cNvPicPr/>
          <p:nvPr/>
        </p:nvPicPr>
        <p:blipFill>
          <a:blip r:embed="rId2"/>
          <a:stretch/>
        </p:blipFill>
        <p:spPr>
          <a:xfrm>
            <a:off x="0" y="1440"/>
            <a:ext cx="9143640" cy="1171080"/>
          </a:xfrm>
          <a:prstGeom prst="rect">
            <a:avLst/>
          </a:prstGeom>
          <a:ln w="0">
            <a:noFill/>
          </a:ln>
        </p:spPr>
      </p:pic>
      <p:sp>
        <p:nvSpPr>
          <p:cNvPr id="5"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2" name="CuadroTexto 1">
            <a:extLst>
              <a:ext uri="{FF2B5EF4-FFF2-40B4-BE49-F238E27FC236}">
                <a16:creationId xmlns:a16="http://schemas.microsoft.com/office/drawing/2014/main" id="{56B5D9B2-F8C1-1D1B-198F-0E34031FC550}"/>
              </a:ext>
            </a:extLst>
          </p:cNvPr>
          <p:cNvSpPr txBox="1"/>
          <p:nvPr/>
        </p:nvSpPr>
        <p:spPr>
          <a:xfrm>
            <a:off x="3318913" y="1436316"/>
            <a:ext cx="2505814" cy="369332"/>
          </a:xfrm>
          <a:prstGeom prst="rect">
            <a:avLst/>
          </a:prstGeom>
          <a:noFill/>
        </p:spPr>
        <p:txBody>
          <a:bodyPr wrap="none" rtlCol="0">
            <a:spAutoFit/>
          </a:bodyPr>
          <a:lstStyle/>
          <a:p>
            <a:r>
              <a:rPr lang="es-ES" dirty="0"/>
              <a:t>ARBOLES BINARIOS:</a:t>
            </a:r>
            <a:endParaRPr lang="es-AR" dirty="0"/>
          </a:p>
        </p:txBody>
      </p:sp>
      <p:pic>
        <p:nvPicPr>
          <p:cNvPr id="4" name="Imagen 3" descr="Imagen que contiene ipod&#10;&#10;Descripción generada automáticamente">
            <a:extLst>
              <a:ext uri="{FF2B5EF4-FFF2-40B4-BE49-F238E27FC236}">
                <a16:creationId xmlns:a16="http://schemas.microsoft.com/office/drawing/2014/main" id="{6E3746A3-148D-2F39-674F-C6D815D98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927" y="2205471"/>
            <a:ext cx="3810000" cy="3943350"/>
          </a:xfrm>
          <a:prstGeom prst="rect">
            <a:avLst/>
          </a:prstGeom>
        </p:spPr>
      </p:pic>
      <p:pic>
        <p:nvPicPr>
          <p:cNvPr id="7" name="Imagen 6" descr="Imagen que contiene Logotipo&#10;&#10;Descripción generada automáticamente">
            <a:extLst>
              <a:ext uri="{FF2B5EF4-FFF2-40B4-BE49-F238E27FC236}">
                <a16:creationId xmlns:a16="http://schemas.microsoft.com/office/drawing/2014/main" id="{0EE98D56-2279-9CFC-25B0-4D20B43292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4673" y="2069444"/>
            <a:ext cx="6374026" cy="4079377"/>
          </a:xfrm>
          <a:prstGeom prst="rect">
            <a:avLst/>
          </a:prstGeom>
        </p:spPr>
      </p:pic>
      <p:pic>
        <p:nvPicPr>
          <p:cNvPr id="9" name="Imagen 8" descr="Diagrama&#10;&#10;Descripción generada automáticamente">
            <a:extLst>
              <a:ext uri="{FF2B5EF4-FFF2-40B4-BE49-F238E27FC236}">
                <a16:creationId xmlns:a16="http://schemas.microsoft.com/office/drawing/2014/main" id="{D1C04140-276F-F956-E8B0-277754DA97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3782" y="1219644"/>
            <a:ext cx="6898836" cy="5795022"/>
          </a:xfrm>
          <a:prstGeom prst="rect">
            <a:avLst/>
          </a:prstGeom>
        </p:spPr>
      </p:pic>
    </p:spTree>
    <p:extLst>
      <p:ext uri="{BB962C8B-B14F-4D97-AF65-F5344CB8AC3E}">
        <p14:creationId xmlns:p14="http://schemas.microsoft.com/office/powerpoint/2010/main" val="241001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16 Imagen"/>
          <p:cNvPicPr/>
          <p:nvPr/>
        </p:nvPicPr>
        <p:blipFill>
          <a:blip r:embed="rId2"/>
          <a:stretch/>
        </p:blipFill>
        <p:spPr>
          <a:xfrm>
            <a:off x="0" y="1440"/>
            <a:ext cx="9143640" cy="1171080"/>
          </a:xfrm>
          <a:prstGeom prst="rect">
            <a:avLst/>
          </a:prstGeom>
          <a:ln w="0">
            <a:noFill/>
          </a:ln>
        </p:spPr>
      </p:pic>
      <p:sp>
        <p:nvSpPr>
          <p:cNvPr id="5"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2" name="CuadroTexto 1">
            <a:extLst>
              <a:ext uri="{FF2B5EF4-FFF2-40B4-BE49-F238E27FC236}">
                <a16:creationId xmlns:a16="http://schemas.microsoft.com/office/drawing/2014/main" id="{BF3B364B-C6EC-B4B8-451B-E86503E977B2}"/>
              </a:ext>
            </a:extLst>
          </p:cNvPr>
          <p:cNvSpPr txBox="1"/>
          <p:nvPr/>
        </p:nvSpPr>
        <p:spPr>
          <a:xfrm>
            <a:off x="3857522" y="1662545"/>
            <a:ext cx="1428596" cy="369332"/>
          </a:xfrm>
          <a:prstGeom prst="rect">
            <a:avLst/>
          </a:prstGeom>
          <a:noFill/>
        </p:spPr>
        <p:txBody>
          <a:bodyPr wrap="none" rtlCol="0">
            <a:spAutoFit/>
          </a:bodyPr>
          <a:lstStyle/>
          <a:p>
            <a:r>
              <a:rPr lang="es-ES" dirty="0"/>
              <a:t>ARBOL AVL</a:t>
            </a:r>
            <a:endParaRPr lang="es-AR" dirty="0"/>
          </a:p>
        </p:txBody>
      </p:sp>
      <p:pic>
        <p:nvPicPr>
          <p:cNvPr id="4" name="Imagen 3" descr="Forma&#10;&#10;Descripción generada automáticamente con confianza baja">
            <a:extLst>
              <a:ext uri="{FF2B5EF4-FFF2-40B4-BE49-F238E27FC236}">
                <a16:creationId xmlns:a16="http://schemas.microsoft.com/office/drawing/2014/main" id="{2FBAD9C3-5709-64B8-FACE-40DDB68D7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684" y="2559905"/>
            <a:ext cx="7738631" cy="3261447"/>
          </a:xfrm>
          <a:prstGeom prst="rect">
            <a:avLst/>
          </a:prstGeom>
        </p:spPr>
      </p:pic>
      <p:pic>
        <p:nvPicPr>
          <p:cNvPr id="7" name="Imagen 6" descr="Patrón de fondo&#10;&#10;Descripción generada automáticamente con confianza baja">
            <a:extLst>
              <a:ext uri="{FF2B5EF4-FFF2-40B4-BE49-F238E27FC236}">
                <a16:creationId xmlns:a16="http://schemas.microsoft.com/office/drawing/2014/main" id="{7193E63A-4F39-008D-8E00-D82B60E1F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07" y="1227940"/>
            <a:ext cx="8610648" cy="4843490"/>
          </a:xfrm>
          <a:prstGeom prst="rect">
            <a:avLst/>
          </a:prstGeom>
        </p:spPr>
      </p:pic>
    </p:spTree>
    <p:extLst>
      <p:ext uri="{BB962C8B-B14F-4D97-AF65-F5344CB8AC3E}">
        <p14:creationId xmlns:p14="http://schemas.microsoft.com/office/powerpoint/2010/main" val="394125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16 Imagen"/>
          <p:cNvPicPr/>
          <p:nvPr/>
        </p:nvPicPr>
        <p:blipFill>
          <a:blip r:embed="rId2"/>
          <a:stretch/>
        </p:blipFill>
        <p:spPr>
          <a:xfrm>
            <a:off x="0" y="1440"/>
            <a:ext cx="9143640" cy="1171080"/>
          </a:xfrm>
          <a:prstGeom prst="rect">
            <a:avLst/>
          </a:prstGeom>
          <a:ln w="0">
            <a:noFill/>
          </a:ln>
        </p:spPr>
      </p:pic>
      <p:sp>
        <p:nvSpPr>
          <p:cNvPr id="5"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2" name="CuadroTexto 1">
            <a:extLst>
              <a:ext uri="{FF2B5EF4-FFF2-40B4-BE49-F238E27FC236}">
                <a16:creationId xmlns:a16="http://schemas.microsoft.com/office/drawing/2014/main" id="{FFCFF56E-24C5-3538-293F-7D8EB5EA106D}"/>
              </a:ext>
            </a:extLst>
          </p:cNvPr>
          <p:cNvSpPr txBox="1"/>
          <p:nvPr/>
        </p:nvSpPr>
        <p:spPr>
          <a:xfrm>
            <a:off x="3983646" y="1375448"/>
            <a:ext cx="1176348" cy="369332"/>
          </a:xfrm>
          <a:prstGeom prst="rect">
            <a:avLst/>
          </a:prstGeom>
          <a:noFill/>
        </p:spPr>
        <p:txBody>
          <a:bodyPr wrap="none" rtlCol="0">
            <a:spAutoFit/>
          </a:bodyPr>
          <a:lstStyle/>
          <a:p>
            <a:r>
              <a:rPr lang="es-ES" dirty="0"/>
              <a:t>ARBOL B</a:t>
            </a:r>
            <a:endParaRPr lang="es-AR" dirty="0"/>
          </a:p>
        </p:txBody>
      </p:sp>
      <p:pic>
        <p:nvPicPr>
          <p:cNvPr id="4" name="Imagen 3" descr="Diagrama&#10;&#10;Descripción generada automáticamente">
            <a:extLst>
              <a:ext uri="{FF2B5EF4-FFF2-40B4-BE49-F238E27FC236}">
                <a16:creationId xmlns:a16="http://schemas.microsoft.com/office/drawing/2014/main" id="{D0766639-1E70-7A2A-E3D6-DD74CAC67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52" y="2328861"/>
            <a:ext cx="8998095" cy="2965135"/>
          </a:xfrm>
          <a:prstGeom prst="rect">
            <a:avLst/>
          </a:prstGeom>
        </p:spPr>
      </p:pic>
    </p:spTree>
    <p:extLst>
      <p:ext uri="{BB962C8B-B14F-4D97-AF65-F5344CB8AC3E}">
        <p14:creationId xmlns:p14="http://schemas.microsoft.com/office/powerpoint/2010/main" val="117074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16 Imagen"/>
          <p:cNvPicPr/>
          <p:nvPr/>
        </p:nvPicPr>
        <p:blipFill>
          <a:blip r:embed="rId2"/>
          <a:stretch/>
        </p:blipFill>
        <p:spPr>
          <a:xfrm>
            <a:off x="0" y="1440"/>
            <a:ext cx="9143640" cy="1171080"/>
          </a:xfrm>
          <a:prstGeom prst="rect">
            <a:avLst/>
          </a:prstGeom>
          <a:ln w="0">
            <a:noFill/>
          </a:ln>
        </p:spPr>
      </p:pic>
      <p:sp>
        <p:nvSpPr>
          <p:cNvPr id="5" name="17 CuadroTexto"/>
          <p:cNvSpPr/>
          <p:nvPr/>
        </p:nvSpPr>
        <p:spPr>
          <a:xfrm>
            <a:off x="135620" y="84240"/>
            <a:ext cx="2968040" cy="1291208"/>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s-AR" sz="2000" b="1" strike="noStrike" spc="-1" dirty="0">
                <a:solidFill>
                  <a:srgbClr val="FFFFFF"/>
                </a:solidFill>
                <a:latin typeface="TeXGyreAdventor"/>
              </a:rPr>
              <a:t>Algoritmos y Estructuras</a:t>
            </a:r>
            <a:r>
              <a:rPr lang="en-US" sz="2000" spc="-1" dirty="0">
                <a:latin typeface="Arial"/>
              </a:rPr>
              <a:t> </a:t>
            </a:r>
          </a:p>
          <a:p>
            <a:pPr>
              <a:lnSpc>
                <a:spcPct val="100000"/>
              </a:lnSpc>
              <a:buNone/>
            </a:pPr>
            <a:r>
              <a:rPr lang="es-AR" sz="2000" b="1" strike="noStrike" spc="-1" dirty="0">
                <a:solidFill>
                  <a:srgbClr val="FFFFFF"/>
                </a:solidFill>
                <a:latin typeface="TeXGyreAdventor"/>
              </a:rPr>
              <a:t>  de Datos</a:t>
            </a:r>
            <a:endParaRPr lang="en-US" sz="2000" b="0" strike="noStrike" spc="-1" dirty="0">
              <a:latin typeface="Arial"/>
            </a:endParaRPr>
          </a:p>
          <a:p>
            <a:pPr>
              <a:lnSpc>
                <a:spcPct val="100000"/>
              </a:lnSpc>
              <a:buNone/>
            </a:pPr>
            <a:endParaRPr lang="en-US" sz="1800" b="0" strike="noStrike" spc="-1" dirty="0">
              <a:latin typeface="Arial"/>
            </a:endParaRPr>
          </a:p>
        </p:txBody>
      </p:sp>
      <p:sp>
        <p:nvSpPr>
          <p:cNvPr id="2" name="CuadroTexto 1">
            <a:extLst>
              <a:ext uri="{FF2B5EF4-FFF2-40B4-BE49-F238E27FC236}">
                <a16:creationId xmlns:a16="http://schemas.microsoft.com/office/drawing/2014/main" id="{F11FABA7-96CB-0794-EC1F-72721BEC529A}"/>
              </a:ext>
            </a:extLst>
          </p:cNvPr>
          <p:cNvSpPr txBox="1"/>
          <p:nvPr/>
        </p:nvSpPr>
        <p:spPr>
          <a:xfrm>
            <a:off x="3498417" y="1356852"/>
            <a:ext cx="2146806" cy="369332"/>
          </a:xfrm>
          <a:prstGeom prst="rect">
            <a:avLst/>
          </a:prstGeom>
          <a:noFill/>
        </p:spPr>
        <p:txBody>
          <a:bodyPr wrap="none" rtlCol="0">
            <a:spAutoFit/>
          </a:bodyPr>
          <a:lstStyle/>
          <a:p>
            <a:r>
              <a:rPr lang="es-ES" dirty="0"/>
              <a:t>OTROS ARBOLES</a:t>
            </a:r>
            <a:endParaRPr lang="es-AR" dirty="0"/>
          </a:p>
        </p:txBody>
      </p:sp>
      <p:pic>
        <p:nvPicPr>
          <p:cNvPr id="4" name="Imagen 3" descr="Imagen que contiene Aplicación&#10;&#10;Descripción generada automáticamente">
            <a:extLst>
              <a:ext uri="{FF2B5EF4-FFF2-40B4-BE49-F238E27FC236}">
                <a16:creationId xmlns:a16="http://schemas.microsoft.com/office/drawing/2014/main" id="{060AA0EC-D05D-1769-70BF-5091980E3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6938" y="2262187"/>
            <a:ext cx="6610124" cy="3238961"/>
          </a:xfrm>
          <a:prstGeom prst="rect">
            <a:avLst/>
          </a:prstGeom>
        </p:spPr>
      </p:pic>
      <p:pic>
        <p:nvPicPr>
          <p:cNvPr id="7" name="Imagen 6" descr="Interfaz de usuario gráfica, Aplicación&#10;&#10;Descripción generada automáticamente">
            <a:extLst>
              <a:ext uri="{FF2B5EF4-FFF2-40B4-BE49-F238E27FC236}">
                <a16:creationId xmlns:a16="http://schemas.microsoft.com/office/drawing/2014/main" id="{28CA7D36-F74C-9963-7080-FE8EFB990A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038" y="1734169"/>
            <a:ext cx="5375564" cy="5039591"/>
          </a:xfrm>
          <a:prstGeom prst="rect">
            <a:avLst/>
          </a:prstGeom>
        </p:spPr>
      </p:pic>
      <p:pic>
        <p:nvPicPr>
          <p:cNvPr id="9" name="Imagen 8" descr="Un reloj en el medio&#10;&#10;Descripción generada automáticamente con confianza media">
            <a:extLst>
              <a:ext uri="{FF2B5EF4-FFF2-40B4-BE49-F238E27FC236}">
                <a16:creationId xmlns:a16="http://schemas.microsoft.com/office/drawing/2014/main" id="{7B35B509-8695-79B4-D7C0-66DCE7CA7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408" y="1937097"/>
            <a:ext cx="7176654" cy="4297267"/>
          </a:xfrm>
          <a:prstGeom prst="rect">
            <a:avLst/>
          </a:prstGeom>
        </p:spPr>
      </p:pic>
    </p:spTree>
    <p:extLst>
      <p:ext uri="{BB962C8B-B14F-4D97-AF65-F5344CB8AC3E}">
        <p14:creationId xmlns:p14="http://schemas.microsoft.com/office/powerpoint/2010/main" val="159706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1835</TotalTime>
  <Words>312</Words>
  <Application>Microsoft Office PowerPoint</Application>
  <PresentationFormat>Presentación en pantalla (4:3)</PresentationFormat>
  <Paragraphs>47</Paragraphs>
  <Slides>7</Slides>
  <Notes>1</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7</vt:i4>
      </vt:variant>
    </vt:vector>
  </HeadingPairs>
  <TitlesOfParts>
    <vt:vector size="20" baseType="lpstr">
      <vt:lpstr>Andale Mono</vt:lpstr>
      <vt:lpstr>Arial</vt:lpstr>
      <vt:lpstr>Arial Black</vt:lpstr>
      <vt:lpstr>Calibri</vt:lpstr>
      <vt:lpstr>Calibri Light</vt:lpstr>
      <vt:lpstr>Open Sans</vt:lpstr>
      <vt:lpstr>Söhne</vt:lpstr>
      <vt:lpstr>Symbol</vt:lpstr>
      <vt:lpstr>TeXGyreAdventor</vt:lpstr>
      <vt:lpstr>Times New Roman</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PC10</dc:creator>
  <dc:description/>
  <cp:lastModifiedBy>Angel Leonardo Bianco</cp:lastModifiedBy>
  <cp:revision>111</cp:revision>
  <cp:lastPrinted>2022-04-26T21:22:38Z</cp:lastPrinted>
  <dcterms:created xsi:type="dcterms:W3CDTF">2020-04-01T12:31:54Z</dcterms:created>
  <dcterms:modified xsi:type="dcterms:W3CDTF">2023-09-30T23:37:42Z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17</vt:i4>
  </property>
</Properties>
</file>