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8" r:id="rId6"/>
    <p:sldId id="298" r:id="rId7"/>
    <p:sldId id="297" r:id="rId8"/>
    <p:sldId id="260" r:id="rId9"/>
    <p:sldId id="261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Oswald Medium" panose="00000600000000000000" pitchFamily="2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Preguntarles cuando decimos Visualización que se les viene a la cabeza, usando el chat, por favor.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06066bd7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06066bd7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31d5542f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31d5542f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502c38a5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502c38a5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ff8d8c4e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ff8d8c4e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31d5542f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31d5542f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31d5542f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31d5542f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bf29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bf29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0cd334c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0cd334c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sualizacio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 sz="2800">
                <a:solidFill>
                  <a:srgbClr val="EFEFE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  <a:defRPr>
                <a:solidFill>
                  <a:srgbClr val="434343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  <a:defRPr sz="2000">
                <a:solidFill>
                  <a:srgbClr val="434343"/>
                </a:solidFill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■"/>
              <a:defRPr sz="2000">
                <a:solidFill>
                  <a:srgbClr val="434343"/>
                </a:solidFill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  <a:defRPr sz="2000">
                <a:solidFill>
                  <a:srgbClr val="434343"/>
                </a:solidFill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  <a:defRPr sz="2000">
                <a:solidFill>
                  <a:srgbClr val="434343"/>
                </a:solidFill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■"/>
              <a:defRPr sz="2000">
                <a:solidFill>
                  <a:srgbClr val="434343"/>
                </a:solidFill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  <a:defRPr sz="2000">
                <a:solidFill>
                  <a:srgbClr val="434343"/>
                </a:solidFill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  <a:defRPr sz="2000">
                <a:solidFill>
                  <a:srgbClr val="434343"/>
                </a:solidFill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■"/>
              <a:defRPr sz="2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  <a:defRPr>
                <a:solidFill>
                  <a:srgbClr val="434343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  <a:defRPr sz="2000">
                <a:solidFill>
                  <a:srgbClr val="434343"/>
                </a:solidFill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■"/>
              <a:defRPr sz="2000">
                <a:solidFill>
                  <a:srgbClr val="434343"/>
                </a:solidFill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  <a:defRPr sz="2000">
                <a:solidFill>
                  <a:srgbClr val="434343"/>
                </a:solidFill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  <a:defRPr sz="2000">
                <a:solidFill>
                  <a:srgbClr val="434343"/>
                </a:solidFill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■"/>
              <a:defRPr sz="2000">
                <a:solidFill>
                  <a:srgbClr val="434343"/>
                </a:solidFill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  <a:defRPr sz="2000">
                <a:solidFill>
                  <a:srgbClr val="434343"/>
                </a:solidFill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  <a:defRPr sz="2000">
                <a:solidFill>
                  <a:srgbClr val="434343"/>
                </a:solidFill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■"/>
              <a:defRPr sz="2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84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 Medium"/>
              <a:buNone/>
              <a:defRPr sz="3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■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■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■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loud/project/242296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nme-minturdep.github.io/DT6_ciencia_de_datos_turismo/trabajar-con-proyectos-en-rstudio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nme-minturdep.github.io/DT6_ciencia_de_datos_turismo/manipulaci%C3%B3n-de-datos-ordenados.html" TargetMode="External"/><Relationship Id="rId5" Type="http://schemas.openxmlformats.org/officeDocument/2006/relationships/hyperlink" Target="https://dnme-minturdep.github.io/DT6_ciencia_de_datos_turismo/lectura-de-datos-ordenados.html" TargetMode="External"/><Relationship Id="rId4" Type="http://schemas.openxmlformats.org/officeDocument/2006/relationships/hyperlink" Target="https://dnme-minturdep.github.io/DT6_ciencia_de_datos_turismo/introducci%C3%B3n-a-rmarkdown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2350" y="4217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226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VISUALIZACIÓN DE LA INFORMACIÓN 2024</a:t>
            </a:r>
            <a:endParaRPr sz="939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trike="sngStrike"/>
              <a:t>Repaso</a:t>
            </a:r>
            <a:r>
              <a:rPr lang="es-419"/>
              <a:t> de 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Software: R y RStudio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738" y="1955800"/>
            <a:ext cx="242887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713" y="18272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lenguaje 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2"/>
          </p:nvPr>
        </p:nvSpPr>
        <p:spPr>
          <a:xfrm>
            <a:off x="311700" y="1152475"/>
            <a:ext cx="6109800" cy="3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b="1"/>
              <a:t>gg</a:t>
            </a:r>
            <a:r>
              <a:rPr lang="es-419"/>
              <a:t> es un "framework" de diseño de gráficos que está implementado en muchos lenguajes.</a:t>
            </a:r>
            <a:br>
              <a:rPr lang="es-419"/>
            </a:br>
            <a:r>
              <a:rPr lang="es-419"/>
              <a:t>Pero la versión que se implementa en el lenguaje </a:t>
            </a:r>
            <a:r>
              <a:rPr lang="es-419" b="1">
                <a:solidFill>
                  <a:schemeClr val="dk1"/>
                </a:solidFill>
              </a:rPr>
              <a:t>R</a:t>
            </a:r>
            <a:r>
              <a:rPr lang="es-419"/>
              <a:t> (</a:t>
            </a:r>
            <a:r>
              <a:rPr lang="es-419" b="1"/>
              <a:t>ggplot2</a:t>
            </a:r>
            <a:r>
              <a:rPr lang="es-419"/>
              <a:t>) es, por lejos, la más completa y documentada de todas.</a:t>
            </a:r>
            <a:br>
              <a:rPr lang="es-419"/>
            </a:br>
            <a:r>
              <a:rPr lang="es-419"/>
              <a:t>Es por eso que en este curso usaremos ese lenguaje.</a:t>
            </a:r>
            <a:br>
              <a:rPr lang="es-419"/>
            </a:br>
            <a:br>
              <a:rPr lang="es-419"/>
            </a:br>
            <a:r>
              <a:rPr lang="es-419" b="1">
                <a:solidFill>
                  <a:schemeClr val="dk1"/>
                </a:solidFill>
              </a:rPr>
              <a:t>R</a:t>
            </a:r>
            <a:r>
              <a:rPr lang="es-419"/>
              <a:t> es un lenguaje interpretado, de licencia libre que funciona en todos los sistemas operativos.</a:t>
            </a:r>
            <a:br>
              <a:rPr lang="es-419"/>
            </a:br>
            <a:br>
              <a:rPr lang="es-419"/>
            </a:br>
            <a:r>
              <a:rPr lang="es-419"/>
              <a:t>Es usado y </a:t>
            </a:r>
            <a:r>
              <a:rPr lang="es-419" i="1">
                <a:solidFill>
                  <a:srgbClr val="B45F06"/>
                </a:solidFill>
              </a:rPr>
              <a:t>adorado</a:t>
            </a:r>
            <a:r>
              <a:rPr lang="es-419"/>
              <a:t> por matemáticos, físicos, químicos y biólogos. </a:t>
            </a:r>
            <a:br>
              <a:rPr lang="es-419"/>
            </a:br>
            <a:r>
              <a:rPr lang="es-419"/>
              <a:t>Quienes han desarrollado un inmenso ecosistema de aplicaciones y librerías para sus necesidades. Y para la de los científicos de datos.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925" y="1575275"/>
            <a:ext cx="2489676" cy="287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0644" y="445025"/>
            <a:ext cx="73859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Software: R y RStudio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22" y="1158000"/>
            <a:ext cx="1768875" cy="13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50" y="3057675"/>
            <a:ext cx="1684400" cy="16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2507700" y="1158000"/>
            <a:ext cx="61383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 es un lenguaje que prácticamente no se usa fuera de su entorno de desarrollo, el </a:t>
            </a:r>
            <a:r>
              <a:rPr lang="es-419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 </a:t>
            </a:r>
            <a:r>
              <a:rPr lang="es-419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RStudio</a:t>
            </a:r>
            <a:br>
              <a:rPr lang="es-419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 es lo que usaremos en este curso, en la versión instalable o en la versión on-line</a:t>
            </a:r>
            <a:br>
              <a:rPr lang="es-419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1213" y="2399775"/>
            <a:ext cx="4368000" cy="245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Veamos un ejemplo…</a:t>
            </a:r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Ingresá</a:t>
            </a:r>
            <a:r>
              <a:rPr lang="es-419" dirty="0"/>
              <a:t> a </a:t>
            </a:r>
            <a:r>
              <a:rPr lang="es-419" u="sng" dirty="0">
                <a:solidFill>
                  <a:schemeClr val="hlink"/>
                </a:solidFill>
                <a:hlinkClick r:id="rId3"/>
              </a:rPr>
              <a:t>https://posit.cloud/project/2422966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dirty="0"/>
              <a:t>(Vas a necesitar crear una cuenta gratuita)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Interfaz de RStudio</a:t>
            </a:r>
            <a:endParaRPr/>
          </a:p>
        </p:txBody>
      </p:sp>
      <p:pic>
        <p:nvPicPr>
          <p:cNvPr id="313" name="Google Shape;3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44" y="868950"/>
            <a:ext cx="7334712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514350" y="1818375"/>
            <a:ext cx="8099400" cy="2048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5631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1: Reportes rmarkdown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3686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 dirty="0"/>
              <a:t>Crear un nuevo reporte </a:t>
            </a:r>
            <a:r>
              <a:rPr lang="es-419" dirty="0" err="1"/>
              <a:t>rmarkdown</a:t>
            </a:r>
            <a:r>
              <a:rPr lang="es-419" dirty="0"/>
              <a:t> con el contenido que se muestra en el recuadro (</a:t>
            </a:r>
            <a:r>
              <a:rPr lang="es-419" dirty="0" err="1"/>
              <a:t>intentá</a:t>
            </a:r>
            <a:r>
              <a:rPr lang="es-419" dirty="0"/>
              <a:t> agregar negritas, </a:t>
            </a:r>
            <a:r>
              <a:rPr lang="es-419" dirty="0" err="1"/>
              <a:t>italizada</a:t>
            </a:r>
            <a:r>
              <a:rPr lang="es-419" dirty="0"/>
              <a:t>, links). </a:t>
            </a:r>
            <a:r>
              <a:rPr lang="es-419" dirty="0" err="1"/>
              <a:t>Knitearlo</a:t>
            </a:r>
            <a:r>
              <a:rPr lang="es-419" dirty="0"/>
              <a:t> a HTML.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399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Repasar el uso de R </a:t>
            </a:r>
            <a:endParaRPr sz="2399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siguientes links llevan a capítulos del libro Ciencia de Datos para el Turismo. </a:t>
            </a:r>
            <a:endParaRPr sz="17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Cualquier duda que surja en el camino </a:t>
            </a:r>
            <a:r>
              <a:rPr lang="es-419" sz="172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podés</a:t>
            </a:r>
            <a:r>
              <a:rPr lang="es-419" sz="17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hacerla en el </a:t>
            </a:r>
            <a:r>
              <a:rPr lang="es-419" sz="17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foro consultas</a:t>
            </a:r>
            <a:r>
              <a:rPr lang="es-419" sz="17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solapa </a:t>
            </a:r>
            <a:r>
              <a:rPr lang="es-419" sz="1725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endParaRPr sz="1725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13528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419" sz="1725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Trabajar con </a:t>
            </a:r>
            <a:r>
              <a:rPr lang="es-419" sz="1725" i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proyectos </a:t>
            </a:r>
            <a:r>
              <a:rPr lang="es-419" sz="1725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 </a:t>
            </a:r>
            <a:r>
              <a:rPr lang="es-419" sz="1725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RStudio</a:t>
            </a:r>
            <a:endParaRPr sz="1725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135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419" sz="1725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Introducción a </a:t>
            </a:r>
            <a:r>
              <a:rPr lang="es-419" sz="1725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RMarkdown</a:t>
            </a:r>
            <a:endParaRPr sz="1725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135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419" sz="1725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Lectura de datos ordenados</a:t>
            </a:r>
            <a:endParaRPr sz="1725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135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419" sz="1725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Manipulación de datos ordenados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20333" lvl="0" indent="0" algn="l" rtl="0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-419" dirty="0"/>
              <a:t>2. Descargar el Reporte Turismo del campus y </a:t>
            </a:r>
            <a:r>
              <a:rPr lang="es-419" dirty="0" err="1"/>
              <a:t>knitearlo</a:t>
            </a:r>
            <a:r>
              <a:rPr lang="es-419" dirty="0"/>
              <a:t>. El informe debe renderizarse correctamente. Si da error intentar entender el problema y resolverlo.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2: Manipulación de datos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085850"/>
            <a:ext cx="8520600" cy="3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-419" dirty="0"/>
              <a:t>Generar una nueva columna llamada `</a:t>
            </a:r>
            <a:r>
              <a:rPr lang="es-419" dirty="0" err="1">
                <a:latin typeface="Consolas"/>
                <a:ea typeface="Consolas"/>
                <a:cs typeface="Consolas"/>
                <a:sym typeface="Consolas"/>
              </a:rPr>
              <a:t>anio</a:t>
            </a:r>
            <a:r>
              <a:rPr lang="es-419" dirty="0"/>
              <a:t>` que contenga solo el año utilizando la información de la columna `</a:t>
            </a:r>
            <a:r>
              <a:rPr lang="es-419" dirty="0" err="1">
                <a:latin typeface="Consolas"/>
                <a:ea typeface="Consolas"/>
                <a:cs typeface="Consolas"/>
                <a:sym typeface="Consolas"/>
              </a:rPr>
              <a:t>indice_tiempo</a:t>
            </a:r>
            <a:r>
              <a:rPr lang="es-419" dirty="0"/>
              <a:t>`.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dirty="0"/>
              <a:t>Pista, usar </a:t>
            </a:r>
            <a:r>
              <a:rPr lang="es-419" dirty="0" err="1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str_extract</a:t>
            </a:r>
            <a:r>
              <a:rPr lang="es-419" dirty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dirty="0" err="1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indice_tiempo</a:t>
            </a:r>
            <a:r>
              <a:rPr lang="es-419" dirty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, "\\d{4}")</a:t>
            </a:r>
            <a:r>
              <a:rPr lang="es-419" dirty="0"/>
              <a:t> adentro de la función de </a:t>
            </a:r>
            <a:r>
              <a:rPr lang="es-419" dirty="0" err="1"/>
              <a:t>dplyr</a:t>
            </a:r>
            <a:r>
              <a:rPr lang="es-419" dirty="0"/>
              <a:t> correspondiente (requiere instalar la </a:t>
            </a:r>
            <a:r>
              <a:rPr lang="es-419" dirty="0" err="1"/>
              <a:t>libreria</a:t>
            </a:r>
            <a:r>
              <a:rPr lang="es-419" dirty="0">
                <a:latin typeface="Consolas"/>
                <a:ea typeface="Consolas"/>
                <a:cs typeface="Consolas"/>
                <a:sym typeface="Consolas"/>
              </a:rPr>
              <a:t> “</a:t>
            </a:r>
            <a:r>
              <a:rPr lang="es-419" dirty="0" err="1">
                <a:latin typeface="Consolas"/>
                <a:ea typeface="Consolas"/>
                <a:cs typeface="Consolas"/>
                <a:sym typeface="Consolas"/>
              </a:rPr>
              <a:t>stringr</a:t>
            </a:r>
            <a:r>
              <a:rPr lang="es-419" dirty="0"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lang="es-419" dirty="0"/>
              <a:t>).</a:t>
            </a:r>
            <a:endParaRPr dirty="0"/>
          </a:p>
          <a:p>
            <a:pPr marL="88900" lvl="0" indent="0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es-419" dirty="0"/>
              <a:t>2. Calcular el promedio de turistas de 30 a 44 años para cada </a:t>
            </a:r>
            <a:r>
              <a:rPr lang="es-419" dirty="0" err="1">
                <a:latin typeface="Consolas"/>
                <a:ea typeface="Consolas"/>
                <a:cs typeface="Consolas"/>
                <a:sym typeface="Consolas"/>
              </a:rPr>
              <a:t>anio</a:t>
            </a:r>
            <a:r>
              <a:rPr lang="es-419" dirty="0"/>
              <a:t>. Ordenar la columna con el promedio de menor a mayor.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3F84"/>
      </a:dk1>
      <a:lt1>
        <a:srgbClr val="FFFFFF"/>
      </a:lt1>
      <a:dk2>
        <a:srgbClr val="595959"/>
      </a:dk2>
      <a:lt2>
        <a:srgbClr val="EEEEEE"/>
      </a:lt2>
      <a:accent1>
        <a:srgbClr val="073763"/>
      </a:accent1>
      <a:accent2>
        <a:srgbClr val="0B5394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On-screen Show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Oswald Medium</vt:lpstr>
      <vt:lpstr>Roboto</vt:lpstr>
      <vt:lpstr>Arial</vt:lpstr>
      <vt:lpstr>Montserrat</vt:lpstr>
      <vt:lpstr>Consolas</vt:lpstr>
      <vt:lpstr>Simple Light</vt:lpstr>
      <vt:lpstr>Clase 2</vt:lpstr>
      <vt:lpstr>Repaso de R</vt:lpstr>
      <vt:lpstr>Software: R y RStudio</vt:lpstr>
      <vt:lpstr>El lenguaje </vt:lpstr>
      <vt:lpstr>Software: R y RStudio</vt:lpstr>
      <vt:lpstr>Veamos un ejemplo…</vt:lpstr>
      <vt:lpstr>Interfaz de RStudio</vt:lpstr>
      <vt:lpstr>Ejercicio 1: Reportes rmarkdown</vt:lpstr>
      <vt:lpstr>Ejercicio 2: Manipulación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Virginia GUERRERO</cp:lastModifiedBy>
  <cp:revision>1</cp:revision>
  <dcterms:modified xsi:type="dcterms:W3CDTF">2024-09-05T23:35:21Z</dcterms:modified>
</cp:coreProperties>
</file>